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3" r:id="rId1"/>
  </p:sldMasterIdLst>
  <p:notesMasterIdLst>
    <p:notesMasterId r:id="rId144"/>
  </p:notesMasterIdLst>
  <p:handoutMasterIdLst>
    <p:handoutMasterId r:id="rId145"/>
  </p:handoutMasterIdLst>
  <p:sldIdLst>
    <p:sldId id="256" r:id="rId2"/>
    <p:sldId id="257" r:id="rId3"/>
    <p:sldId id="441" r:id="rId4"/>
    <p:sldId id="398" r:id="rId5"/>
    <p:sldId id="261" r:id="rId6"/>
    <p:sldId id="390" r:id="rId7"/>
    <p:sldId id="442" r:id="rId8"/>
    <p:sldId id="259" r:id="rId9"/>
    <p:sldId id="434" r:id="rId10"/>
    <p:sldId id="435" r:id="rId11"/>
    <p:sldId id="262" r:id="rId12"/>
    <p:sldId id="260" r:id="rId13"/>
    <p:sldId id="443" r:id="rId14"/>
    <p:sldId id="263" r:id="rId15"/>
    <p:sldId id="297" r:id="rId16"/>
    <p:sldId id="331" r:id="rId17"/>
    <p:sldId id="264" r:id="rId18"/>
    <p:sldId id="298" r:id="rId19"/>
    <p:sldId id="332" r:id="rId20"/>
    <p:sldId id="377" r:id="rId21"/>
    <p:sldId id="265" r:id="rId22"/>
    <p:sldId id="299" r:id="rId23"/>
    <p:sldId id="300" r:id="rId24"/>
    <p:sldId id="336" r:id="rId25"/>
    <p:sldId id="301" r:id="rId26"/>
    <p:sldId id="337" r:id="rId27"/>
    <p:sldId id="305" r:id="rId28"/>
    <p:sldId id="306" r:id="rId29"/>
    <p:sldId id="302" r:id="rId30"/>
    <p:sldId id="406" r:id="rId31"/>
    <p:sldId id="405" r:id="rId32"/>
    <p:sldId id="304" r:id="rId33"/>
    <p:sldId id="338" r:id="rId34"/>
    <p:sldId id="410" r:id="rId35"/>
    <p:sldId id="334" r:id="rId36"/>
    <p:sldId id="436" r:id="rId37"/>
    <p:sldId id="339" r:id="rId38"/>
    <p:sldId id="407" r:id="rId39"/>
    <p:sldId id="266" r:id="rId40"/>
    <p:sldId id="267" r:id="rId41"/>
    <p:sldId id="424" r:id="rId42"/>
    <p:sldId id="427" r:id="rId43"/>
    <p:sldId id="411" r:id="rId44"/>
    <p:sldId id="412" r:id="rId45"/>
    <p:sldId id="308" r:id="rId46"/>
    <p:sldId id="341" r:id="rId47"/>
    <p:sldId id="432" r:id="rId48"/>
    <p:sldId id="268" r:id="rId49"/>
    <p:sldId id="425" r:id="rId50"/>
    <p:sldId id="428" r:id="rId51"/>
    <p:sldId id="414" r:id="rId52"/>
    <p:sldId id="415" r:id="rId53"/>
    <p:sldId id="310" r:id="rId54"/>
    <p:sldId id="311" r:id="rId55"/>
    <p:sldId id="433" r:id="rId56"/>
    <p:sldId id="269" r:id="rId57"/>
    <p:sldId id="426" r:id="rId58"/>
    <p:sldId id="429" r:id="rId59"/>
    <p:sldId id="417" r:id="rId60"/>
    <p:sldId id="416" r:id="rId61"/>
    <p:sldId id="418" r:id="rId62"/>
    <p:sldId id="312" r:id="rId63"/>
    <p:sldId id="313" r:id="rId64"/>
    <p:sldId id="315" r:id="rId65"/>
    <p:sldId id="419" r:id="rId66"/>
    <p:sldId id="420" r:id="rId67"/>
    <p:sldId id="438" r:id="rId68"/>
    <p:sldId id="444" r:id="rId69"/>
    <p:sldId id="270" r:id="rId70"/>
    <p:sldId id="271" r:id="rId71"/>
    <p:sldId id="272" r:id="rId72"/>
    <p:sldId id="316" r:id="rId73"/>
    <p:sldId id="422" r:id="rId74"/>
    <p:sldId id="421" r:id="rId75"/>
    <p:sldId id="375" r:id="rId76"/>
    <p:sldId id="349" r:id="rId77"/>
    <p:sldId id="351" r:id="rId78"/>
    <p:sldId id="388" r:id="rId79"/>
    <p:sldId id="318" r:id="rId80"/>
    <p:sldId id="317" r:id="rId81"/>
    <p:sldId id="273" r:id="rId82"/>
    <p:sldId id="366" r:id="rId83"/>
    <p:sldId id="350" r:id="rId84"/>
    <p:sldId id="342" r:id="rId85"/>
    <p:sldId id="319" r:id="rId86"/>
    <p:sldId id="376" r:id="rId87"/>
    <p:sldId id="340" r:id="rId88"/>
    <p:sldId id="320" r:id="rId89"/>
    <p:sldId id="343" r:id="rId90"/>
    <p:sldId id="345" r:id="rId91"/>
    <p:sldId id="437" r:id="rId92"/>
    <p:sldId id="389" r:id="rId93"/>
    <p:sldId id="348" r:id="rId94"/>
    <p:sldId id="274" r:id="rId95"/>
    <p:sldId id="430" r:id="rId96"/>
    <p:sldId id="275" r:id="rId97"/>
    <p:sldId id="372" r:id="rId98"/>
    <p:sldId id="431" r:id="rId99"/>
    <p:sldId id="322" r:id="rId100"/>
    <p:sldId id="387" r:id="rId101"/>
    <p:sldId id="286" r:id="rId102"/>
    <p:sldId id="287" r:id="rId103"/>
    <p:sldId id="325" r:id="rId104"/>
    <p:sldId id="288" r:id="rId105"/>
    <p:sldId id="423" r:id="rId106"/>
    <p:sldId id="328" r:id="rId107"/>
    <p:sldId id="329" r:id="rId108"/>
    <p:sldId id="368" r:id="rId109"/>
    <p:sldId id="369" r:id="rId110"/>
    <p:sldId id="370" r:id="rId111"/>
    <p:sldId id="371" r:id="rId112"/>
    <p:sldId id="357" r:id="rId113"/>
    <p:sldId id="378" r:id="rId114"/>
    <p:sldId id="379" r:id="rId115"/>
    <p:sldId id="380" r:id="rId116"/>
    <p:sldId id="381" r:id="rId117"/>
    <p:sldId id="382" r:id="rId118"/>
    <p:sldId id="383" r:id="rId119"/>
    <p:sldId id="362" r:id="rId120"/>
    <p:sldId id="384" r:id="rId121"/>
    <p:sldId id="385" r:id="rId122"/>
    <p:sldId id="386" r:id="rId123"/>
    <p:sldId id="344" r:id="rId124"/>
    <p:sldId id="445" r:id="rId125"/>
    <p:sldId id="289" r:id="rId126"/>
    <p:sldId id="290" r:id="rId127"/>
    <p:sldId id="373" r:id="rId128"/>
    <p:sldId id="347" r:id="rId129"/>
    <p:sldId id="291" r:id="rId130"/>
    <p:sldId id="352" r:id="rId131"/>
    <p:sldId id="408" r:id="rId132"/>
    <p:sldId id="353" r:id="rId133"/>
    <p:sldId id="409" r:id="rId134"/>
    <p:sldId id="440" r:id="rId135"/>
    <p:sldId id="439" r:id="rId136"/>
    <p:sldId id="446" r:id="rId137"/>
    <p:sldId id="292" r:id="rId138"/>
    <p:sldId id="293" r:id="rId139"/>
    <p:sldId id="294" r:id="rId140"/>
    <p:sldId id="374" r:id="rId141"/>
    <p:sldId id="295" r:id="rId142"/>
    <p:sldId id="296" r:id="rId14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05BE43E1-2CBB-F241-87DA-B951F11DD743}">
          <p14:sldIdLst>
            <p14:sldId id="256"/>
            <p14:sldId id="257"/>
            <p14:sldId id="441"/>
            <p14:sldId id="398"/>
            <p14:sldId id="261"/>
            <p14:sldId id="390"/>
            <p14:sldId id="442"/>
            <p14:sldId id="259"/>
            <p14:sldId id="434"/>
            <p14:sldId id="435"/>
            <p14:sldId id="262"/>
            <p14:sldId id="260"/>
            <p14:sldId id="443"/>
            <p14:sldId id="263"/>
            <p14:sldId id="297"/>
            <p14:sldId id="331"/>
            <p14:sldId id="264"/>
            <p14:sldId id="298"/>
            <p14:sldId id="332"/>
            <p14:sldId id="377"/>
            <p14:sldId id="265"/>
            <p14:sldId id="299"/>
            <p14:sldId id="300"/>
            <p14:sldId id="336"/>
            <p14:sldId id="301"/>
            <p14:sldId id="337"/>
            <p14:sldId id="305"/>
            <p14:sldId id="306"/>
            <p14:sldId id="302"/>
            <p14:sldId id="406"/>
            <p14:sldId id="405"/>
            <p14:sldId id="304"/>
            <p14:sldId id="338"/>
            <p14:sldId id="410"/>
            <p14:sldId id="334"/>
            <p14:sldId id="436"/>
            <p14:sldId id="339"/>
            <p14:sldId id="407"/>
            <p14:sldId id="266"/>
            <p14:sldId id="267"/>
            <p14:sldId id="424"/>
            <p14:sldId id="427"/>
            <p14:sldId id="411"/>
            <p14:sldId id="412"/>
            <p14:sldId id="308"/>
            <p14:sldId id="341"/>
            <p14:sldId id="432"/>
            <p14:sldId id="268"/>
            <p14:sldId id="425"/>
            <p14:sldId id="428"/>
            <p14:sldId id="414"/>
            <p14:sldId id="415"/>
            <p14:sldId id="310"/>
            <p14:sldId id="311"/>
            <p14:sldId id="433"/>
            <p14:sldId id="269"/>
            <p14:sldId id="426"/>
            <p14:sldId id="429"/>
            <p14:sldId id="417"/>
            <p14:sldId id="416"/>
            <p14:sldId id="418"/>
            <p14:sldId id="312"/>
            <p14:sldId id="313"/>
            <p14:sldId id="315"/>
            <p14:sldId id="419"/>
            <p14:sldId id="420"/>
            <p14:sldId id="438"/>
            <p14:sldId id="444"/>
            <p14:sldId id="270"/>
            <p14:sldId id="271"/>
            <p14:sldId id="272"/>
            <p14:sldId id="316"/>
            <p14:sldId id="422"/>
            <p14:sldId id="421"/>
            <p14:sldId id="375"/>
            <p14:sldId id="349"/>
            <p14:sldId id="351"/>
            <p14:sldId id="388"/>
            <p14:sldId id="318"/>
            <p14:sldId id="317"/>
            <p14:sldId id="273"/>
            <p14:sldId id="366"/>
            <p14:sldId id="350"/>
            <p14:sldId id="342"/>
            <p14:sldId id="319"/>
            <p14:sldId id="376"/>
            <p14:sldId id="340"/>
            <p14:sldId id="320"/>
            <p14:sldId id="343"/>
            <p14:sldId id="345"/>
            <p14:sldId id="437"/>
            <p14:sldId id="389"/>
            <p14:sldId id="348"/>
            <p14:sldId id="274"/>
            <p14:sldId id="430"/>
            <p14:sldId id="275"/>
            <p14:sldId id="372"/>
            <p14:sldId id="431"/>
            <p14:sldId id="322"/>
            <p14:sldId id="387"/>
            <p14:sldId id="286"/>
            <p14:sldId id="287"/>
            <p14:sldId id="325"/>
            <p14:sldId id="288"/>
            <p14:sldId id="423"/>
            <p14:sldId id="328"/>
            <p14:sldId id="329"/>
            <p14:sldId id="368"/>
            <p14:sldId id="369"/>
            <p14:sldId id="370"/>
            <p14:sldId id="371"/>
            <p14:sldId id="357"/>
            <p14:sldId id="378"/>
            <p14:sldId id="379"/>
            <p14:sldId id="380"/>
            <p14:sldId id="381"/>
            <p14:sldId id="382"/>
            <p14:sldId id="383"/>
            <p14:sldId id="362"/>
            <p14:sldId id="384"/>
            <p14:sldId id="385"/>
            <p14:sldId id="386"/>
            <p14:sldId id="344"/>
            <p14:sldId id="445"/>
            <p14:sldId id="289"/>
            <p14:sldId id="290"/>
            <p14:sldId id="373"/>
            <p14:sldId id="347"/>
            <p14:sldId id="291"/>
            <p14:sldId id="352"/>
            <p14:sldId id="408"/>
            <p14:sldId id="353"/>
            <p14:sldId id="409"/>
            <p14:sldId id="440"/>
            <p14:sldId id="439"/>
            <p14:sldId id="446"/>
            <p14:sldId id="292"/>
            <p14:sldId id="293"/>
            <p14:sldId id="294"/>
            <p14:sldId id="374"/>
            <p14:sldId id="295"/>
            <p14:sldId id="296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432FF"/>
    <a:srgbClr val="701988"/>
    <a:srgbClr val="6F1787"/>
    <a:srgbClr val="3B20FF"/>
    <a:srgbClr val="BDD8EE"/>
    <a:srgbClr val="E9F6FD"/>
    <a:srgbClr val="FF7E79"/>
    <a:srgbClr val="FF8682"/>
    <a:srgbClr val="E8F6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528" autoAdjust="0"/>
    <p:restoredTop sz="96966"/>
  </p:normalViewPr>
  <p:slideViewPr>
    <p:cSldViewPr snapToGrid="0" snapToObjects="1">
      <p:cViewPr varScale="1">
        <p:scale>
          <a:sx n="212" d="100"/>
          <a:sy n="212" d="100"/>
        </p:scale>
        <p:origin x="1088" y="192"/>
      </p:cViewPr>
      <p:guideLst/>
    </p:cSldViewPr>
  </p:slideViewPr>
  <p:outlineViewPr>
    <p:cViewPr>
      <p:scale>
        <a:sx n="33" d="100"/>
        <a:sy n="33" d="100"/>
      </p:scale>
      <p:origin x="0" y="-95336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napToObjects="1">
      <p:cViewPr varScale="1">
        <p:scale>
          <a:sx n="54" d="100"/>
          <a:sy n="54" d="100"/>
        </p:scale>
        <p:origin x="5264" y="2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tableStyles" Target="tableStyles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notesMaster" Target="notesMasters/notesMaster1.xml"/><Relationship Id="rId90" Type="http://schemas.openxmlformats.org/officeDocument/2006/relationships/slide" Target="slides/slide8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0116589F-D427-F04A-91D2-2AD451DC087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001085BB-6BB3-2147-AD5B-1A56B9C9B11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87AFB1-FC2E-A841-AABB-8627E0910947}" type="datetimeFigureOut">
              <a:rPr kumimoji="1" lang="zh-CN" altLang="en-US" smtClean="0"/>
              <a:t>2023/8/23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64C79B2-FF71-F345-830D-9C5BA8B64E0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FF34E76-BC21-0A45-A642-1AA614B3E17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C95495-7EA9-3D41-A717-E01872EB964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7012152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9A5006-524B-774E-9EF8-7C98BABD4FCD}" type="datetimeFigureOut">
              <a:t>2023/8/23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4FA5C0-9868-CE46-A0FF-56EEF184B354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348770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Slides</a:t>
            </a:r>
            <a:r>
              <a:rPr kumimoji="1" lang="zh-CN" altLang="en-US" dirty="0"/>
              <a:t>封面</a:t>
            </a:r>
            <a:endParaRPr kumimoji="1" lang="en-US" altLang="zh-CN" dirty="0"/>
          </a:p>
          <a:p>
            <a:pPr marL="228600" indent="-228600">
              <a:buAutoNum type="arabicPeriod"/>
            </a:pPr>
            <a:r>
              <a:rPr kumimoji="1" lang="zh-CN" altLang="en-US" dirty="0"/>
              <a:t>完成图片的可编辑替换（已完成）</a:t>
            </a:r>
            <a:endParaRPr kumimoji="1" lang="en-US" altLang="zh-CN" dirty="0"/>
          </a:p>
          <a:p>
            <a:pPr marL="228600" indent="-228600">
              <a:buAutoNum type="arabicPeriod"/>
            </a:pPr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4FA5C0-9868-CE46-A0FF-56EEF184B354}" type="slidenum">
              <a:rPr lang="en-US" altLang="zh-CN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261478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4FA5C0-9868-CE46-A0FF-56EEF184B354}" type="slidenum">
              <a:rPr lang="en-US" altLang="zh-CN" smtClean="0"/>
              <a:t>21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090410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4FA5C0-9868-CE46-A0FF-56EEF184B354}" type="slidenum">
              <a:rPr lang="en-US" altLang="zh-CN" smtClean="0"/>
              <a:t>22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755967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4FA5C0-9868-CE46-A0FF-56EEF184B354}" type="slidenum">
              <a:rPr lang="en-US" altLang="zh-CN" smtClean="0"/>
              <a:t>23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829154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4FA5C0-9868-CE46-A0FF-56EEF184B354}" type="slidenum">
              <a:rPr lang="en-US" altLang="zh-CN" smtClean="0"/>
              <a:t>24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292902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4FA5C0-9868-CE46-A0FF-56EEF184B354}" type="slidenum">
              <a:rPr lang="en-US" altLang="zh-CN" smtClean="0"/>
              <a:t>25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079010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4FA5C0-9868-CE46-A0FF-56EEF184B354}" type="slidenum">
              <a:rPr lang="en-US" altLang="zh-CN" smtClean="0"/>
              <a:t>26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358394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4FA5C0-9868-CE46-A0FF-56EEF184B354}" type="slidenum">
              <a:rPr lang="en-US" altLang="zh-CN" smtClean="0"/>
              <a:t>27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802053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4FA5C0-9868-CE46-A0FF-56EEF184B354}" type="slidenum">
              <a:rPr lang="en-US" altLang="zh-CN" smtClean="0"/>
              <a:t>28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4203874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举具体的例子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4FA5C0-9868-CE46-A0FF-56EEF184B354}" type="slidenum">
              <a:rPr lang="en-US" altLang="zh-CN" smtClean="0"/>
              <a:t>29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279594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举具体的例子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4FA5C0-9868-CE46-A0FF-56EEF184B354}" type="slidenum">
              <a:rPr lang="en-US" altLang="zh-CN" smtClean="0"/>
              <a:t>30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558953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4FA5C0-9868-CE46-A0FF-56EEF184B354}" type="slidenum">
              <a:rPr lang="en-US" altLang="zh-CN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7038967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举具体的例子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4FA5C0-9868-CE46-A0FF-56EEF184B354}" type="slidenum">
              <a:rPr lang="en-US" altLang="zh-CN" smtClean="0"/>
              <a:t>31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2555710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4FA5C0-9868-CE46-A0FF-56EEF184B354}" type="slidenum">
              <a:rPr lang="en-US" altLang="zh-CN" smtClean="0"/>
              <a:t>32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2075437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4FA5C0-9868-CE46-A0FF-56EEF184B354}" type="slidenum">
              <a:rPr lang="en-US" altLang="zh-CN" smtClean="0"/>
              <a:t>33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3709085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4FA5C0-9868-CE46-A0FF-56EEF184B354}" type="slidenum">
              <a:rPr lang="en-US" altLang="zh-CN" smtClean="0"/>
              <a:t>35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2989878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4FA5C0-9868-CE46-A0FF-56EEF184B354}" type="slidenum">
              <a:rPr lang="en-US" altLang="zh-CN" smtClean="0"/>
              <a:t>36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1978568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加过渡四种恢复方法的介绍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4FA5C0-9868-CE46-A0FF-56EEF184B354}" type="slidenum">
              <a:rPr lang="en-US" altLang="zh-CN" smtClean="0"/>
              <a:t>37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6096669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4FA5C0-9868-CE46-A0FF-56EEF184B354}" type="slidenum">
              <a:rPr lang="en-US" altLang="zh-CN" smtClean="0"/>
              <a:t>40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990422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4FA5C0-9868-CE46-A0FF-56EEF184B354}" type="slidenum">
              <a:rPr lang="en-US" altLang="zh-CN" smtClean="0"/>
              <a:t>52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1176037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4FA5C0-9868-CE46-A0FF-56EEF184B354}" type="slidenum">
              <a:rPr lang="en-US" altLang="zh-CN" smtClean="0"/>
              <a:t>67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4545158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4FA5C0-9868-CE46-A0FF-56EEF184B354}" type="slidenum">
              <a:rPr lang="en-US" altLang="zh-CN" smtClean="0"/>
              <a:t>70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501739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i="0" u="none" strike="noStrike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①②③④⑤⑥⑦⑧⑨⑩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4FA5C0-9868-CE46-A0FF-56EEF184B354}" type="slidenum">
              <a:rPr lang="en-US" altLang="zh-CN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1794720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4FA5C0-9868-CE46-A0FF-56EEF184B354}" type="slidenum">
              <a:rPr lang="en-US" altLang="zh-CN" smtClean="0"/>
              <a:t>72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8623365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4FA5C0-9868-CE46-A0FF-56EEF184B354}" type="slidenum">
              <a:rPr lang="en-US" altLang="zh-CN" smtClean="0"/>
              <a:t>80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0553654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4FA5C0-9868-CE46-A0FF-56EEF184B354}" type="slidenum">
              <a:rPr lang="en-US" altLang="zh-CN" smtClean="0"/>
              <a:t>81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3127800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这个图太抽象了，需要修改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4FA5C0-9868-CE46-A0FF-56EEF184B354}" type="slidenum">
              <a:rPr lang="en-US" altLang="zh-CN" smtClean="0"/>
              <a:t>82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4470072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增加文字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4FA5C0-9868-CE46-A0FF-56EEF184B354}" type="slidenum">
              <a:rPr lang="en-US" altLang="zh-CN" smtClean="0"/>
              <a:t>85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3429081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4FA5C0-9868-CE46-A0FF-56EEF184B354}" type="slidenum">
              <a:rPr lang="en-US" altLang="zh-CN" smtClean="0"/>
              <a:t>87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6317094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4FA5C0-9868-CE46-A0FF-56EEF184B354}" type="slidenum">
              <a:rPr lang="en-US" altLang="zh-CN" smtClean="0"/>
              <a:t>88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4613955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4FA5C0-9868-CE46-A0FF-56EEF184B354}" type="slidenum">
              <a:rPr lang="en-US" altLang="zh-CN" smtClean="0"/>
              <a:t>89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9065047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补充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4FA5C0-9868-CE46-A0FF-56EEF184B354}" type="slidenum">
              <a:rPr lang="en-US" altLang="zh-CN" smtClean="0"/>
              <a:t>90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0109139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4FA5C0-9868-CE46-A0FF-56EEF184B354}" type="slidenum">
              <a:rPr lang="en-US" altLang="zh-CN" smtClean="0"/>
              <a:t>91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121226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4FA5C0-9868-CE46-A0FF-56EEF184B354}" type="slidenum">
              <a:rPr lang="en-US" altLang="zh-CN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0536339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4FA5C0-9868-CE46-A0FF-56EEF184B354}" type="slidenum">
              <a:rPr lang="en-US" altLang="zh-CN" smtClean="0"/>
              <a:t>93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4553270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4FA5C0-9868-CE46-A0FF-56EEF184B354}" type="slidenum">
              <a:rPr lang="en-US" altLang="zh-CN" smtClean="0"/>
              <a:t>101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3729961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4FA5C0-9868-CE46-A0FF-56EEF184B354}" type="slidenum">
              <a:rPr lang="en-US" altLang="zh-CN" smtClean="0"/>
              <a:t>123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3890260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4FA5C0-9868-CE46-A0FF-56EEF184B354}" type="slidenum">
              <a:rPr lang="en-US" altLang="zh-CN" smtClean="0"/>
              <a:t>127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177438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基于任意时间点备份具体案例，带有具体数据的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4FA5C0-9868-CE46-A0FF-56EEF184B354}" type="slidenum">
              <a:rPr lang="en-US" altLang="zh-CN" smtClean="0"/>
              <a:t>130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3533762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基于任意时间点备份具体案例，带有具体数据的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4FA5C0-9868-CE46-A0FF-56EEF184B354}" type="slidenum">
              <a:rPr lang="en-US" altLang="zh-CN" smtClean="0"/>
              <a:t>131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5092519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闪回技术实现方法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4FA5C0-9868-CE46-A0FF-56EEF184B354}" type="slidenum">
              <a:rPr lang="en-US" altLang="zh-CN" smtClean="0"/>
              <a:t>132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9665051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4FA5C0-9868-CE46-A0FF-56EEF184B354}" type="slidenum">
              <a:rPr lang="en-US" altLang="zh-CN" smtClean="0"/>
              <a:t>138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100194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4FA5C0-9868-CE46-A0FF-56EEF184B354}" type="slidenum">
              <a:rPr lang="en-US" altLang="zh-CN" smtClean="0"/>
              <a:t>141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600711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4FA5C0-9868-CE46-A0FF-56EEF184B354}" type="slidenum">
              <a:rPr lang="en-US" altLang="zh-CN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674610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4FA5C0-9868-CE46-A0FF-56EEF184B354}" type="slidenum">
              <a:rPr lang="en-US" altLang="zh-CN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621830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4FA5C0-9868-CE46-A0FF-56EEF184B354}" type="slidenum">
              <a:rPr lang="en-US" altLang="zh-CN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28208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0" i="0" u="none" strike="noStrike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①②③④⑤⑥⑦⑧⑨⑩</a:t>
            </a:r>
            <a:endParaRPr kumimoji="1" lang="zh-CN" altLang="en-US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4FA5C0-9868-CE46-A0FF-56EEF184B354}" type="slidenum">
              <a:rPr lang="en-US" altLang="zh-CN" smtClean="0"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630167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补充内容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4FA5C0-9868-CE46-A0FF-56EEF184B354}" type="slidenum">
              <a:rPr lang="en-US" altLang="zh-CN" smtClean="0"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87356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04800" y="1201270"/>
            <a:ext cx="11456894" cy="4876801"/>
          </a:xfrm>
        </p:spPr>
        <p:txBody>
          <a:bodyPr/>
          <a:lstStyle>
            <a:lvl1pPr>
              <a:defRPr>
                <a:latin typeface="SimHei" panose="02010609060101010101" pitchFamily="49" charset="-122"/>
                <a:ea typeface="SimHei" panose="02010609060101010101" pitchFamily="49" charset="-122"/>
              </a:defRPr>
            </a:lvl1pPr>
            <a:lvl2pPr>
              <a:defRPr>
                <a:latin typeface="SimHei" panose="02010609060101010101" pitchFamily="49" charset="-122"/>
                <a:ea typeface="SimHei" panose="02010609060101010101" pitchFamily="49" charset="-122"/>
              </a:defRPr>
            </a:lvl2pPr>
            <a:lvl3pPr>
              <a:defRPr>
                <a:latin typeface="SimHei" panose="02010609060101010101" pitchFamily="49" charset="-122"/>
                <a:ea typeface="SimHei" panose="02010609060101010101" pitchFamily="49" charset="-122"/>
              </a:defRPr>
            </a:lvl3pPr>
            <a:lvl4pPr>
              <a:defRPr>
                <a:latin typeface="SimHei" panose="02010609060101010101" pitchFamily="49" charset="-122"/>
                <a:ea typeface="SimHei" panose="02010609060101010101" pitchFamily="49" charset="-122"/>
              </a:defRPr>
            </a:lvl4pPr>
            <a:lvl5pPr>
              <a:defRPr>
                <a:latin typeface="SimHei" panose="02010609060101010101" pitchFamily="49" charset="-122"/>
                <a:ea typeface="SimHei" panose="02010609060101010101" pitchFamily="49" charset="-122"/>
              </a:defRPr>
            </a:lvl5pPr>
          </a:lstStyle>
          <a:p>
            <a:pPr lvl="0"/>
            <a:r>
              <a:rPr kumimoji="1" lang="zh-CN" altLang="en-US" dirty="0"/>
              <a:t>单击此处编辑母版文本样式</a:t>
            </a:r>
          </a:p>
          <a:p>
            <a:pPr lvl="1"/>
            <a:r>
              <a:rPr kumimoji="1" lang="zh-CN" altLang="en-US" dirty="0"/>
              <a:t>二级</a:t>
            </a:r>
          </a:p>
          <a:p>
            <a:pPr lvl="2"/>
            <a:r>
              <a:rPr kumimoji="1" lang="zh-CN" altLang="en-US" dirty="0"/>
              <a:t>三级</a:t>
            </a:r>
          </a:p>
          <a:p>
            <a:pPr lvl="3"/>
            <a:r>
              <a:rPr kumimoji="1" lang="zh-CN" altLang="en-US" dirty="0"/>
              <a:t>四级</a:t>
            </a:r>
          </a:p>
          <a:p>
            <a:pPr lvl="4"/>
            <a:r>
              <a:rPr kumimoji="1" lang="zh-CN" altLang="en-US" dirty="0"/>
              <a:t>五级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601522"/>
            <a:ext cx="4114800" cy="2564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SimHei" panose="02010609060101010101" pitchFamily="49" charset="-122"/>
                <a:ea typeface="SimHei" panose="02010609060101010101" pitchFamily="49" charset="-122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/>
              <a:t>数据库系统</a:t>
            </a:r>
            <a:r>
              <a:rPr kumimoji="1" lang="en-US" altLang="zh-CN"/>
              <a:t>—</a:t>
            </a:r>
            <a:r>
              <a:rPr kumimoji="1" lang="zh-CN" altLang="en-US"/>
              <a:t>故障恢复</a:t>
            </a:r>
            <a:endParaRPr kumimoji="1" lang="zh-CN" altLang="en-US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1761694" y="6517146"/>
            <a:ext cx="574999" cy="476250"/>
          </a:xfrm>
        </p:spPr>
        <p:txBody>
          <a:bodyPr/>
          <a:lstStyle/>
          <a:p>
            <a:fld id="{4B0D34C0-35A8-654C-9FBA-7B4E017BD630}" type="slidenum">
              <a:r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293968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A43A6EF-72EA-BF49-9572-4A36487CB91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BBDC00-B9E2-4EFD-9306-2934E87247C6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A0DC9526-AEAB-C547-9BBC-659D55C0F68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050551" y="109584"/>
            <a:ext cx="10090897" cy="6784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E17AFDEE-BBF8-634D-A3D6-F4ABC9CB6190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57200" y="1125538"/>
            <a:ext cx="10874188" cy="5005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SimHei" panose="02010609060101010101" pitchFamily="49" charset="-122"/>
                <a:ea typeface="SimHei" panose="02010609060101010101" pitchFamily="49" charset="-122"/>
              </a:defRPr>
            </a:lvl1pPr>
            <a:lvl2pPr>
              <a:defRPr>
                <a:latin typeface="SimHei" panose="02010609060101010101" pitchFamily="49" charset="-122"/>
                <a:ea typeface="SimHei" panose="02010609060101010101" pitchFamily="49" charset="-122"/>
              </a:defRPr>
            </a:lvl2pPr>
            <a:lvl3pPr>
              <a:defRPr>
                <a:latin typeface="SimHei" panose="02010609060101010101" pitchFamily="49" charset="-122"/>
                <a:ea typeface="SimHei" panose="02010609060101010101" pitchFamily="49" charset="-122"/>
              </a:defRPr>
            </a:lvl3pPr>
            <a:lvl4pPr>
              <a:defRPr>
                <a:latin typeface="SimHei" panose="02010609060101010101" pitchFamily="49" charset="-122"/>
                <a:ea typeface="SimHei" panose="02010609060101010101" pitchFamily="49" charset="-122"/>
              </a:defRPr>
            </a:lvl4pPr>
            <a:lvl5pPr>
              <a:defRPr>
                <a:latin typeface="SimHei" panose="02010609060101010101" pitchFamily="49" charset="-122"/>
                <a:ea typeface="SimHei" panose="02010609060101010101" pitchFamily="49" charset="-122"/>
              </a:defRPr>
            </a:lvl5pPr>
          </a:lstStyle>
          <a:p>
            <a:pPr lvl="0"/>
            <a:r>
              <a:rPr lang="en-US" altLang="zh-CN" dirty="0" err="1"/>
              <a:t>单击此处编辑母版文本样式</a:t>
            </a:r>
            <a:endParaRPr lang="en-US" altLang="zh-CN" dirty="0"/>
          </a:p>
          <a:p>
            <a:pPr lvl="1"/>
            <a:r>
              <a:rPr lang="en-US" altLang="zh-CN" dirty="0" err="1"/>
              <a:t>第二级</a:t>
            </a:r>
            <a:endParaRPr lang="en-US" altLang="zh-CN" dirty="0"/>
          </a:p>
          <a:p>
            <a:pPr lvl="2"/>
            <a:r>
              <a:rPr lang="en-US" altLang="zh-CN" dirty="0" err="1"/>
              <a:t>第三级</a:t>
            </a:r>
            <a:endParaRPr lang="en-US" altLang="zh-CN" dirty="0"/>
          </a:p>
          <a:p>
            <a:pPr lvl="3"/>
            <a:r>
              <a:rPr lang="en-US" altLang="zh-CN" dirty="0" err="1"/>
              <a:t>第四级</a:t>
            </a:r>
            <a:endParaRPr lang="en-US" altLang="zh-CN" dirty="0"/>
          </a:p>
          <a:p>
            <a:pPr lvl="4"/>
            <a:r>
              <a:rPr lang="en-US" altLang="zh-CN" dirty="0" err="1"/>
              <a:t>第五级</a:t>
            </a:r>
            <a:endParaRPr lang="en-US" altLang="zh-CN" dirty="0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E0A0153D-2D6F-DA49-B92D-436E519A825E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090567" y="6548437"/>
            <a:ext cx="3852862" cy="309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latin typeface="SimHei" panose="02010609060101010101" pitchFamily="49" charset="-122"/>
                <a:ea typeface="SimHei" panose="02010609060101010101" pitchFamily="49" charset="-122"/>
                <a:cs typeface="+mn-cs"/>
              </a:defRPr>
            </a:lvl1pPr>
          </a:lstStyle>
          <a:p>
            <a:pPr>
              <a:defRPr/>
            </a:pPr>
            <a:r>
              <a:rPr lang="zh-CN" altLang="en-US"/>
              <a:t>数据库系统</a:t>
            </a:r>
            <a:r>
              <a:rPr lang="en-US" altLang="zh-CN"/>
              <a:t>—</a:t>
            </a:r>
            <a:r>
              <a:rPr lang="zh-CN" altLang="en-US"/>
              <a:t>故障恢复</a:t>
            </a:r>
            <a:endParaRPr lang="en-US" altLang="zh-CN" sz="1200" dirty="0"/>
          </a:p>
        </p:txBody>
      </p:sp>
    </p:spTree>
    <p:extLst>
      <p:ext uri="{BB962C8B-B14F-4D97-AF65-F5344CB8AC3E}">
        <p14:creationId xmlns:p14="http://schemas.microsoft.com/office/powerpoint/2010/main" val="14909748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.tif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3" name="Rectangle 7"/>
          <p:cNvSpPr>
            <a:spLocks noGrp="1" noChangeArrowheads="1"/>
          </p:cNvSpPr>
          <p:nvPr>
            <p:ph type="title"/>
          </p:nvPr>
        </p:nvSpPr>
        <p:spPr bwMode="auto">
          <a:xfrm>
            <a:off x="971550" y="53752"/>
            <a:ext cx="10090897" cy="6784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4104" name="Rectangle 8"/>
          <p:cNvSpPr>
            <a:spLocks noGrp="1" noChangeArrowheads="1"/>
          </p:cNvSpPr>
          <p:nvPr>
            <p:ph type="body" idx="1"/>
          </p:nvPr>
        </p:nvSpPr>
        <p:spPr bwMode="auto">
          <a:xfrm>
            <a:off x="304800" y="1201270"/>
            <a:ext cx="11456894" cy="55400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4" name="Rectangle 11"/>
          <p:cNvSpPr>
            <a:spLocks noGrp="1" noChangeArrowheads="1"/>
          </p:cNvSpPr>
          <p:nvPr>
            <p:ph type="sldNum" sz="quarter" idx="4"/>
          </p:nvPr>
        </p:nvSpPr>
        <p:spPr>
          <a:xfrm>
            <a:off x="11571088" y="6517146"/>
            <a:ext cx="765605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87BBDC00-B9E2-4EFD-9306-2934E87247C6}" type="slidenum">
              <a:rPr lang="zh-CN" altLang="en-US" smtClean="0"/>
              <a:pPr/>
              <a:t>‹#›</a:t>
            </a:fld>
            <a:endParaRPr lang="zh-CN" altLang="en-US"/>
          </a:p>
        </p:txBody>
      </p:sp>
      <p:pic>
        <p:nvPicPr>
          <p:cNvPr id="8" name="Picture 9">
            <a:extLst>
              <a:ext uri="{FF2B5EF4-FFF2-40B4-BE49-F238E27FC236}">
                <a16:creationId xmlns:a16="http://schemas.microsoft.com/office/drawing/2014/main" id="{26505B92-0898-7C44-8941-673C63F9DA7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04575" y="0"/>
            <a:ext cx="987425" cy="984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85FD0E54-CE34-09F6-3B39-3C8AED3DE389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0" y="0"/>
            <a:ext cx="987425" cy="992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9470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4" r:id="rId2"/>
  </p:sldLayoutIdLst>
  <p:hf hdr="0"/>
  <p:txStyles>
    <p:titleStyle>
      <a:lvl1pPr algn="ctr" rtl="0" eaLnBrk="1" fontAlgn="base" hangingPunct="1">
        <a:spcBef>
          <a:spcPct val="0"/>
        </a:spcBef>
        <a:spcAft>
          <a:spcPct val="0"/>
        </a:spcAft>
        <a:defRPr kumimoji="1" sz="4800" b="1" i="0">
          <a:solidFill>
            <a:schemeClr val="tx2"/>
          </a:solidFill>
          <a:effectLst/>
          <a:latin typeface="Arial"/>
          <a:ea typeface="黑体"/>
          <a:cs typeface="Arial"/>
        </a:defRPr>
      </a:lvl1pPr>
      <a:lvl2pPr algn="l" rtl="0" eaLnBrk="1" fontAlgn="base" hangingPunct="1">
        <a:spcBef>
          <a:spcPct val="0"/>
        </a:spcBef>
        <a:spcAft>
          <a:spcPct val="0"/>
        </a:spcAft>
        <a:defRPr kumimoji="1" sz="4062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华文楷体" pitchFamily="2" charset="-122"/>
          <a:ea typeface="华文楷体" pitchFamily="2" charset="-122"/>
        </a:defRPr>
      </a:lvl2pPr>
      <a:lvl3pPr algn="l" rtl="0" eaLnBrk="1" fontAlgn="base" hangingPunct="1">
        <a:spcBef>
          <a:spcPct val="0"/>
        </a:spcBef>
        <a:spcAft>
          <a:spcPct val="0"/>
        </a:spcAft>
        <a:defRPr kumimoji="1" sz="4062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华文楷体" pitchFamily="2" charset="-122"/>
          <a:ea typeface="华文楷体" pitchFamily="2" charset="-122"/>
        </a:defRPr>
      </a:lvl3pPr>
      <a:lvl4pPr algn="l" rtl="0" eaLnBrk="1" fontAlgn="base" hangingPunct="1">
        <a:spcBef>
          <a:spcPct val="0"/>
        </a:spcBef>
        <a:spcAft>
          <a:spcPct val="0"/>
        </a:spcAft>
        <a:defRPr kumimoji="1" sz="4062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华文楷体" pitchFamily="2" charset="-122"/>
          <a:ea typeface="华文楷体" pitchFamily="2" charset="-122"/>
        </a:defRPr>
      </a:lvl4pPr>
      <a:lvl5pPr algn="l" rtl="0" eaLnBrk="1" fontAlgn="base" hangingPunct="1">
        <a:spcBef>
          <a:spcPct val="0"/>
        </a:spcBef>
        <a:spcAft>
          <a:spcPct val="0"/>
        </a:spcAft>
        <a:defRPr kumimoji="1" sz="4062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华文楷体" pitchFamily="2" charset="-122"/>
          <a:ea typeface="华文楷体" pitchFamily="2" charset="-122"/>
        </a:defRPr>
      </a:lvl5pPr>
      <a:lvl6pPr marL="422041" algn="l" rtl="0" eaLnBrk="1" fontAlgn="base" hangingPunct="1">
        <a:spcBef>
          <a:spcPct val="0"/>
        </a:spcBef>
        <a:spcAft>
          <a:spcPct val="0"/>
        </a:spcAft>
        <a:defRPr kumimoji="1" sz="4062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华文楷体" pitchFamily="2" charset="-122"/>
          <a:ea typeface="华文楷体" pitchFamily="2" charset="-122"/>
        </a:defRPr>
      </a:lvl6pPr>
      <a:lvl7pPr marL="844083" algn="l" rtl="0" eaLnBrk="1" fontAlgn="base" hangingPunct="1">
        <a:spcBef>
          <a:spcPct val="0"/>
        </a:spcBef>
        <a:spcAft>
          <a:spcPct val="0"/>
        </a:spcAft>
        <a:defRPr kumimoji="1" sz="4062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华文楷体" pitchFamily="2" charset="-122"/>
          <a:ea typeface="华文楷体" pitchFamily="2" charset="-122"/>
        </a:defRPr>
      </a:lvl7pPr>
      <a:lvl8pPr marL="1266124" algn="l" rtl="0" eaLnBrk="1" fontAlgn="base" hangingPunct="1">
        <a:spcBef>
          <a:spcPct val="0"/>
        </a:spcBef>
        <a:spcAft>
          <a:spcPct val="0"/>
        </a:spcAft>
        <a:defRPr kumimoji="1" sz="4062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华文楷体" pitchFamily="2" charset="-122"/>
          <a:ea typeface="华文楷体" pitchFamily="2" charset="-122"/>
        </a:defRPr>
      </a:lvl8pPr>
      <a:lvl9pPr marL="1688165" algn="l" rtl="0" eaLnBrk="1" fontAlgn="base" hangingPunct="1">
        <a:spcBef>
          <a:spcPct val="0"/>
        </a:spcBef>
        <a:spcAft>
          <a:spcPct val="0"/>
        </a:spcAft>
        <a:defRPr kumimoji="1" sz="4062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华文楷体" pitchFamily="2" charset="-122"/>
          <a:ea typeface="华文楷体" pitchFamily="2" charset="-122"/>
        </a:defRPr>
      </a:lvl9pPr>
    </p:titleStyle>
    <p:bodyStyle>
      <a:lvl1pPr marL="316531" indent="-316531" algn="l" rtl="0" eaLnBrk="1" fontAlgn="base" hangingPunct="1">
        <a:spcBef>
          <a:spcPct val="20000"/>
        </a:spcBef>
        <a:spcAft>
          <a:spcPct val="0"/>
        </a:spcAft>
        <a:buFont typeface="Wingdings" charset="2"/>
        <a:buChar char="p"/>
        <a:defRPr kumimoji="1" sz="3200" b="0">
          <a:solidFill>
            <a:schemeClr val="tx1"/>
          </a:solidFill>
          <a:effectLst/>
          <a:latin typeface="Arial"/>
          <a:ea typeface="黑体"/>
          <a:cs typeface="Arial"/>
        </a:defRPr>
      </a:lvl1pPr>
      <a:lvl2pPr marL="685817" indent="-263776" algn="l" rtl="0" eaLnBrk="1" fontAlgn="base" hangingPunct="1">
        <a:spcBef>
          <a:spcPct val="20000"/>
        </a:spcBef>
        <a:spcAft>
          <a:spcPct val="0"/>
        </a:spcAft>
        <a:buChar char="–"/>
        <a:defRPr kumimoji="1" sz="2800" b="0">
          <a:solidFill>
            <a:schemeClr val="tx1"/>
          </a:solidFill>
          <a:effectLst/>
          <a:latin typeface="Arial"/>
          <a:ea typeface="黑体"/>
          <a:cs typeface="Arial"/>
        </a:defRPr>
      </a:lvl2pPr>
      <a:lvl3pPr marL="1055103" indent="-211021" algn="l" rtl="0" eaLnBrk="1" fontAlgn="base" hangingPunct="1">
        <a:spcBef>
          <a:spcPct val="20000"/>
        </a:spcBef>
        <a:spcAft>
          <a:spcPct val="0"/>
        </a:spcAft>
        <a:buChar char="•"/>
        <a:defRPr kumimoji="1" sz="2400" b="0">
          <a:solidFill>
            <a:schemeClr val="tx1"/>
          </a:solidFill>
          <a:effectLst/>
          <a:latin typeface="Arial"/>
          <a:ea typeface="黑体"/>
          <a:cs typeface="Arial"/>
        </a:defRPr>
      </a:lvl3pPr>
      <a:lvl4pPr marL="1477145" indent="-211021" algn="l" rtl="0" eaLnBrk="1" fontAlgn="base" hangingPunct="1">
        <a:spcBef>
          <a:spcPct val="20000"/>
        </a:spcBef>
        <a:spcAft>
          <a:spcPct val="0"/>
        </a:spcAft>
        <a:buChar char="–"/>
        <a:defRPr kumimoji="1" sz="1846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+mn-ea"/>
        </a:defRPr>
      </a:lvl4pPr>
      <a:lvl5pPr marL="1899186" indent="-211021" algn="l" rtl="0" eaLnBrk="1" fontAlgn="base" hangingPunct="1">
        <a:spcBef>
          <a:spcPct val="20000"/>
        </a:spcBef>
        <a:spcAft>
          <a:spcPct val="0"/>
        </a:spcAft>
        <a:buChar char="»"/>
        <a:defRPr kumimoji="1" sz="1846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+mn-ea"/>
        </a:defRPr>
      </a:lvl5pPr>
      <a:lvl6pPr marL="2321227" indent="-211021" algn="l" rtl="0" eaLnBrk="1" fontAlgn="base" hangingPunct="1">
        <a:spcBef>
          <a:spcPct val="20000"/>
        </a:spcBef>
        <a:spcAft>
          <a:spcPct val="0"/>
        </a:spcAft>
        <a:buChar char="»"/>
        <a:defRPr kumimoji="1" sz="1846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+mn-ea"/>
        </a:defRPr>
      </a:lvl6pPr>
      <a:lvl7pPr marL="2743269" indent="-211021" algn="l" rtl="0" eaLnBrk="1" fontAlgn="base" hangingPunct="1">
        <a:spcBef>
          <a:spcPct val="20000"/>
        </a:spcBef>
        <a:spcAft>
          <a:spcPct val="0"/>
        </a:spcAft>
        <a:buChar char="»"/>
        <a:defRPr kumimoji="1" sz="1846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+mn-ea"/>
        </a:defRPr>
      </a:lvl7pPr>
      <a:lvl8pPr marL="3165310" indent="-211021" algn="l" rtl="0" eaLnBrk="1" fontAlgn="base" hangingPunct="1">
        <a:spcBef>
          <a:spcPct val="20000"/>
        </a:spcBef>
        <a:spcAft>
          <a:spcPct val="0"/>
        </a:spcAft>
        <a:buChar char="»"/>
        <a:defRPr kumimoji="1" sz="1846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+mn-ea"/>
        </a:defRPr>
      </a:lvl8pPr>
      <a:lvl9pPr marL="3587351" indent="-211021" algn="l" rtl="0" eaLnBrk="1" fontAlgn="base" hangingPunct="1">
        <a:spcBef>
          <a:spcPct val="20000"/>
        </a:spcBef>
        <a:spcAft>
          <a:spcPct val="0"/>
        </a:spcAft>
        <a:buChar char="»"/>
        <a:defRPr kumimoji="1" sz="1846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+mn-ea"/>
        </a:defRPr>
      </a:lvl9pPr>
    </p:bodyStyle>
    <p:otherStyle>
      <a:defPPr>
        <a:defRPr lang="zh-CN"/>
      </a:defPPr>
      <a:lvl1pPr marL="0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1pPr>
      <a:lvl2pPr marL="422041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2pPr>
      <a:lvl3pPr marL="844083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3pPr>
      <a:lvl4pPr marL="1266124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4pPr>
      <a:lvl5pPr marL="1688165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5pPr>
      <a:lvl6pPr marL="2110207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6pPr>
      <a:lvl7pPr marL="2532248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7pPr>
      <a:lvl8pPr marL="2954289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8pPr>
      <a:lvl9pPr marL="3376331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1">
            <a:extLst>
              <a:ext uri="{FF2B5EF4-FFF2-40B4-BE49-F238E27FC236}">
                <a16:creationId xmlns:a16="http://schemas.microsoft.com/office/drawing/2014/main" id="{6507FC3D-3684-4C82-814A-5FC2F8F67E43}"/>
              </a:ext>
            </a:extLst>
          </p:cNvPr>
          <p:cNvSpPr/>
          <p:nvPr/>
        </p:nvSpPr>
        <p:spPr>
          <a:xfrm flipH="1">
            <a:off x="367955" y="1293654"/>
            <a:ext cx="4950343" cy="1218418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6F1787"/>
              </a:gs>
              <a:gs pos="100000">
                <a:schemeClr val="bg1">
                  <a:alpha val="0"/>
                </a:schemeClr>
              </a:gs>
            </a:gsLst>
            <a:lin ang="9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600" dirty="0">
              <a:latin typeface="微软雅黑" panose="020B0503020204020204" pitchFamily="82" charset="2"/>
              <a:ea typeface="微软雅黑" panose="020B0503020204020204" pitchFamily="82" charset="2"/>
              <a:cs typeface="思源黑体 CN Light" panose="020B0300000000000000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5C2CE66-9062-D740-AF7F-55006494D57F}"/>
              </a:ext>
            </a:extLst>
          </p:cNvPr>
          <p:cNvSpPr/>
          <p:nvPr/>
        </p:nvSpPr>
        <p:spPr>
          <a:xfrm>
            <a:off x="438411" y="1414940"/>
            <a:ext cx="11542733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kumimoji="1" lang="zh-CN" altLang="en-US" sz="6000" b="1" dirty="0">
                <a:solidFill>
                  <a:srgbClr val="3A006A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第</a:t>
            </a:r>
            <a:r>
              <a:rPr kumimoji="1" lang="en-US" altLang="zh-CN" sz="6000" b="1" dirty="0">
                <a:solidFill>
                  <a:srgbClr val="3A006A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7</a:t>
            </a:r>
            <a:r>
              <a:rPr kumimoji="1" lang="zh-CN" altLang="en-US" sz="6000" b="1" dirty="0">
                <a:solidFill>
                  <a:srgbClr val="3A006A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章 </a:t>
            </a:r>
            <a:r>
              <a:rPr kumimoji="1" lang="zh-CN" altLang="en-US" sz="6000" b="1" dirty="0">
                <a:latin typeface="微软雅黑" panose="020B0503020204020204" pitchFamily="82" charset="2"/>
                <a:ea typeface="微软雅黑" panose="020B0503020204020204" pitchFamily="82" charset="2"/>
              </a:rPr>
              <a:t>数据库原子性和持久性</a:t>
            </a:r>
            <a:endParaRPr kumimoji="1" lang="en-US" altLang="zh-CN" sz="6000" b="1" dirty="0"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lvl="0" algn="ctr"/>
            <a:r>
              <a:rPr kumimoji="1" lang="zh-CN" altLang="en-US" sz="6000" b="1" dirty="0">
                <a:latin typeface="微软雅黑" panose="020B0503020204020204" pitchFamily="82" charset="2"/>
                <a:ea typeface="微软雅黑" panose="020B0503020204020204" pitchFamily="82" charset="2"/>
              </a:rPr>
              <a:t>实现及故障恢复</a:t>
            </a:r>
          </a:p>
        </p:txBody>
      </p:sp>
      <p:sp>
        <p:nvSpPr>
          <p:cNvPr id="2" name="页脚占位符 1">
            <a:extLst>
              <a:ext uri="{FF2B5EF4-FFF2-40B4-BE49-F238E27FC236}">
                <a16:creationId xmlns:a16="http://schemas.microsoft.com/office/drawing/2014/main" id="{387E5D16-FF44-F933-74BD-08FC2C871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zh-CN" altLang="en-US">
                <a:latin typeface="微软雅黑" panose="020B0503020204020204" pitchFamily="82" charset="2"/>
                <a:ea typeface="微软雅黑" panose="020B0503020204020204" pitchFamily="82" charset="2"/>
              </a:rPr>
              <a:t>数据库系统</a:t>
            </a:r>
            <a:r>
              <a:rPr kumimoji="1" lang="en-US" altLang="zh-CN">
                <a:latin typeface="微软雅黑" panose="020B0503020204020204" pitchFamily="82" charset="2"/>
                <a:ea typeface="微软雅黑" panose="020B0503020204020204" pitchFamily="82" charset="2"/>
              </a:rPr>
              <a:t>—</a:t>
            </a:r>
            <a:r>
              <a:rPr kumimoji="1" lang="zh-CN" altLang="en-US">
                <a:latin typeface="微软雅黑" panose="020B0503020204020204" pitchFamily="82" charset="2"/>
                <a:ea typeface="微软雅黑" panose="020B0503020204020204" pitchFamily="82" charset="2"/>
              </a:rPr>
              <a:t>故障恢复</a:t>
            </a:r>
            <a:endParaRPr kumimoji="1" lang="zh-CN" altLang="en-US" dirty="0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60E9D71-633D-79A9-C97A-4B47ACF76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D34C0-35A8-654C-9FBA-7B4E017BD630}" type="slidenum">
              <a:rPr lang="en-US" altLang="zh-CN" smtClean="0">
                <a:latin typeface="微软雅黑" panose="020B0503020204020204" pitchFamily="82" charset="2"/>
                <a:ea typeface="微软雅黑" panose="020B0503020204020204" pitchFamily="82" charset="2"/>
              </a:rPr>
              <a:t>1</a:t>
            </a:fld>
            <a:endParaRPr kumimoji="1" lang="zh-CN" altLang="en-US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grpSp>
        <p:nvGrpSpPr>
          <p:cNvPr id="7" name="Shape9">
            <a:extLst>
              <a:ext uri="{FF2B5EF4-FFF2-40B4-BE49-F238E27FC236}">
                <a16:creationId xmlns:a16="http://schemas.microsoft.com/office/drawing/2014/main" id="{AE4A2886-7737-403F-8C28-0B7959B528FB}"/>
              </a:ext>
            </a:extLst>
          </p:cNvPr>
          <p:cNvGrpSpPr/>
          <p:nvPr/>
        </p:nvGrpSpPr>
        <p:grpSpPr>
          <a:xfrm>
            <a:off x="3558862" y="4419600"/>
            <a:ext cx="4950343" cy="611187"/>
            <a:chOff x="2364237" y="4562592"/>
            <a:chExt cx="2537136" cy="611187"/>
          </a:xfrm>
          <a:gradFill>
            <a:gsLst>
              <a:gs pos="0">
                <a:srgbClr val="6F1787"/>
              </a:gs>
              <a:gs pos="99000">
                <a:srgbClr val="6F1787">
                  <a:alpha val="92000"/>
                </a:srgbClr>
              </a:gs>
            </a:gsLst>
            <a:lin ang="9000000" scaled="0"/>
          </a:gradFill>
        </p:grpSpPr>
        <p:sp>
          <p:nvSpPr>
            <p:cNvPr id="8" name="Shape9">
              <a:extLst>
                <a:ext uri="{FF2B5EF4-FFF2-40B4-BE49-F238E27FC236}">
                  <a16:creationId xmlns:a16="http://schemas.microsoft.com/office/drawing/2014/main" id="{702D6ED5-BE02-40A1-9C56-C817E87F246B}"/>
                </a:ext>
              </a:extLst>
            </p:cNvPr>
            <p:cNvSpPr/>
            <p:nvPr/>
          </p:nvSpPr>
          <p:spPr>
            <a:xfrm>
              <a:off x="2364237" y="4562592"/>
              <a:ext cx="2537136" cy="611187"/>
            </a:xfrm>
            <a:prstGeom prst="roundRect">
              <a:avLst>
                <a:gd name="adj" fmla="val 50000"/>
              </a:avLst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44E4D"/>
                </a:solidFill>
                <a:effectLst/>
                <a:uLnTx/>
                <a:uFillTx/>
                <a:latin typeface="OPPOSans M" panose="00020600040101010101" pitchFamily="18" charset="-122"/>
                <a:ea typeface="OPPOSans M" panose="00020600040101010101" pitchFamily="18" charset="-122"/>
                <a:cs typeface="Alibaba PuHuiTi" pitchFamily="18" charset="-122"/>
                <a:sym typeface="+mn-lt"/>
              </a:endParaRPr>
            </a:p>
          </p:txBody>
        </p:sp>
        <p:sp>
          <p:nvSpPr>
            <p:cNvPr id="9" name="Shape9">
              <a:extLst>
                <a:ext uri="{FF2B5EF4-FFF2-40B4-BE49-F238E27FC236}">
                  <a16:creationId xmlns:a16="http://schemas.microsoft.com/office/drawing/2014/main" id="{6F47D7E2-554A-4B3A-B033-9538C67410C7}"/>
                </a:ext>
              </a:extLst>
            </p:cNvPr>
            <p:cNvSpPr/>
            <p:nvPr/>
          </p:nvSpPr>
          <p:spPr>
            <a:xfrm>
              <a:off x="2409985" y="4625068"/>
              <a:ext cx="244564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zh-CN" altLang="en-US" sz="2400" b="1" dirty="0">
                  <a:solidFill>
                    <a:schemeClr val="bg1"/>
                  </a:solidFill>
                  <a:latin typeface="微软雅黑" panose="020B0503020204020204" pitchFamily="82" charset="2"/>
                  <a:ea typeface="微软雅黑" panose="020B0503020204020204" pitchFamily="82" charset="2"/>
                </a:rPr>
                <a:t>清华大学计算机系 李国良</a:t>
              </a:r>
            </a:p>
          </p:txBody>
        </p:sp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2EFFBAE4-EB7B-4223-90CD-596E8275FCFE}"/>
              </a:ext>
            </a:extLst>
          </p:cNvPr>
          <p:cNvSpPr txBox="1"/>
          <p:nvPr/>
        </p:nvSpPr>
        <p:spPr>
          <a:xfrm>
            <a:off x="3082636" y="4867479"/>
            <a:ext cx="602672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kumimoji="1" lang="en-US" altLang="zh-CN" sz="2200" dirty="0">
              <a:solidFill>
                <a:srgbClr val="3B20FF"/>
              </a:solidFill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algn="ctr"/>
            <a:r>
              <a:rPr kumimoji="1" lang="en-US" altLang="zh-CN" sz="2200" dirty="0">
                <a:solidFill>
                  <a:srgbClr val="3B20FF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liguoliang@tsinghua.edu.cn http://dbgroup.cs.tsinghua.edu.cn/ligl</a:t>
            </a:r>
            <a:endParaRPr kumimoji="1" lang="zh-CN" altLang="en-US" sz="2200" dirty="0">
              <a:solidFill>
                <a:srgbClr val="3B20FF"/>
              </a:solidFill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410818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18">
            <a:extLst>
              <a:ext uri="{FF2B5EF4-FFF2-40B4-BE49-F238E27FC236}">
                <a16:creationId xmlns:a16="http://schemas.microsoft.com/office/drawing/2014/main" id="{D93C6DA5-AA60-4B73-BFAF-85F8ED17016C}"/>
              </a:ext>
            </a:extLst>
          </p:cNvPr>
          <p:cNvSpPr/>
          <p:nvPr/>
        </p:nvSpPr>
        <p:spPr>
          <a:xfrm>
            <a:off x="448484" y="1647825"/>
            <a:ext cx="11295030" cy="4068244"/>
          </a:xfrm>
          <a:prstGeom prst="roundRect">
            <a:avLst>
              <a:gd name="adj" fmla="val 9827"/>
            </a:avLst>
          </a:prstGeom>
          <a:solidFill>
            <a:schemeClr val="bg1"/>
          </a:solidFill>
          <a:ln w="12700" cap="flat">
            <a:gradFill>
              <a:gsLst>
                <a:gs pos="0">
                  <a:srgbClr val="3B20FF">
                    <a:alpha val="16000"/>
                  </a:srgbClr>
                </a:gs>
                <a:gs pos="100000">
                  <a:srgbClr val="6F1787"/>
                </a:gs>
              </a:gsLst>
              <a:lin ang="10800000" scaled="1"/>
            </a:gradFill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endParaRPr lang="zh-CN" altLang="en-US" b="1" dirty="0">
              <a:latin typeface="微软雅黑" panose="020B0503020204020204" pitchFamily="82" charset="2"/>
              <a:ea typeface="微软雅黑" panose="020B0503020204020204" pitchFamily="82" charset="2"/>
              <a:sym typeface="+mn-ea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67C7E9F-E973-6944-58A0-390E6DDAC2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BBDC00-B9E2-4EFD-9306-2934E87247C6}" type="slidenum">
              <a:rPr lang="zh-CN" altLang="en-US" smtClean="0"/>
              <a:pPr/>
              <a:t>10</a:t>
            </a:fld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FB894186-2645-610A-05B1-F5C397001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82" charset="2"/>
                <a:ea typeface="微软雅黑" panose="020B0503020204020204" pitchFamily="82" charset="2"/>
              </a:rPr>
              <a:t>数据库恢复机制架构</a:t>
            </a:r>
            <a:endParaRPr kumimoji="1" lang="zh-CN" altLang="en-US" dirty="0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A7CAA8E-96D7-157F-3E65-B114B1E5B4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数据库系统</a:t>
            </a:r>
            <a:r>
              <a:rPr lang="en-US" altLang="zh-CN"/>
              <a:t>—</a:t>
            </a:r>
            <a:r>
              <a:rPr lang="zh-CN" altLang="en-US"/>
              <a:t>故障恢复</a:t>
            </a:r>
            <a:endParaRPr lang="en-US" altLang="zh-CN" sz="1200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FDC5F5F1-A250-E387-508C-FC010DEC26CC}"/>
              </a:ext>
            </a:extLst>
          </p:cNvPr>
          <p:cNvSpPr/>
          <p:nvPr/>
        </p:nvSpPr>
        <p:spPr bwMode="auto">
          <a:xfrm>
            <a:off x="1648397" y="2016106"/>
            <a:ext cx="1784655" cy="2808000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24" name="圆柱体 23">
            <a:extLst>
              <a:ext uri="{FF2B5EF4-FFF2-40B4-BE49-F238E27FC236}">
                <a16:creationId xmlns:a16="http://schemas.microsoft.com/office/drawing/2014/main" id="{98B11DB1-93A8-D83E-2DA1-C6A748F07270}"/>
              </a:ext>
            </a:extLst>
          </p:cNvPr>
          <p:cNvSpPr/>
          <p:nvPr/>
        </p:nvSpPr>
        <p:spPr bwMode="auto">
          <a:xfrm>
            <a:off x="1913037" y="3798004"/>
            <a:ext cx="1206631" cy="831890"/>
          </a:xfrm>
          <a:prstGeom prst="can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zh-CN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82" charset="2"/>
                <a:ea typeface="微软雅黑" panose="020B0503020204020204" pitchFamily="82" charset="2"/>
              </a:rPr>
              <a:t>磁盘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377F46E1-C29D-6819-6ED2-1683077DC3B5}"/>
              </a:ext>
            </a:extLst>
          </p:cNvPr>
          <p:cNvSpPr/>
          <p:nvPr/>
        </p:nvSpPr>
        <p:spPr bwMode="auto">
          <a:xfrm>
            <a:off x="1922464" y="2211683"/>
            <a:ext cx="1206631" cy="584775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CN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82" charset="2"/>
                <a:ea typeface="微软雅黑" panose="020B0503020204020204" pitchFamily="82" charset="2"/>
              </a:rPr>
              <a:t>CPU</a:t>
            </a:r>
            <a:endParaRPr kumimoji="1" lang="zh-CN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5D0CEB4F-BEAF-2528-0F5E-07EBC6D580D3}"/>
              </a:ext>
            </a:extLst>
          </p:cNvPr>
          <p:cNvSpPr/>
          <p:nvPr/>
        </p:nvSpPr>
        <p:spPr bwMode="auto">
          <a:xfrm>
            <a:off x="1922464" y="3004843"/>
            <a:ext cx="1206631" cy="523220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zh-CN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82" charset="2"/>
                <a:ea typeface="微软雅黑" panose="020B0503020204020204" pitchFamily="82" charset="2"/>
              </a:rPr>
              <a:t>内存</a:t>
            </a: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56603F53-45C8-C6DB-20A7-E4CD2E225267}"/>
              </a:ext>
            </a:extLst>
          </p:cNvPr>
          <p:cNvSpPr/>
          <p:nvPr/>
        </p:nvSpPr>
        <p:spPr bwMode="auto">
          <a:xfrm>
            <a:off x="3778738" y="2016106"/>
            <a:ext cx="1784655" cy="2808000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28" name="圆柱体 27">
            <a:extLst>
              <a:ext uri="{FF2B5EF4-FFF2-40B4-BE49-F238E27FC236}">
                <a16:creationId xmlns:a16="http://schemas.microsoft.com/office/drawing/2014/main" id="{09DDC8A9-93EE-E53C-B634-3E327AEB2E8C}"/>
              </a:ext>
            </a:extLst>
          </p:cNvPr>
          <p:cNvSpPr/>
          <p:nvPr/>
        </p:nvSpPr>
        <p:spPr bwMode="auto">
          <a:xfrm>
            <a:off x="4043378" y="3798004"/>
            <a:ext cx="1206631" cy="831890"/>
          </a:xfrm>
          <a:prstGeom prst="can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zh-CN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82" charset="2"/>
                <a:ea typeface="微软雅黑" panose="020B0503020204020204" pitchFamily="82" charset="2"/>
              </a:rPr>
              <a:t>磁盘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7146B7D3-732A-AC1C-8E15-B19CA5549FB1}"/>
              </a:ext>
            </a:extLst>
          </p:cNvPr>
          <p:cNvSpPr/>
          <p:nvPr/>
        </p:nvSpPr>
        <p:spPr bwMode="auto">
          <a:xfrm>
            <a:off x="4052805" y="2211683"/>
            <a:ext cx="1206631" cy="584775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CN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82" charset="2"/>
                <a:ea typeface="微软雅黑" panose="020B0503020204020204" pitchFamily="82" charset="2"/>
              </a:rPr>
              <a:t>CPU</a:t>
            </a:r>
            <a:endParaRPr kumimoji="1" lang="zh-CN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F474D869-D0CC-B861-35EB-6C71FA1EE26C}"/>
              </a:ext>
            </a:extLst>
          </p:cNvPr>
          <p:cNvSpPr/>
          <p:nvPr/>
        </p:nvSpPr>
        <p:spPr bwMode="auto">
          <a:xfrm>
            <a:off x="4052805" y="3004843"/>
            <a:ext cx="1206631" cy="523220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zh-CN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82" charset="2"/>
                <a:ea typeface="微软雅黑" panose="020B0503020204020204" pitchFamily="82" charset="2"/>
              </a:rPr>
              <a:t>内存</a:t>
            </a: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EFEDACEF-9E2D-DB1D-F782-45409CF212BB}"/>
              </a:ext>
            </a:extLst>
          </p:cNvPr>
          <p:cNvSpPr/>
          <p:nvPr/>
        </p:nvSpPr>
        <p:spPr bwMode="auto">
          <a:xfrm>
            <a:off x="5781391" y="2016106"/>
            <a:ext cx="1784655" cy="2808000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32" name="圆柱体 31">
            <a:extLst>
              <a:ext uri="{FF2B5EF4-FFF2-40B4-BE49-F238E27FC236}">
                <a16:creationId xmlns:a16="http://schemas.microsoft.com/office/drawing/2014/main" id="{B78D8FAA-92D9-7F1D-6141-DECCAD88EEA6}"/>
              </a:ext>
            </a:extLst>
          </p:cNvPr>
          <p:cNvSpPr/>
          <p:nvPr/>
        </p:nvSpPr>
        <p:spPr bwMode="auto">
          <a:xfrm>
            <a:off x="6046031" y="3798004"/>
            <a:ext cx="1206631" cy="831890"/>
          </a:xfrm>
          <a:prstGeom prst="can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zh-CN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82" charset="2"/>
                <a:ea typeface="微软雅黑" panose="020B0503020204020204" pitchFamily="82" charset="2"/>
              </a:rPr>
              <a:t>磁盘</a:t>
            </a: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76EBAF56-F31F-176A-215D-75A069C255D4}"/>
              </a:ext>
            </a:extLst>
          </p:cNvPr>
          <p:cNvSpPr/>
          <p:nvPr/>
        </p:nvSpPr>
        <p:spPr bwMode="auto">
          <a:xfrm>
            <a:off x="6055458" y="2211683"/>
            <a:ext cx="1206631" cy="584775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CN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82" charset="2"/>
                <a:ea typeface="微软雅黑" panose="020B0503020204020204" pitchFamily="82" charset="2"/>
              </a:rPr>
              <a:t>CPU</a:t>
            </a:r>
            <a:endParaRPr kumimoji="1" lang="zh-CN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4D1F829F-6AFE-A62E-0FEE-C44E7D02C6AB}"/>
              </a:ext>
            </a:extLst>
          </p:cNvPr>
          <p:cNvSpPr/>
          <p:nvPr/>
        </p:nvSpPr>
        <p:spPr bwMode="auto">
          <a:xfrm>
            <a:off x="6055458" y="3004843"/>
            <a:ext cx="1206631" cy="523220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zh-CN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82" charset="2"/>
                <a:ea typeface="微软雅黑" panose="020B0503020204020204" pitchFamily="82" charset="2"/>
              </a:rPr>
              <a:t>内存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AD2CE3C2-77FD-7A88-DBAD-2A39848C93CB}"/>
              </a:ext>
            </a:extLst>
          </p:cNvPr>
          <p:cNvSpPr/>
          <p:nvPr/>
        </p:nvSpPr>
        <p:spPr bwMode="auto">
          <a:xfrm>
            <a:off x="1555376" y="1918366"/>
            <a:ext cx="6136980" cy="3024000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5D04CF91-7ECF-D164-E302-4DC0B6839CEB}"/>
              </a:ext>
            </a:extLst>
          </p:cNvPr>
          <p:cNvSpPr txBox="1"/>
          <p:nvPr/>
        </p:nvSpPr>
        <p:spPr>
          <a:xfrm>
            <a:off x="3935146" y="1750018"/>
            <a:ext cx="1494265" cy="461665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zh-CN" altLang="en-US" sz="2400" dirty="0">
                <a:latin typeface="微软雅黑" panose="020B0503020204020204" pitchFamily="82" charset="2"/>
                <a:ea typeface="微软雅黑" panose="020B0503020204020204" pitchFamily="82" charset="2"/>
              </a:rPr>
              <a:t>主</a:t>
            </a:r>
            <a:endParaRPr kumimoji="1" lang="zh-CN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82911465-F698-9893-5D46-BD638797C087}"/>
              </a:ext>
            </a:extLst>
          </p:cNvPr>
          <p:cNvSpPr txBox="1"/>
          <p:nvPr/>
        </p:nvSpPr>
        <p:spPr>
          <a:xfrm>
            <a:off x="5947733" y="1750018"/>
            <a:ext cx="1494265" cy="461665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zh-CN" altLang="en-US" sz="2400" dirty="0">
                <a:latin typeface="微软雅黑" panose="020B0503020204020204" pitchFamily="82" charset="2"/>
                <a:ea typeface="微软雅黑" panose="020B0503020204020204" pitchFamily="82" charset="2"/>
              </a:rPr>
              <a:t>备</a:t>
            </a:r>
            <a:endParaRPr kumimoji="1" lang="zh-CN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FF46A94E-E1F1-3B16-12C1-B6A53C600611}"/>
              </a:ext>
            </a:extLst>
          </p:cNvPr>
          <p:cNvSpPr txBox="1"/>
          <p:nvPr/>
        </p:nvSpPr>
        <p:spPr>
          <a:xfrm>
            <a:off x="1769219" y="1750018"/>
            <a:ext cx="1494265" cy="461665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zh-CN" altLang="en-US" sz="2400" dirty="0">
                <a:latin typeface="微软雅黑" panose="020B0503020204020204" pitchFamily="82" charset="2"/>
                <a:ea typeface="微软雅黑" panose="020B0503020204020204" pitchFamily="82" charset="2"/>
              </a:rPr>
              <a:t>备</a:t>
            </a:r>
            <a:endParaRPr kumimoji="1" lang="zh-CN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22320E02-206A-D375-4195-3E105BE0195F}"/>
              </a:ext>
            </a:extLst>
          </p:cNvPr>
          <p:cNvSpPr txBox="1"/>
          <p:nvPr/>
        </p:nvSpPr>
        <p:spPr>
          <a:xfrm>
            <a:off x="1555377" y="4999006"/>
            <a:ext cx="9405430" cy="461665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zh-CN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82" charset="2"/>
                <a:ea typeface="微软雅黑" panose="020B0503020204020204" pitchFamily="82" charset="2"/>
              </a:rPr>
              <a:t>异地容灾</a:t>
            </a:r>
          </a:p>
        </p:txBody>
      </p:sp>
      <p:cxnSp>
        <p:nvCxnSpPr>
          <p:cNvPr id="44" name="直线箭头连接符 43">
            <a:extLst>
              <a:ext uri="{FF2B5EF4-FFF2-40B4-BE49-F238E27FC236}">
                <a16:creationId xmlns:a16="http://schemas.microsoft.com/office/drawing/2014/main" id="{8DF7BDEA-39DE-4C3F-E8B3-5BA7E0F419CC}"/>
              </a:ext>
            </a:extLst>
          </p:cNvPr>
          <p:cNvCxnSpPr>
            <a:cxnSpLocks/>
          </p:cNvCxnSpPr>
          <p:nvPr/>
        </p:nvCxnSpPr>
        <p:spPr bwMode="auto">
          <a:xfrm flipV="1">
            <a:off x="5474053" y="3266453"/>
            <a:ext cx="482638" cy="1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5" name="直线箭头连接符 44">
            <a:extLst>
              <a:ext uri="{FF2B5EF4-FFF2-40B4-BE49-F238E27FC236}">
                <a16:creationId xmlns:a16="http://schemas.microsoft.com/office/drawing/2014/main" id="{EABE23DD-1925-47AD-BF50-081BD4CACEBF}"/>
              </a:ext>
            </a:extLst>
          </p:cNvPr>
          <p:cNvCxnSpPr>
            <a:cxnSpLocks/>
          </p:cNvCxnSpPr>
          <p:nvPr/>
        </p:nvCxnSpPr>
        <p:spPr bwMode="auto">
          <a:xfrm flipH="1">
            <a:off x="3263484" y="3266453"/>
            <a:ext cx="608932" cy="0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8" name="文本框 47">
            <a:extLst>
              <a:ext uri="{FF2B5EF4-FFF2-40B4-BE49-F238E27FC236}">
                <a16:creationId xmlns:a16="http://schemas.microsoft.com/office/drawing/2014/main" id="{A31A75B5-10D9-84C1-321C-6CE9EF33F8C5}"/>
              </a:ext>
            </a:extLst>
          </p:cNvPr>
          <p:cNvSpPr txBox="1"/>
          <p:nvPr/>
        </p:nvSpPr>
        <p:spPr>
          <a:xfrm>
            <a:off x="2364891" y="2755918"/>
            <a:ext cx="2553628" cy="461665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zh-CN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82" charset="2"/>
                <a:ea typeface="微软雅黑" panose="020B0503020204020204" pitchFamily="82" charset="2"/>
              </a:rPr>
              <a:t>日志</a:t>
            </a: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0495CA99-1C08-9145-A752-CE2CE8E7D8AA}"/>
              </a:ext>
            </a:extLst>
          </p:cNvPr>
          <p:cNvSpPr txBox="1"/>
          <p:nvPr/>
        </p:nvSpPr>
        <p:spPr>
          <a:xfrm>
            <a:off x="4438558" y="2753257"/>
            <a:ext cx="2553628" cy="461665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zh-CN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82" charset="2"/>
                <a:ea typeface="微软雅黑" panose="020B0503020204020204" pitchFamily="82" charset="2"/>
              </a:rPr>
              <a:t>日志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231CB89-A03E-2D24-D0CA-ED0C1FA4FAE7}"/>
              </a:ext>
            </a:extLst>
          </p:cNvPr>
          <p:cNvSpPr/>
          <p:nvPr/>
        </p:nvSpPr>
        <p:spPr bwMode="auto">
          <a:xfrm>
            <a:off x="9176152" y="2016106"/>
            <a:ext cx="1784655" cy="2916000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10" name="圆柱体 9">
            <a:extLst>
              <a:ext uri="{FF2B5EF4-FFF2-40B4-BE49-F238E27FC236}">
                <a16:creationId xmlns:a16="http://schemas.microsoft.com/office/drawing/2014/main" id="{A7569743-2F59-A34E-BACB-12B2FE97242E}"/>
              </a:ext>
            </a:extLst>
          </p:cNvPr>
          <p:cNvSpPr/>
          <p:nvPr/>
        </p:nvSpPr>
        <p:spPr bwMode="auto">
          <a:xfrm>
            <a:off x="9440792" y="3798004"/>
            <a:ext cx="1206631" cy="831890"/>
          </a:xfrm>
          <a:prstGeom prst="can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zh-CN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82" charset="2"/>
                <a:ea typeface="微软雅黑" panose="020B0503020204020204" pitchFamily="82" charset="2"/>
              </a:rPr>
              <a:t>磁盘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00E0C6D3-C60C-776A-E428-59D2859C8FDF}"/>
              </a:ext>
            </a:extLst>
          </p:cNvPr>
          <p:cNvSpPr/>
          <p:nvPr/>
        </p:nvSpPr>
        <p:spPr bwMode="auto">
          <a:xfrm>
            <a:off x="9450219" y="2211683"/>
            <a:ext cx="1206631" cy="584775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CN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82" charset="2"/>
                <a:ea typeface="微软雅黑" panose="020B0503020204020204" pitchFamily="82" charset="2"/>
              </a:rPr>
              <a:t>CPU</a:t>
            </a:r>
            <a:endParaRPr kumimoji="1" lang="zh-CN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E12BCEA3-36AC-AFBE-AF4F-66310EA38824}"/>
              </a:ext>
            </a:extLst>
          </p:cNvPr>
          <p:cNvSpPr txBox="1"/>
          <p:nvPr/>
        </p:nvSpPr>
        <p:spPr>
          <a:xfrm>
            <a:off x="9342494" y="1750018"/>
            <a:ext cx="149426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zh-CN" altLang="en-US" sz="2400" dirty="0">
                <a:latin typeface="微软雅黑" panose="020B0503020204020204" pitchFamily="82" charset="2"/>
                <a:ea typeface="微软雅黑" panose="020B0503020204020204" pitchFamily="82" charset="2"/>
              </a:rPr>
              <a:t>容灾</a:t>
            </a:r>
            <a:endParaRPr kumimoji="1" lang="zh-CN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53F1B42E-3712-007E-8FAB-B7783393A59B}"/>
              </a:ext>
            </a:extLst>
          </p:cNvPr>
          <p:cNvSpPr txBox="1"/>
          <p:nvPr/>
        </p:nvSpPr>
        <p:spPr>
          <a:xfrm>
            <a:off x="7132036" y="2753257"/>
            <a:ext cx="255362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zh-CN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82" charset="2"/>
                <a:ea typeface="微软雅黑" panose="020B0503020204020204" pitchFamily="82" charset="2"/>
              </a:rPr>
              <a:t>日志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B3515C33-9A7F-FB68-9D77-84DBA43F433D}"/>
              </a:ext>
            </a:extLst>
          </p:cNvPr>
          <p:cNvSpPr/>
          <p:nvPr/>
        </p:nvSpPr>
        <p:spPr bwMode="auto">
          <a:xfrm>
            <a:off x="9464977" y="2989241"/>
            <a:ext cx="1206631" cy="523220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zh-CN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82" charset="2"/>
                <a:ea typeface="微软雅黑" panose="020B0503020204020204" pitchFamily="82" charset="2"/>
              </a:rPr>
              <a:t>内存</a:t>
            </a:r>
          </a:p>
        </p:txBody>
      </p:sp>
      <p:cxnSp>
        <p:nvCxnSpPr>
          <p:cNvPr id="39" name="直线箭头连接符 38">
            <a:extLst>
              <a:ext uri="{FF2B5EF4-FFF2-40B4-BE49-F238E27FC236}">
                <a16:creationId xmlns:a16="http://schemas.microsoft.com/office/drawing/2014/main" id="{0CBE322A-E3C2-733D-06E8-96AF410BBF82}"/>
              </a:ext>
            </a:extLst>
          </p:cNvPr>
          <p:cNvCxnSpPr>
            <a:cxnSpLocks/>
          </p:cNvCxnSpPr>
          <p:nvPr/>
        </p:nvCxnSpPr>
        <p:spPr bwMode="auto">
          <a:xfrm>
            <a:off x="7566046" y="3266453"/>
            <a:ext cx="1609732" cy="0"/>
          </a:xfrm>
          <a:prstGeom prst="straightConnector1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62135534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18">
            <a:extLst>
              <a:ext uri="{FF2B5EF4-FFF2-40B4-BE49-F238E27FC236}">
                <a16:creationId xmlns:a16="http://schemas.microsoft.com/office/drawing/2014/main" id="{9CF56971-3EC9-4DED-971E-8D6418285025}"/>
              </a:ext>
            </a:extLst>
          </p:cNvPr>
          <p:cNvSpPr/>
          <p:nvPr/>
        </p:nvSpPr>
        <p:spPr>
          <a:xfrm>
            <a:off x="2475460" y="1370803"/>
            <a:ext cx="7371708" cy="4017963"/>
          </a:xfrm>
          <a:prstGeom prst="roundRect">
            <a:avLst>
              <a:gd name="adj" fmla="val 9827"/>
            </a:avLst>
          </a:prstGeom>
          <a:solidFill>
            <a:schemeClr val="bg1"/>
          </a:solidFill>
          <a:ln w="12700" cap="flat">
            <a:gradFill>
              <a:gsLst>
                <a:gs pos="0">
                  <a:srgbClr val="3B20FF">
                    <a:alpha val="16000"/>
                  </a:srgbClr>
                </a:gs>
                <a:gs pos="100000">
                  <a:srgbClr val="6F1787"/>
                </a:gs>
              </a:gsLst>
              <a:lin ang="10800000" scaled="1"/>
            </a:gradFill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endParaRPr lang="zh-CN" altLang="en-US" b="1" dirty="0">
              <a:latin typeface="OPPOSans M" panose="00020600040101010101" pitchFamily="18" charset="-122"/>
              <a:ea typeface="OPPOSans M" panose="00020600040101010101" pitchFamily="18" charset="-122"/>
              <a:sym typeface="+mn-ea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16BEEBB-5689-E64A-9A10-2A11C6A9B87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BBDC00-B9E2-4EFD-9306-2934E87247C6}" type="slidenum">
              <a:rPr lang="zh-CN" altLang="en-US" smtClean="0">
                <a:latin typeface="微软雅黑" panose="020B0503020204020204" pitchFamily="82" charset="2"/>
                <a:ea typeface="微软雅黑" panose="020B0503020204020204" pitchFamily="82" charset="2"/>
              </a:rPr>
              <a:pPr/>
              <a:t>100</a:t>
            </a:fld>
            <a:endParaRPr lang="zh-CN" altLang="en-US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CE75C130-1324-4144-A0CE-603780C3A9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9584"/>
            <a:ext cx="10646229" cy="678470"/>
          </a:xfrm>
        </p:spPr>
        <p:txBody>
          <a:bodyPr/>
          <a:lstStyle/>
          <a:p>
            <a:r>
              <a:rPr kumimoji="1" lang="zh-CN" altLang="en-US" sz="4000" dirty="0">
                <a:latin typeface="微软雅黑" panose="020B0503020204020204" pitchFamily="82" charset="2"/>
                <a:ea typeface="微软雅黑" panose="020B0503020204020204" pitchFamily="82" charset="2"/>
              </a:rPr>
              <a:t>分析阶段：构建活跃事务表</a:t>
            </a:r>
            <a:r>
              <a:rPr lang="zh-CN" altLang="en-US" sz="4000" dirty="0">
                <a:latin typeface="微软雅黑" panose="020B0503020204020204" pitchFamily="82" charset="2"/>
                <a:ea typeface="微软雅黑" panose="020B0503020204020204" pitchFamily="82" charset="2"/>
              </a:rPr>
              <a:t>找出未完成的事务</a:t>
            </a: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1667779-2DEA-A744-8162-4D0B634BD6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zh-CN" altLang="en-US">
                <a:latin typeface="微软雅黑" panose="020B0503020204020204" pitchFamily="82" charset="2"/>
                <a:ea typeface="微软雅黑" panose="020B0503020204020204" pitchFamily="82" charset="2"/>
              </a:rPr>
              <a:t>数据库系统</a:t>
            </a:r>
            <a:r>
              <a:rPr lang="en-US" altLang="zh-CN">
                <a:latin typeface="微软雅黑" panose="020B0503020204020204" pitchFamily="82" charset="2"/>
                <a:ea typeface="微软雅黑" panose="020B0503020204020204" pitchFamily="82" charset="2"/>
              </a:rPr>
              <a:t>—</a:t>
            </a:r>
            <a:r>
              <a:rPr lang="zh-CN" altLang="en-US">
                <a:latin typeface="微软雅黑" panose="020B0503020204020204" pitchFamily="82" charset="2"/>
                <a:ea typeface="微软雅黑" panose="020B0503020204020204" pitchFamily="82" charset="2"/>
              </a:rPr>
              <a:t>故障恢复</a:t>
            </a:r>
            <a:endParaRPr lang="en-US" altLang="zh-CN" sz="12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6" name="内容占位符 3">
            <a:extLst>
              <a:ext uri="{FF2B5EF4-FFF2-40B4-BE49-F238E27FC236}">
                <a16:creationId xmlns:a16="http://schemas.microsoft.com/office/drawing/2014/main" id="{F8B16E68-A452-E844-A9F3-122CD6FD1E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1703" y="1765299"/>
            <a:ext cx="10874188" cy="5005387"/>
          </a:xfrm>
        </p:spPr>
        <p:txBody>
          <a:bodyPr/>
          <a:lstStyle/>
          <a:p>
            <a:r>
              <a:rPr lang="zh-CN" altLang="en-US" sz="2400" b="1" dirty="0">
                <a:solidFill>
                  <a:srgbClr val="701988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对于每一条日志记录</a:t>
            </a:r>
            <a:endParaRPr kumimoji="1" lang="en-US" altLang="zh-CN" sz="2400" b="1" dirty="0">
              <a:solidFill>
                <a:srgbClr val="701988"/>
              </a:solidFill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lvl="1"/>
            <a:r>
              <a:rPr lang="zh-CN" altLang="en-US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读取事务</a:t>
            </a:r>
            <a:r>
              <a:rPr lang="en-US" altLang="zh-CN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ID</a:t>
            </a:r>
            <a:r>
              <a:rPr lang="zh-CN" altLang="en-US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，插入</a:t>
            </a:r>
            <a:r>
              <a:rPr lang="en-US" altLang="zh-CN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/</a:t>
            </a:r>
            <a:r>
              <a:rPr lang="zh-CN" altLang="en-US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更新事务表</a:t>
            </a:r>
            <a:endParaRPr kumimoji="1" lang="en-US" altLang="zh-CN" sz="20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r>
              <a:rPr lang="zh-CN" altLang="en-US" sz="2400" b="1" dirty="0">
                <a:solidFill>
                  <a:srgbClr val="701988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检查点结束日志记录</a:t>
            </a:r>
            <a:endParaRPr lang="en-US" altLang="zh-CN" sz="2400" b="1" dirty="0">
              <a:solidFill>
                <a:srgbClr val="701988"/>
              </a:solidFill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lvl="1"/>
            <a:r>
              <a:rPr lang="zh-CN" altLang="en-US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读取检查点中事务表，更新缓冲区中事务表</a:t>
            </a:r>
            <a:endParaRPr lang="en-US" altLang="zh-CN" sz="20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r>
              <a:rPr lang="zh-CN" altLang="en-US" sz="2400" b="1" dirty="0">
                <a:solidFill>
                  <a:srgbClr val="701988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事务结束</a:t>
            </a:r>
            <a:r>
              <a:rPr kumimoji="1" lang="zh-CN" altLang="en-US" sz="2400" b="1" dirty="0">
                <a:solidFill>
                  <a:srgbClr val="701988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记录</a:t>
            </a:r>
            <a:endParaRPr kumimoji="1" lang="en-US" altLang="zh-CN" sz="2400" b="1" dirty="0">
              <a:solidFill>
                <a:srgbClr val="701988"/>
              </a:solidFill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lvl="1"/>
            <a:r>
              <a:rPr lang="zh-CN" altLang="en-US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将事务表从数据项中删除</a:t>
            </a:r>
            <a:endParaRPr kumimoji="1" lang="en-US" altLang="zh-CN" sz="20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r>
              <a:rPr lang="zh-CN" altLang="en-US" sz="2400" b="1" dirty="0">
                <a:solidFill>
                  <a:srgbClr val="701988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其他日志记录</a:t>
            </a:r>
            <a:endParaRPr lang="en-US" altLang="zh-CN" sz="2400" b="1" dirty="0">
              <a:solidFill>
                <a:srgbClr val="701988"/>
              </a:solidFill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lvl="1"/>
            <a:r>
              <a:rPr lang="zh-CN" altLang="en-US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不处理</a:t>
            </a:r>
            <a:endParaRPr lang="en-US" altLang="zh-CN" sz="20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endParaRPr lang="en-US" altLang="zh-CN" sz="24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33749269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18">
            <a:extLst>
              <a:ext uri="{FF2B5EF4-FFF2-40B4-BE49-F238E27FC236}">
                <a16:creationId xmlns:a16="http://schemas.microsoft.com/office/drawing/2014/main" id="{EEC2DABF-82C6-48F0-A90F-A88E9337E9D3}"/>
              </a:ext>
            </a:extLst>
          </p:cNvPr>
          <p:cNvSpPr/>
          <p:nvPr/>
        </p:nvSpPr>
        <p:spPr>
          <a:xfrm>
            <a:off x="748779" y="1175404"/>
            <a:ext cx="10923040" cy="5005387"/>
          </a:xfrm>
          <a:prstGeom prst="roundRect">
            <a:avLst>
              <a:gd name="adj" fmla="val 9827"/>
            </a:avLst>
          </a:prstGeom>
          <a:solidFill>
            <a:schemeClr val="bg1"/>
          </a:solidFill>
          <a:ln w="12700" cap="flat">
            <a:gradFill>
              <a:gsLst>
                <a:gs pos="0">
                  <a:srgbClr val="3B20FF">
                    <a:alpha val="16000"/>
                  </a:srgbClr>
                </a:gs>
                <a:gs pos="100000">
                  <a:srgbClr val="6F1787"/>
                </a:gs>
              </a:gsLst>
              <a:lin ang="10800000" scaled="1"/>
            </a:gradFill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endParaRPr lang="zh-CN" altLang="en-US" b="1" dirty="0">
              <a:latin typeface="OPPOSans M" panose="00020600040101010101" pitchFamily="18" charset="-122"/>
              <a:ea typeface="OPPOSans M" panose="00020600040101010101" pitchFamily="18" charset="-122"/>
              <a:sym typeface="+mn-ea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8947280-0241-1441-86AD-E9A1608EDB2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BBDC00-B9E2-4EFD-9306-2934E87247C6}" type="slidenum">
              <a:rPr lang="zh-CN" altLang="en-US" smtClean="0">
                <a:latin typeface="微软雅黑" panose="020B0503020204020204" pitchFamily="82" charset="2"/>
                <a:ea typeface="微软雅黑" panose="020B0503020204020204" pitchFamily="82" charset="2"/>
              </a:rPr>
              <a:pPr/>
              <a:t>101</a:t>
            </a:fld>
            <a:endParaRPr lang="zh-CN" altLang="en-US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B30283FC-3968-D144-B15E-46D4527A1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latin typeface="微软雅黑" panose="020B0503020204020204" pitchFamily="82" charset="2"/>
                <a:ea typeface="微软雅黑" panose="020B0503020204020204" pitchFamily="82" charset="2"/>
              </a:rPr>
              <a:t>重做阶段：流程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401D5E2-D630-3C47-9827-9F5FFE43D5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0984" y="1427353"/>
            <a:ext cx="10780103" cy="5005387"/>
          </a:xfrm>
        </p:spPr>
        <p:txBody>
          <a:bodyPr/>
          <a:lstStyle/>
          <a:p>
            <a:r>
              <a:rPr kumimoji="1" lang="zh-CN" altLang="en-US" sz="2400" b="1" dirty="0">
                <a:solidFill>
                  <a:srgbClr val="701988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主要任务</a:t>
            </a:r>
            <a:endParaRPr kumimoji="1" lang="en-US" altLang="zh-CN" sz="2400" b="1" dirty="0">
              <a:solidFill>
                <a:srgbClr val="701988"/>
              </a:solidFill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lvl="1"/>
            <a:r>
              <a:rPr lang="zh-CN" altLang="en-US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重放历史，重做所有必须重做的日志记录，</a:t>
            </a:r>
            <a:r>
              <a:rPr kumimoji="1" lang="zh-CN" altLang="en-US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将数据库恢复到崩溃前一刻</a:t>
            </a:r>
            <a:endParaRPr kumimoji="1" lang="en-US" altLang="zh-CN" sz="20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r>
              <a:rPr lang="zh-CN" altLang="en-US" sz="2400" b="1" dirty="0">
                <a:solidFill>
                  <a:srgbClr val="701988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日志扫描模式</a:t>
            </a:r>
            <a:endParaRPr lang="en-US" altLang="zh-CN" sz="2400" b="1" dirty="0">
              <a:solidFill>
                <a:srgbClr val="701988"/>
              </a:solidFill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lvl="1"/>
            <a:r>
              <a:rPr lang="zh-CN" altLang="en-US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自脏页表中</a:t>
            </a:r>
            <a:r>
              <a:rPr lang="en-US" altLang="zh-CN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min(RecLSN)</a:t>
            </a:r>
            <a:r>
              <a:rPr lang="zh-CN" altLang="en-US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开始从前向后扫描，</a:t>
            </a:r>
            <a:r>
              <a:rPr kumimoji="1" lang="zh-CN" altLang="en-US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判断是否需要重做</a:t>
            </a:r>
            <a:endParaRPr kumimoji="1" lang="en-US" altLang="zh-CN" sz="20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lvl="2"/>
            <a:r>
              <a:rPr lang="zh-CN" altLang="en-US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如果日志记录的</a:t>
            </a:r>
            <a:r>
              <a:rPr lang="en-US" altLang="zh-CN" sz="2000" dirty="0" err="1">
                <a:latin typeface="微软雅黑" panose="020B0503020204020204" pitchFamily="82" charset="2"/>
                <a:ea typeface="微软雅黑" panose="020B0503020204020204" pitchFamily="82" charset="2"/>
              </a:rPr>
              <a:t>pageID</a:t>
            </a:r>
            <a:r>
              <a:rPr lang="zh-CN" altLang="en-US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不在脏页表中，不需要重做</a:t>
            </a:r>
            <a:endParaRPr lang="en-US" altLang="zh-CN" sz="20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lvl="2"/>
            <a:r>
              <a:rPr kumimoji="1" lang="zh-CN" altLang="en-US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如果</a:t>
            </a:r>
            <a:r>
              <a:rPr lang="zh-CN" altLang="en-US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日志记录</a:t>
            </a:r>
            <a:r>
              <a:rPr lang="en-US" altLang="zh-CN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LSN</a:t>
            </a:r>
            <a:r>
              <a:rPr lang="zh-CN" altLang="en-US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 </a:t>
            </a:r>
            <a:r>
              <a:rPr lang="en-US" altLang="zh-CN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&lt;= </a:t>
            </a:r>
            <a:r>
              <a:rPr lang="en-US" altLang="zh-CN" sz="2000" dirty="0" err="1">
                <a:latin typeface="微软雅黑" panose="020B0503020204020204" pitchFamily="82" charset="2"/>
                <a:ea typeface="微软雅黑" panose="020B0503020204020204" pitchFamily="82" charset="2"/>
              </a:rPr>
              <a:t>RecLSN</a:t>
            </a:r>
            <a:r>
              <a:rPr lang="en-US" altLang="zh-CN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,</a:t>
            </a:r>
            <a:r>
              <a:rPr lang="zh-CN" altLang="en-US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数据修改已在磁盘中生效，不需要重做</a:t>
            </a:r>
            <a:endParaRPr lang="en-US" altLang="zh-CN" sz="20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lvl="2"/>
            <a:r>
              <a:rPr lang="zh-CN" altLang="en-US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如果日志记录</a:t>
            </a:r>
            <a:r>
              <a:rPr lang="en-US" altLang="zh-CN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LSN</a:t>
            </a:r>
            <a:r>
              <a:rPr lang="zh-CN" altLang="en-US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 </a:t>
            </a:r>
            <a:r>
              <a:rPr lang="en-US" altLang="zh-CN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&gt; </a:t>
            </a:r>
            <a:r>
              <a:rPr lang="en-US" altLang="zh-CN" sz="2000" dirty="0" err="1">
                <a:latin typeface="微软雅黑" panose="020B0503020204020204" pitchFamily="82" charset="2"/>
                <a:ea typeface="微软雅黑" panose="020B0503020204020204" pitchFamily="82" charset="2"/>
              </a:rPr>
              <a:t>RecLSN</a:t>
            </a:r>
            <a:r>
              <a:rPr lang="en-US" altLang="zh-CN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,</a:t>
            </a:r>
            <a:r>
              <a:rPr lang="zh-CN" altLang="en-US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从磁盘读到缓冲区，如果</a:t>
            </a:r>
            <a:r>
              <a:rPr lang="en-US" altLang="zh-CN" sz="2000" dirty="0" err="1">
                <a:latin typeface="微软雅黑" panose="020B0503020204020204" pitchFamily="82" charset="2"/>
                <a:ea typeface="微软雅黑" panose="020B0503020204020204" pitchFamily="82" charset="2"/>
              </a:rPr>
              <a:t>PageLSN</a:t>
            </a:r>
            <a:r>
              <a:rPr lang="en-US" altLang="zh-CN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&gt;LSN</a:t>
            </a:r>
            <a:r>
              <a:rPr lang="zh-CN" altLang="en-US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，不需要重做</a:t>
            </a:r>
            <a:endParaRPr lang="en-US" altLang="zh-CN" sz="20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lvl="2"/>
            <a:r>
              <a:rPr kumimoji="1" lang="zh-CN" altLang="en-US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以上条件均不满足，重做日志记录</a:t>
            </a:r>
            <a:endParaRPr kumimoji="1" lang="en-US" altLang="zh-CN" sz="20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r>
              <a:rPr lang="zh-CN" altLang="en-US" sz="2400" b="1" dirty="0">
                <a:solidFill>
                  <a:srgbClr val="701988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如果重做，完成以下操作</a:t>
            </a:r>
            <a:endParaRPr lang="en-US" altLang="zh-CN" sz="2400" b="1" dirty="0">
              <a:solidFill>
                <a:srgbClr val="701988"/>
              </a:solidFill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lvl="1"/>
            <a:r>
              <a:rPr lang="zh-CN" altLang="en-US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根据日志更新记录修改缓冲区数据项</a:t>
            </a:r>
            <a:endParaRPr lang="en-US" altLang="zh-CN" sz="20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lvl="1"/>
            <a:r>
              <a:rPr lang="zh-CN" altLang="en-US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更新脏页表和活跃事务表</a:t>
            </a:r>
            <a:endParaRPr lang="en-US" altLang="zh-CN" sz="20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916C942-2993-3F4A-8583-91A5D5A5FA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zh-CN" altLang="en-US">
                <a:latin typeface="微软雅黑" panose="020B0503020204020204" pitchFamily="82" charset="2"/>
                <a:ea typeface="微软雅黑" panose="020B0503020204020204" pitchFamily="82" charset="2"/>
              </a:rPr>
              <a:t>数据库系统</a:t>
            </a:r>
            <a:r>
              <a:rPr lang="en-US" altLang="zh-CN">
                <a:latin typeface="微软雅黑" panose="020B0503020204020204" pitchFamily="82" charset="2"/>
                <a:ea typeface="微软雅黑" panose="020B0503020204020204" pitchFamily="82" charset="2"/>
              </a:rPr>
              <a:t>—</a:t>
            </a:r>
            <a:r>
              <a:rPr lang="zh-CN" altLang="en-US">
                <a:latin typeface="微软雅黑" panose="020B0503020204020204" pitchFamily="82" charset="2"/>
                <a:ea typeface="微软雅黑" panose="020B0503020204020204" pitchFamily="82" charset="2"/>
              </a:rPr>
              <a:t>故障恢复</a:t>
            </a:r>
            <a:endParaRPr lang="en-US" altLang="zh-CN" sz="12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93616554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18">
            <a:extLst>
              <a:ext uri="{FF2B5EF4-FFF2-40B4-BE49-F238E27FC236}">
                <a16:creationId xmlns:a16="http://schemas.microsoft.com/office/drawing/2014/main" id="{CB34AA44-2D67-4208-A688-9D51257D8DED}"/>
              </a:ext>
            </a:extLst>
          </p:cNvPr>
          <p:cNvSpPr/>
          <p:nvPr/>
        </p:nvSpPr>
        <p:spPr>
          <a:xfrm>
            <a:off x="555477" y="1183982"/>
            <a:ext cx="10944645" cy="5087791"/>
          </a:xfrm>
          <a:prstGeom prst="roundRect">
            <a:avLst>
              <a:gd name="adj" fmla="val 9827"/>
            </a:avLst>
          </a:prstGeom>
          <a:solidFill>
            <a:schemeClr val="bg1"/>
          </a:solidFill>
          <a:ln w="12700" cap="flat">
            <a:gradFill>
              <a:gsLst>
                <a:gs pos="0">
                  <a:srgbClr val="3B20FF">
                    <a:alpha val="16000"/>
                  </a:srgbClr>
                </a:gs>
                <a:gs pos="100000">
                  <a:srgbClr val="6F1787"/>
                </a:gs>
              </a:gsLst>
              <a:lin ang="10800000" scaled="1"/>
            </a:gradFill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endParaRPr lang="zh-CN" altLang="en-US" b="1" dirty="0">
              <a:latin typeface="OPPOSans M" panose="00020600040101010101" pitchFamily="18" charset="-122"/>
              <a:ea typeface="OPPOSans M" panose="00020600040101010101" pitchFamily="18" charset="-122"/>
              <a:sym typeface="+mn-ea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B93A660-0246-DD4A-A8B2-16353EE019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BBDC00-B9E2-4EFD-9306-2934E87247C6}" type="slidenum">
              <a:rPr lang="zh-CN" altLang="en-US" smtClean="0">
                <a:latin typeface="微软雅黑" panose="020B0503020204020204" pitchFamily="82" charset="2"/>
                <a:ea typeface="微软雅黑" panose="020B0503020204020204" pitchFamily="82" charset="2"/>
              </a:rPr>
              <a:pPr/>
              <a:t>102</a:t>
            </a:fld>
            <a:endParaRPr lang="zh-CN" altLang="en-US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2038FF56-04AD-CF42-B0D8-3B5DBC82A5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latin typeface="微软雅黑" panose="020B0503020204020204" pitchFamily="82" charset="2"/>
                <a:ea typeface="微软雅黑" panose="020B0503020204020204" pitchFamily="82" charset="2"/>
              </a:rPr>
              <a:t>撤销阶段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BC5CF8A-56BC-BD49-9426-9D517039DE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0552" y="1147121"/>
            <a:ext cx="9961518" cy="5005387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kumimoji="1" lang="zh-CN" altLang="en-US" sz="2400" b="1" dirty="0">
                <a:solidFill>
                  <a:srgbClr val="701988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主要任务</a:t>
            </a:r>
            <a:endParaRPr kumimoji="1" lang="en-US" altLang="zh-CN" sz="2400" b="1" dirty="0">
              <a:solidFill>
                <a:srgbClr val="701988"/>
              </a:solidFill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lvl="1"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撤销所有未完成的事务</a:t>
            </a:r>
            <a:endParaRPr lang="en-US" altLang="zh-CN" sz="20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lvl="1">
              <a:lnSpc>
                <a:spcPct val="150000"/>
              </a:lnSpc>
            </a:pPr>
            <a:r>
              <a:rPr kumimoji="1" lang="zh-CN" altLang="en-US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写入日志结束记录</a:t>
            </a:r>
            <a:endParaRPr lang="en-US" altLang="zh-CN" sz="20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400" b="1" dirty="0">
                <a:solidFill>
                  <a:srgbClr val="701988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日志扫描模式</a:t>
            </a:r>
            <a:endParaRPr kumimoji="1" lang="en-US" altLang="zh-CN" sz="2400" b="1" dirty="0">
              <a:solidFill>
                <a:srgbClr val="701988"/>
              </a:solidFill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lvl="1">
              <a:lnSpc>
                <a:spcPct val="150000"/>
              </a:lnSpc>
            </a:pPr>
            <a:r>
              <a:rPr kumimoji="1" lang="zh-CN" altLang="en-US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借助</a:t>
            </a:r>
            <a:r>
              <a:rPr kumimoji="1" lang="en-US" altLang="zh-CN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LastLSN</a:t>
            </a:r>
            <a:r>
              <a:rPr kumimoji="1" lang="zh-CN" altLang="en-US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、</a:t>
            </a:r>
            <a:r>
              <a:rPr kumimoji="1" lang="en-US" altLang="zh-CN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PrevLSN</a:t>
            </a:r>
            <a:r>
              <a:rPr kumimoji="1" lang="zh-CN" altLang="en-US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以及</a:t>
            </a:r>
            <a:r>
              <a:rPr kumimoji="1" lang="en-US" altLang="zh-CN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UndoNxtLSN</a:t>
            </a:r>
            <a:r>
              <a:rPr kumimoji="1" lang="zh-CN" altLang="en-US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从后向前跳跃扫描</a:t>
            </a:r>
            <a:endParaRPr kumimoji="1" lang="en-US" altLang="zh-CN" sz="20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lvl="1">
              <a:lnSpc>
                <a:spcPct val="150000"/>
              </a:lnSpc>
            </a:pPr>
            <a:r>
              <a:rPr kumimoji="1" lang="zh-CN" altLang="en-US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从活跃事务表根据事务</a:t>
            </a:r>
            <a:r>
              <a:rPr kumimoji="1" lang="en-US" altLang="zh-CN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ID</a:t>
            </a:r>
            <a:r>
              <a:rPr kumimoji="1" lang="zh-CN" altLang="en-US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找到</a:t>
            </a:r>
            <a:r>
              <a:rPr kumimoji="1" lang="en-US" altLang="zh-CN" sz="2000" dirty="0" err="1">
                <a:latin typeface="微软雅黑" panose="020B0503020204020204" pitchFamily="82" charset="2"/>
                <a:ea typeface="微软雅黑" panose="020B0503020204020204" pitchFamily="82" charset="2"/>
              </a:rPr>
              <a:t>LastLSN</a:t>
            </a:r>
            <a:r>
              <a:rPr kumimoji="1" lang="zh-CN" altLang="en-US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，根据</a:t>
            </a:r>
            <a:r>
              <a:rPr kumimoji="1" lang="en-US" altLang="zh-CN" sz="2000" dirty="0" err="1">
                <a:latin typeface="微软雅黑" panose="020B0503020204020204" pitchFamily="82" charset="2"/>
                <a:ea typeface="微软雅黑" panose="020B0503020204020204" pitchFamily="82" charset="2"/>
              </a:rPr>
              <a:t>LastLSN</a:t>
            </a:r>
            <a:r>
              <a:rPr kumimoji="1" lang="zh-CN" altLang="en-US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找到对应日志记录</a:t>
            </a:r>
            <a:endParaRPr kumimoji="1" lang="en-US" altLang="zh-CN" sz="20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lvl="1"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对日志记录执行撤销操作，依次使用</a:t>
            </a:r>
            <a:r>
              <a:rPr lang="en-US" altLang="zh-CN" sz="2000" dirty="0" err="1">
                <a:latin typeface="微软雅黑" panose="020B0503020204020204" pitchFamily="82" charset="2"/>
                <a:ea typeface="微软雅黑" panose="020B0503020204020204" pitchFamily="82" charset="2"/>
              </a:rPr>
              <a:t>PrevLSN</a:t>
            </a:r>
            <a:r>
              <a:rPr lang="zh-CN" altLang="en-US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找到下一条要处理的日志</a:t>
            </a:r>
            <a:endParaRPr lang="en-US" altLang="zh-CN" sz="20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lvl="1">
              <a:lnSpc>
                <a:spcPct val="150000"/>
              </a:lnSpc>
            </a:pPr>
            <a:r>
              <a:rPr kumimoji="1" lang="zh-CN" altLang="en-US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一旦</a:t>
            </a:r>
            <a:r>
              <a:rPr lang="en-US" altLang="zh-CN" sz="2000" dirty="0" err="1">
                <a:latin typeface="微软雅黑" panose="020B0503020204020204" pitchFamily="82" charset="2"/>
                <a:ea typeface="微软雅黑" panose="020B0503020204020204" pitchFamily="82" charset="2"/>
              </a:rPr>
              <a:t>PrevLSN</a:t>
            </a:r>
            <a:r>
              <a:rPr lang="zh-CN" altLang="en-US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 </a:t>
            </a:r>
            <a:r>
              <a:rPr lang="en-US" altLang="zh-CN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=</a:t>
            </a:r>
            <a:r>
              <a:rPr lang="zh-CN" altLang="en-US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 </a:t>
            </a:r>
            <a:r>
              <a:rPr lang="en-US" altLang="zh-CN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0</a:t>
            </a:r>
            <a:r>
              <a:rPr lang="zh-CN" altLang="en-US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，代表到达事务的开始，回滚完成</a:t>
            </a:r>
            <a:endParaRPr lang="en-US" altLang="zh-CN" sz="20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lvl="1">
              <a:lnSpc>
                <a:spcPct val="150000"/>
              </a:lnSpc>
            </a:pPr>
            <a:r>
              <a:rPr kumimoji="1" lang="zh-CN" altLang="en-US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写入该事务中止的日志记录</a:t>
            </a:r>
          </a:p>
          <a:p>
            <a:pPr lvl="1">
              <a:lnSpc>
                <a:spcPct val="150000"/>
              </a:lnSpc>
            </a:pPr>
            <a:endParaRPr kumimoji="1" lang="en-US" altLang="zh-CN" sz="24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BCB95D1-E7B3-4D40-9A1C-25642013BA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zh-CN" altLang="en-US">
                <a:latin typeface="微软雅黑" panose="020B0503020204020204" pitchFamily="82" charset="2"/>
                <a:ea typeface="微软雅黑" panose="020B0503020204020204" pitchFamily="82" charset="2"/>
              </a:rPr>
              <a:t>数据库系统</a:t>
            </a:r>
            <a:r>
              <a:rPr lang="en-US" altLang="zh-CN">
                <a:latin typeface="微软雅黑" panose="020B0503020204020204" pitchFamily="82" charset="2"/>
                <a:ea typeface="微软雅黑" panose="020B0503020204020204" pitchFamily="82" charset="2"/>
              </a:rPr>
              <a:t>—</a:t>
            </a:r>
            <a:r>
              <a:rPr lang="zh-CN" altLang="en-US">
                <a:latin typeface="微软雅黑" panose="020B0503020204020204" pitchFamily="82" charset="2"/>
                <a:ea typeface="微软雅黑" panose="020B0503020204020204" pitchFamily="82" charset="2"/>
              </a:rPr>
              <a:t>故障恢复</a:t>
            </a:r>
            <a:endParaRPr lang="en-US" altLang="zh-CN" sz="12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94145007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18">
            <a:extLst>
              <a:ext uri="{FF2B5EF4-FFF2-40B4-BE49-F238E27FC236}">
                <a16:creationId xmlns:a16="http://schemas.microsoft.com/office/drawing/2014/main" id="{2F4A86DE-6A25-4841-97B3-49340CB4643C}"/>
              </a:ext>
            </a:extLst>
          </p:cNvPr>
          <p:cNvSpPr/>
          <p:nvPr/>
        </p:nvSpPr>
        <p:spPr>
          <a:xfrm>
            <a:off x="634478" y="1331222"/>
            <a:ext cx="10936609" cy="5058357"/>
          </a:xfrm>
          <a:prstGeom prst="roundRect">
            <a:avLst>
              <a:gd name="adj" fmla="val 9827"/>
            </a:avLst>
          </a:prstGeom>
          <a:solidFill>
            <a:schemeClr val="bg1"/>
          </a:solidFill>
          <a:ln w="12700" cap="flat">
            <a:gradFill>
              <a:gsLst>
                <a:gs pos="0">
                  <a:srgbClr val="3B20FF">
                    <a:alpha val="16000"/>
                  </a:srgbClr>
                </a:gs>
                <a:gs pos="100000">
                  <a:srgbClr val="6F1787"/>
                </a:gs>
              </a:gsLst>
              <a:lin ang="10800000" scaled="1"/>
            </a:gradFill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endParaRPr lang="zh-CN" altLang="en-US" b="1" dirty="0">
              <a:latin typeface="OPPOSans M" panose="00020600040101010101" pitchFamily="18" charset="-122"/>
              <a:ea typeface="OPPOSans M" panose="00020600040101010101" pitchFamily="18" charset="-122"/>
              <a:sym typeface="+mn-ea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B93A660-0246-DD4A-A8B2-16353EE019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BBDC00-B9E2-4EFD-9306-2934E87247C6}" type="slidenum">
              <a:rPr lang="zh-CN" altLang="en-US" smtClean="0">
                <a:latin typeface="微软雅黑" panose="020B0503020204020204" pitchFamily="82" charset="2"/>
                <a:ea typeface="微软雅黑" panose="020B0503020204020204" pitchFamily="82" charset="2"/>
              </a:rPr>
              <a:pPr/>
              <a:t>103</a:t>
            </a:fld>
            <a:endParaRPr lang="zh-CN" altLang="en-US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2038FF56-04AD-CF42-B0D8-3B5DBC82A5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latin typeface="微软雅黑" panose="020B0503020204020204" pitchFamily="82" charset="2"/>
                <a:ea typeface="微软雅黑" panose="020B0503020204020204" pitchFamily="82" charset="2"/>
              </a:rPr>
              <a:t>撤销阶段：撤销</a:t>
            </a:r>
            <a:r>
              <a:rPr lang="zh-CN" altLang="en-US" dirty="0">
                <a:latin typeface="微软雅黑" panose="020B0503020204020204" pitchFamily="82" charset="2"/>
                <a:ea typeface="微软雅黑" panose="020B0503020204020204" pitchFamily="82" charset="2"/>
              </a:rPr>
              <a:t>单条日志记录</a:t>
            </a:r>
            <a:endParaRPr kumimoji="1" lang="zh-CN" altLang="en-US" dirty="0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BC5CF8A-56BC-BD49-9426-9D517039DE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1739" y="1384192"/>
            <a:ext cx="10605455" cy="5005387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kumimoji="1" lang="zh-CN" altLang="en-US" sz="2400" dirty="0">
                <a:latin typeface="微软雅黑" panose="020B0503020204020204" pitchFamily="82" charset="2"/>
                <a:ea typeface="微软雅黑" panose="020B0503020204020204" pitchFamily="82" charset="2"/>
              </a:rPr>
              <a:t>根据日志记录内容修改数据项</a:t>
            </a:r>
            <a:r>
              <a:rPr lang="zh-CN" altLang="en-US" sz="2400" dirty="0">
                <a:latin typeface="微软雅黑" panose="020B0503020204020204" pitchFamily="82" charset="2"/>
                <a:ea typeface="微软雅黑" panose="020B0503020204020204" pitchFamily="82" charset="2"/>
              </a:rPr>
              <a:t>：</a:t>
            </a:r>
            <a:r>
              <a:rPr kumimoji="1" lang="zh-CN" altLang="en-US" sz="2400" dirty="0">
                <a:latin typeface="微软雅黑" panose="020B0503020204020204" pitchFamily="82" charset="2"/>
                <a:ea typeface="微软雅黑" panose="020B0503020204020204" pitchFamily="82" charset="2"/>
              </a:rPr>
              <a:t>通过记录中</a:t>
            </a:r>
            <a:r>
              <a:rPr kumimoji="1" lang="en-US" altLang="zh-CN" sz="2400" dirty="0">
                <a:latin typeface="微软雅黑" panose="020B0503020204020204" pitchFamily="82" charset="2"/>
                <a:ea typeface="微软雅黑" panose="020B0503020204020204" pitchFamily="82" charset="2"/>
              </a:rPr>
              <a:t>Undo</a:t>
            </a:r>
            <a:r>
              <a:rPr kumimoji="1" lang="zh-CN" altLang="en-US" sz="2400" dirty="0">
                <a:latin typeface="微软雅黑" panose="020B0503020204020204" pitchFamily="82" charset="2"/>
                <a:ea typeface="微软雅黑" panose="020B0503020204020204" pitchFamily="82" charset="2"/>
              </a:rPr>
              <a:t>内容修改，由于是逻辑日志，具体操作由数据库完成</a:t>
            </a:r>
            <a:endParaRPr kumimoji="1" lang="en-US" altLang="zh-CN" sz="24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pitchFamily="82" charset="2"/>
                <a:ea typeface="微软雅黑" panose="020B0503020204020204" pitchFamily="82" charset="2"/>
              </a:rPr>
              <a:t>更新脏页表：修改数据项后，将对应页面插入脏页表</a:t>
            </a:r>
            <a:endParaRPr kumimoji="1" lang="en-US" altLang="zh-CN" sz="24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pitchFamily="82" charset="2"/>
                <a:ea typeface="微软雅黑" panose="020B0503020204020204" pitchFamily="82" charset="2"/>
              </a:rPr>
              <a:t>写入补偿日志记录</a:t>
            </a:r>
            <a:endParaRPr lang="en-US" altLang="zh-CN" sz="24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400" dirty="0">
                <a:latin typeface="微软雅黑" panose="020B0503020204020204" pitchFamily="82" charset="2"/>
                <a:ea typeface="微软雅黑" panose="020B0503020204020204" pitchFamily="82" charset="2"/>
              </a:rPr>
              <a:t>撤销过程中，事务表每一个数据项含有一个新字段</a:t>
            </a:r>
            <a:r>
              <a:rPr kumimoji="1" lang="en-US" altLang="zh-CN" sz="2400" dirty="0" err="1">
                <a:latin typeface="微软雅黑" panose="020B0503020204020204" pitchFamily="82" charset="2"/>
                <a:ea typeface="微软雅黑" panose="020B0503020204020204" pitchFamily="82" charset="2"/>
              </a:rPr>
              <a:t>UndoNxtLSN</a:t>
            </a:r>
            <a:r>
              <a:rPr kumimoji="1" lang="zh-CN" altLang="en-US" sz="2400" dirty="0">
                <a:latin typeface="微软雅黑" panose="020B0503020204020204" pitchFamily="82" charset="2"/>
                <a:ea typeface="微软雅黑" panose="020B0503020204020204" pitchFamily="82" charset="2"/>
              </a:rPr>
              <a:t>，表示事务下一条需要撤销的日志</a:t>
            </a:r>
            <a:endParaRPr kumimoji="1" lang="en-US" altLang="zh-CN" sz="24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pitchFamily="82" charset="2"/>
                <a:ea typeface="微软雅黑" panose="020B0503020204020204" pitchFamily="82" charset="2"/>
              </a:rPr>
              <a:t>事务每撤销一条日志记录，事务表中的</a:t>
            </a:r>
            <a:r>
              <a:rPr lang="en-US" altLang="zh-CN" sz="2400" dirty="0" err="1">
                <a:latin typeface="微软雅黑" panose="020B0503020204020204" pitchFamily="82" charset="2"/>
                <a:ea typeface="微软雅黑" panose="020B0503020204020204" pitchFamily="82" charset="2"/>
              </a:rPr>
              <a:t>UndoNxtLSN</a:t>
            </a:r>
            <a:r>
              <a:rPr lang="zh-CN" altLang="en-US" sz="2400" dirty="0">
                <a:latin typeface="微软雅黑" panose="020B0503020204020204" pitchFamily="82" charset="2"/>
                <a:ea typeface="微软雅黑" panose="020B0503020204020204" pitchFamily="82" charset="2"/>
              </a:rPr>
              <a:t>更新为该条日志记录的</a:t>
            </a:r>
            <a:r>
              <a:rPr lang="en-US" altLang="zh-CN" sz="2400" dirty="0" err="1">
                <a:latin typeface="微软雅黑" panose="020B0503020204020204" pitchFamily="82" charset="2"/>
                <a:ea typeface="微软雅黑" panose="020B0503020204020204" pitchFamily="82" charset="2"/>
              </a:rPr>
              <a:t>PrevLSN</a:t>
            </a:r>
            <a:endParaRPr lang="en-US" altLang="zh-CN" sz="24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marL="0" indent="0">
              <a:lnSpc>
                <a:spcPct val="150000"/>
              </a:lnSpc>
              <a:buNone/>
            </a:pPr>
            <a:endParaRPr kumimoji="1" lang="zh-CN" altLang="en-US" sz="24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BCB95D1-E7B3-4D40-9A1C-25642013BA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zh-CN" altLang="en-US">
                <a:latin typeface="微软雅黑" panose="020B0503020204020204" pitchFamily="82" charset="2"/>
                <a:ea typeface="微软雅黑" panose="020B0503020204020204" pitchFamily="82" charset="2"/>
              </a:rPr>
              <a:t>数据库系统</a:t>
            </a:r>
            <a:r>
              <a:rPr lang="en-US" altLang="zh-CN">
                <a:latin typeface="微软雅黑" panose="020B0503020204020204" pitchFamily="82" charset="2"/>
                <a:ea typeface="微软雅黑" panose="020B0503020204020204" pitchFamily="82" charset="2"/>
              </a:rPr>
              <a:t>—</a:t>
            </a:r>
            <a:r>
              <a:rPr lang="zh-CN" altLang="en-US">
                <a:latin typeface="微软雅黑" panose="020B0503020204020204" pitchFamily="82" charset="2"/>
                <a:ea typeface="微软雅黑" panose="020B0503020204020204" pitchFamily="82" charset="2"/>
              </a:rPr>
              <a:t>故障恢复</a:t>
            </a:r>
            <a:endParaRPr lang="en-US" altLang="zh-CN" sz="12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06223162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18">
            <a:extLst>
              <a:ext uri="{FF2B5EF4-FFF2-40B4-BE49-F238E27FC236}">
                <a16:creationId xmlns:a16="http://schemas.microsoft.com/office/drawing/2014/main" id="{AC347889-4F1D-4FA7-AA96-87E8ED7DA40F}"/>
              </a:ext>
            </a:extLst>
          </p:cNvPr>
          <p:cNvSpPr/>
          <p:nvPr/>
        </p:nvSpPr>
        <p:spPr>
          <a:xfrm>
            <a:off x="184429" y="1499518"/>
            <a:ext cx="11823140" cy="3955396"/>
          </a:xfrm>
          <a:prstGeom prst="roundRect">
            <a:avLst>
              <a:gd name="adj" fmla="val 9827"/>
            </a:avLst>
          </a:prstGeom>
          <a:solidFill>
            <a:schemeClr val="bg1"/>
          </a:solidFill>
          <a:ln w="12700" cap="flat">
            <a:gradFill>
              <a:gsLst>
                <a:gs pos="0">
                  <a:srgbClr val="3B20FF">
                    <a:alpha val="16000"/>
                  </a:srgbClr>
                </a:gs>
                <a:gs pos="100000">
                  <a:srgbClr val="6F1787"/>
                </a:gs>
              </a:gsLst>
              <a:lin ang="10800000" scaled="1"/>
            </a:gradFill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endParaRPr lang="zh-CN" altLang="en-US" b="1" dirty="0">
              <a:latin typeface="OPPOSans M" panose="00020600040101010101" pitchFamily="18" charset="-122"/>
              <a:ea typeface="OPPOSans M" panose="00020600040101010101" pitchFamily="18" charset="-122"/>
              <a:sym typeface="+mn-ea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8403901-6AA2-FF4E-B237-DBE60514C04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BBDC00-B9E2-4EFD-9306-2934E87247C6}" type="slidenum">
              <a:rPr lang="zh-CN" altLang="en-US" smtClean="0">
                <a:latin typeface="微软雅黑" panose="020B0503020204020204" pitchFamily="82" charset="2"/>
                <a:ea typeface="微软雅黑" panose="020B0503020204020204" pitchFamily="82" charset="2"/>
              </a:rPr>
              <a:pPr/>
              <a:t>104</a:t>
            </a:fld>
            <a:endParaRPr lang="zh-CN" altLang="en-US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5D30AE4A-B9F1-414A-88E3-E655119CE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latin typeface="微软雅黑" panose="020B0503020204020204" pitchFamily="82" charset="2"/>
                <a:ea typeface="微软雅黑" panose="020B0503020204020204" pitchFamily="82" charset="2"/>
              </a:rPr>
              <a:t>案例说明</a:t>
            </a: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CD01BE2-4116-CC4E-B6A1-A58991C1DE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zh-CN" altLang="en-US">
                <a:latin typeface="微软雅黑" panose="020B0503020204020204" pitchFamily="82" charset="2"/>
                <a:ea typeface="微软雅黑" panose="020B0503020204020204" pitchFamily="82" charset="2"/>
              </a:rPr>
              <a:t>数据库系统</a:t>
            </a:r>
            <a:r>
              <a:rPr lang="en-US" altLang="zh-CN">
                <a:latin typeface="微软雅黑" panose="020B0503020204020204" pitchFamily="82" charset="2"/>
                <a:ea typeface="微软雅黑" panose="020B0503020204020204" pitchFamily="82" charset="2"/>
              </a:rPr>
              <a:t>—</a:t>
            </a:r>
            <a:r>
              <a:rPr lang="zh-CN" altLang="en-US">
                <a:latin typeface="微软雅黑" panose="020B0503020204020204" pitchFamily="82" charset="2"/>
                <a:ea typeface="微软雅黑" panose="020B0503020204020204" pitchFamily="82" charset="2"/>
              </a:rPr>
              <a:t>故障恢复</a:t>
            </a:r>
            <a:endParaRPr lang="en-US" altLang="zh-CN" sz="12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DC17281-A339-874B-9A51-9BEF93B1A731}"/>
              </a:ext>
            </a:extLst>
          </p:cNvPr>
          <p:cNvSpPr txBox="1"/>
          <p:nvPr/>
        </p:nvSpPr>
        <p:spPr>
          <a:xfrm>
            <a:off x="8150696" y="2633295"/>
            <a:ext cx="360438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p"/>
            </a:pPr>
            <a:r>
              <a:rPr kumimoji="1" lang="zh-CN" altLang="en-US" sz="2400" b="1" dirty="0">
                <a:solidFill>
                  <a:srgbClr val="701988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三个事务、五个数据项</a:t>
            </a:r>
            <a:endParaRPr kumimoji="1" lang="en-US" altLang="zh-CN" sz="2400" b="1" dirty="0">
              <a:solidFill>
                <a:srgbClr val="701988"/>
              </a:solidFill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marL="285750" indent="-285750">
              <a:buFont typeface="Wingdings" pitchFamily="2" charset="2"/>
              <a:buChar char="p"/>
            </a:pPr>
            <a:r>
              <a:rPr kumimoji="1" lang="zh-CN" altLang="en-US" sz="2400" b="1" dirty="0">
                <a:solidFill>
                  <a:srgbClr val="701988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系统崩溃时事务一、事务二已经提交，事务三未结束</a:t>
            </a:r>
            <a:endParaRPr kumimoji="1" lang="en-US" altLang="zh-CN" sz="2400" b="1" dirty="0">
              <a:solidFill>
                <a:srgbClr val="701988"/>
              </a:solidFill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marL="285750" indent="-285750">
              <a:buFont typeface="Wingdings" pitchFamily="2" charset="2"/>
              <a:buChar char="p"/>
            </a:pPr>
            <a:endParaRPr kumimoji="1" lang="zh-CN" altLang="en-US" sz="2400" b="1" dirty="0">
              <a:solidFill>
                <a:srgbClr val="701988"/>
              </a:solidFill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4B3A7673-6BE0-CA97-E820-B1D59825B8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3614386"/>
              </p:ext>
            </p:extLst>
          </p:nvPr>
        </p:nvGraphicFramePr>
        <p:xfrm>
          <a:off x="1500181" y="2207776"/>
          <a:ext cx="3752111" cy="49715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03868">
                  <a:extLst>
                    <a:ext uri="{9D8B030D-6E8A-4147-A177-3AD203B41FA5}">
                      <a16:colId xmlns:a16="http://schemas.microsoft.com/office/drawing/2014/main" val="1281329513"/>
                    </a:ext>
                  </a:extLst>
                </a:gridCol>
                <a:gridCol w="518364">
                  <a:extLst>
                    <a:ext uri="{9D8B030D-6E8A-4147-A177-3AD203B41FA5}">
                      <a16:colId xmlns:a16="http://schemas.microsoft.com/office/drawing/2014/main" val="3476899980"/>
                    </a:ext>
                  </a:extLst>
                </a:gridCol>
                <a:gridCol w="1096847">
                  <a:extLst>
                    <a:ext uri="{9D8B030D-6E8A-4147-A177-3AD203B41FA5}">
                      <a16:colId xmlns:a16="http://schemas.microsoft.com/office/drawing/2014/main" val="3272501256"/>
                    </a:ext>
                  </a:extLst>
                </a:gridCol>
                <a:gridCol w="1433032">
                  <a:extLst>
                    <a:ext uri="{9D8B030D-6E8A-4147-A177-3AD203B41FA5}">
                      <a16:colId xmlns:a16="http://schemas.microsoft.com/office/drawing/2014/main" val="61699404"/>
                    </a:ext>
                  </a:extLst>
                </a:gridCol>
              </a:tblGrid>
              <a:tr h="253312">
                <a:tc>
                  <a:txBody>
                    <a:bodyPr/>
                    <a:lstStyle/>
                    <a:p>
                      <a:endParaRPr lang="zh-CN" altLang="en-US" sz="1000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sz="1000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sz="1000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sz="1000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1330406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zh-CN" altLang="en-US" sz="1000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sz="1000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sz="1000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sz="1000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68274695"/>
                  </a:ext>
                </a:extLst>
              </a:tr>
            </a:tbl>
          </a:graphicData>
        </a:graphic>
      </p:graphicFrame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6908BBFA-7BEF-1525-F2B1-62E65C81EE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9572250"/>
              </p:ext>
            </p:extLst>
          </p:nvPr>
        </p:nvGraphicFramePr>
        <p:xfrm>
          <a:off x="4184312" y="3093820"/>
          <a:ext cx="2319078" cy="50662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57617">
                  <a:extLst>
                    <a:ext uri="{9D8B030D-6E8A-4147-A177-3AD203B41FA5}">
                      <a16:colId xmlns:a16="http://schemas.microsoft.com/office/drawing/2014/main" val="1281329513"/>
                    </a:ext>
                  </a:extLst>
                </a:gridCol>
                <a:gridCol w="1297172">
                  <a:extLst>
                    <a:ext uri="{9D8B030D-6E8A-4147-A177-3AD203B41FA5}">
                      <a16:colId xmlns:a16="http://schemas.microsoft.com/office/drawing/2014/main" val="3476899980"/>
                    </a:ext>
                  </a:extLst>
                </a:gridCol>
                <a:gridCol w="464289">
                  <a:extLst>
                    <a:ext uri="{9D8B030D-6E8A-4147-A177-3AD203B41FA5}">
                      <a16:colId xmlns:a16="http://schemas.microsoft.com/office/drawing/2014/main" val="3272501256"/>
                    </a:ext>
                  </a:extLst>
                </a:gridCol>
              </a:tblGrid>
              <a:tr h="253312">
                <a:tc>
                  <a:txBody>
                    <a:bodyPr/>
                    <a:lstStyle/>
                    <a:p>
                      <a:endParaRPr lang="zh-CN" altLang="en-US" sz="1000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sz="1000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sz="1000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13304064"/>
                  </a:ext>
                </a:extLst>
              </a:tr>
              <a:tr h="253312">
                <a:tc>
                  <a:txBody>
                    <a:bodyPr/>
                    <a:lstStyle/>
                    <a:p>
                      <a:endParaRPr lang="zh-CN" altLang="en-US" sz="1000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sz="1000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sz="1000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68274695"/>
                  </a:ext>
                </a:extLst>
              </a:tr>
            </a:tbl>
          </a:graphicData>
        </a:graphic>
      </p:graphicFrame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3ECEA08A-0BE7-0C04-F50B-2DF4E82103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0341684"/>
              </p:ext>
            </p:extLst>
          </p:nvPr>
        </p:nvGraphicFramePr>
        <p:xfrm>
          <a:off x="3347881" y="4054295"/>
          <a:ext cx="4296735" cy="50662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34020">
                  <a:extLst>
                    <a:ext uri="{9D8B030D-6E8A-4147-A177-3AD203B41FA5}">
                      <a16:colId xmlns:a16="http://schemas.microsoft.com/office/drawing/2014/main" val="1281329513"/>
                    </a:ext>
                  </a:extLst>
                </a:gridCol>
                <a:gridCol w="1424763">
                  <a:extLst>
                    <a:ext uri="{9D8B030D-6E8A-4147-A177-3AD203B41FA5}">
                      <a16:colId xmlns:a16="http://schemas.microsoft.com/office/drawing/2014/main" val="3476899980"/>
                    </a:ext>
                  </a:extLst>
                </a:gridCol>
                <a:gridCol w="637952">
                  <a:extLst>
                    <a:ext uri="{9D8B030D-6E8A-4147-A177-3AD203B41FA5}">
                      <a16:colId xmlns:a16="http://schemas.microsoft.com/office/drawing/2014/main" val="3272501256"/>
                    </a:ext>
                  </a:extLst>
                </a:gridCol>
              </a:tblGrid>
              <a:tr h="253312">
                <a:tc>
                  <a:txBody>
                    <a:bodyPr/>
                    <a:lstStyle/>
                    <a:p>
                      <a:endParaRPr lang="zh-CN" altLang="en-US" sz="1000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sz="1000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sz="1000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13304064"/>
                  </a:ext>
                </a:extLst>
              </a:tr>
              <a:tr h="253312">
                <a:tc>
                  <a:txBody>
                    <a:bodyPr/>
                    <a:lstStyle/>
                    <a:p>
                      <a:endParaRPr lang="zh-CN" altLang="en-US" sz="1000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sz="1000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sz="1000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68274695"/>
                  </a:ext>
                </a:extLst>
              </a:tr>
            </a:tbl>
          </a:graphicData>
        </a:graphic>
      </p:graphicFrame>
      <p:graphicFrame>
        <p:nvGraphicFramePr>
          <p:cNvPr id="11" name="表格 10">
            <a:extLst>
              <a:ext uri="{FF2B5EF4-FFF2-40B4-BE49-F238E27FC236}">
                <a16:creationId xmlns:a16="http://schemas.microsoft.com/office/drawing/2014/main" id="{C8144DA3-FB60-B4FE-2F25-5864527EC9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9386363"/>
              </p:ext>
            </p:extLst>
          </p:nvPr>
        </p:nvGraphicFramePr>
        <p:xfrm>
          <a:off x="436924" y="2260938"/>
          <a:ext cx="945116" cy="230073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45116">
                  <a:extLst>
                    <a:ext uri="{9D8B030D-6E8A-4147-A177-3AD203B41FA5}">
                      <a16:colId xmlns:a16="http://schemas.microsoft.com/office/drawing/2014/main" val="3553356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zh-CN" altLang="en-US" b="1" dirty="0">
                          <a:latin typeface="Songti SC" panose="02010600040101010101" pitchFamily="2" charset="-122"/>
                          <a:ea typeface="Songti SC" panose="02010600040101010101" pitchFamily="2" charset="-122"/>
                        </a:rPr>
                        <a:t>事务一</a:t>
                      </a:r>
                      <a:endParaRPr kumimoji="1" lang="en-US" altLang="zh-CN" b="1" dirty="0">
                        <a:latin typeface="Songti SC" panose="02010600040101010101" pitchFamily="2" charset="-122"/>
                        <a:ea typeface="Songti SC" panose="02010600040101010101" pitchFamily="2" charset="-122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zh-CN" b="1" dirty="0">
                        <a:latin typeface="Songti SC" panose="02010600040101010101" pitchFamily="2" charset="-122"/>
                        <a:ea typeface="Songti SC" panose="02010600040101010101" pitchFamily="2" charset="-122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zh-CN" altLang="en-US" b="1" dirty="0">
                        <a:latin typeface="Songti SC" panose="02010600040101010101" pitchFamily="2" charset="-122"/>
                        <a:ea typeface="Songti SC" panose="02010600040101010101" pitchFamily="2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85131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zh-CN" altLang="en-US" b="1" dirty="0">
                          <a:latin typeface="Songti SC" panose="02010600040101010101" pitchFamily="2" charset="-122"/>
                          <a:ea typeface="Songti SC" panose="02010600040101010101" pitchFamily="2" charset="-122"/>
                        </a:rPr>
                        <a:t>事务二</a:t>
                      </a:r>
                      <a:endParaRPr kumimoji="1" lang="en-US" altLang="zh-CN" b="1" dirty="0">
                        <a:latin typeface="Songti SC" panose="02010600040101010101" pitchFamily="2" charset="-122"/>
                        <a:ea typeface="Songti SC" panose="02010600040101010101" pitchFamily="2" charset="-122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zh-CN" b="1" dirty="0">
                        <a:latin typeface="Songti SC" panose="02010600040101010101" pitchFamily="2" charset="-122"/>
                        <a:ea typeface="Songti SC" panose="02010600040101010101" pitchFamily="2" charset="-122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zh-CN" altLang="en-US" b="1" dirty="0">
                        <a:latin typeface="Songti SC" panose="02010600040101010101" pitchFamily="2" charset="-122"/>
                        <a:ea typeface="Songti SC" panose="02010600040101010101" pitchFamily="2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54327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zh-CN" altLang="en-US" b="1" dirty="0">
                          <a:latin typeface="Songti SC" panose="02010600040101010101" pitchFamily="2" charset="-122"/>
                          <a:ea typeface="Songti SC" panose="02010600040101010101" pitchFamily="2" charset="-122"/>
                        </a:rPr>
                        <a:t>事务三</a:t>
                      </a:r>
                      <a:endParaRPr kumimoji="1" lang="en-US" altLang="zh-CN" b="1" dirty="0">
                        <a:latin typeface="Songti SC" panose="02010600040101010101" pitchFamily="2" charset="-122"/>
                        <a:ea typeface="Songti SC" panose="02010600040101010101" pitchFamily="2" charset="-122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zh-CN" altLang="en-US" b="1" dirty="0">
                        <a:latin typeface="Songti SC" panose="02010600040101010101" pitchFamily="2" charset="-122"/>
                        <a:ea typeface="Songti SC" panose="02010600040101010101" pitchFamily="2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5847670"/>
                  </a:ext>
                </a:extLst>
              </a:tr>
            </a:tbl>
          </a:graphicData>
        </a:graphic>
      </p:graphicFrame>
      <p:sp>
        <p:nvSpPr>
          <p:cNvPr id="12" name="任意形状 11">
            <a:extLst>
              <a:ext uri="{FF2B5EF4-FFF2-40B4-BE49-F238E27FC236}">
                <a16:creationId xmlns:a16="http://schemas.microsoft.com/office/drawing/2014/main" id="{6480F3E1-4830-D730-E81C-E6A1921A8359}"/>
              </a:ext>
            </a:extLst>
          </p:cNvPr>
          <p:cNvSpPr/>
          <p:nvPr/>
        </p:nvSpPr>
        <p:spPr>
          <a:xfrm>
            <a:off x="7357393" y="3093819"/>
            <a:ext cx="574445" cy="1819745"/>
          </a:xfrm>
          <a:custGeom>
            <a:avLst/>
            <a:gdLst>
              <a:gd name="connsiteX0" fmla="*/ 0 w 574445"/>
              <a:gd name="connsiteY0" fmla="*/ 0 h 2626242"/>
              <a:gd name="connsiteX1" fmla="*/ 552893 w 574445"/>
              <a:gd name="connsiteY1" fmla="*/ 478465 h 2626242"/>
              <a:gd name="connsiteX2" fmla="*/ 116958 w 574445"/>
              <a:gd name="connsiteY2" fmla="*/ 967563 h 2626242"/>
              <a:gd name="connsiteX3" fmla="*/ 574158 w 574445"/>
              <a:gd name="connsiteY3" fmla="*/ 1531088 h 2626242"/>
              <a:gd name="connsiteX4" fmla="*/ 191386 w 574445"/>
              <a:gd name="connsiteY4" fmla="*/ 1860698 h 2626242"/>
              <a:gd name="connsiteX5" fmla="*/ 563526 w 574445"/>
              <a:gd name="connsiteY5" fmla="*/ 2275367 h 2626242"/>
              <a:gd name="connsiteX6" fmla="*/ 180754 w 574445"/>
              <a:gd name="connsiteY6" fmla="*/ 2626242 h 2626242"/>
              <a:gd name="connsiteX7" fmla="*/ 180754 w 574445"/>
              <a:gd name="connsiteY7" fmla="*/ 2626242 h 2626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4445" h="2626242">
                <a:moveTo>
                  <a:pt x="0" y="0"/>
                </a:moveTo>
                <a:cubicBezTo>
                  <a:pt x="266700" y="158602"/>
                  <a:pt x="533400" y="317205"/>
                  <a:pt x="552893" y="478465"/>
                </a:cubicBezTo>
                <a:cubicBezTo>
                  <a:pt x="572386" y="639725"/>
                  <a:pt x="113414" y="792126"/>
                  <a:pt x="116958" y="967563"/>
                </a:cubicBezTo>
                <a:cubicBezTo>
                  <a:pt x="120502" y="1143000"/>
                  <a:pt x="561753" y="1382232"/>
                  <a:pt x="574158" y="1531088"/>
                </a:cubicBezTo>
                <a:cubicBezTo>
                  <a:pt x="586563" y="1679944"/>
                  <a:pt x="193158" y="1736652"/>
                  <a:pt x="191386" y="1860698"/>
                </a:cubicBezTo>
                <a:cubicBezTo>
                  <a:pt x="189614" y="1984744"/>
                  <a:pt x="565298" y="2147776"/>
                  <a:pt x="563526" y="2275367"/>
                </a:cubicBezTo>
                <a:cubicBezTo>
                  <a:pt x="561754" y="2402958"/>
                  <a:pt x="180754" y="2626242"/>
                  <a:pt x="180754" y="2626242"/>
                </a:cubicBezTo>
                <a:lnTo>
                  <a:pt x="180754" y="2626242"/>
                </a:ln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tx1"/>
              </a:solidFill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CF7069A-FFE5-AA73-E6A2-8ECDCD4E283E}"/>
              </a:ext>
            </a:extLst>
          </p:cNvPr>
          <p:cNvSpPr txBox="1"/>
          <p:nvPr/>
        </p:nvSpPr>
        <p:spPr>
          <a:xfrm>
            <a:off x="7072338" y="2626945"/>
            <a:ext cx="14034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b="1" dirty="0">
                <a:latin typeface="微软雅黑" panose="020B0503020204020204" pitchFamily="82" charset="2"/>
                <a:ea typeface="微软雅黑" panose="020B0503020204020204" pitchFamily="82" charset="2"/>
              </a:rPr>
              <a:t>系统崩溃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FD68893A-B846-4A2B-941B-A7FECB95D120}"/>
              </a:ext>
            </a:extLst>
          </p:cNvPr>
          <p:cNvSpPr txBox="1"/>
          <p:nvPr/>
        </p:nvSpPr>
        <p:spPr>
          <a:xfrm>
            <a:off x="1495602" y="1836886"/>
            <a:ext cx="25916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>
                <a:latin typeface="微软雅黑" panose="020B0503020204020204" pitchFamily="82" charset="2"/>
                <a:ea typeface="微软雅黑" panose="020B0503020204020204" pitchFamily="82" charset="2"/>
                <a:cs typeface="Times New Roman" panose="02020603050405020304" pitchFamily="18" charset="0"/>
              </a:rPr>
              <a:t>Write(A)</a:t>
            </a:r>
            <a:r>
              <a:rPr kumimoji="1" lang="zh-CN" altLang="en-US" sz="1600" dirty="0">
                <a:latin typeface="微软雅黑" panose="020B0503020204020204" pitchFamily="82" charset="2"/>
                <a:ea typeface="微软雅黑" panose="020B0503020204020204" pitchFamily="82" charset="2"/>
                <a:cs typeface="Times New Roman" panose="02020603050405020304" pitchFamily="18" charset="0"/>
              </a:rPr>
              <a:t> </a:t>
            </a:r>
            <a:r>
              <a:rPr kumimoji="1" lang="en-US" altLang="zh-CN" sz="1600" dirty="0">
                <a:latin typeface="微软雅黑" panose="020B0503020204020204" pitchFamily="82" charset="2"/>
                <a:ea typeface="微软雅黑" panose="020B0503020204020204" pitchFamily="82" charset="2"/>
                <a:cs typeface="Times New Roman" panose="02020603050405020304" pitchFamily="18" charset="0"/>
              </a:rPr>
              <a:t>Write(B)</a:t>
            </a:r>
            <a:endParaRPr kumimoji="1" lang="zh-CN" altLang="en-US" sz="1600" dirty="0">
              <a:latin typeface="微软雅黑" panose="020B0503020204020204" pitchFamily="82" charset="2"/>
              <a:ea typeface="微软雅黑" panose="020B0503020204020204" pitchFamily="82" charset="2"/>
              <a:cs typeface="Times New Roman" panose="02020603050405020304" pitchFamily="18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A6440450-6499-95EE-5D60-34E01F7A6C0C}"/>
              </a:ext>
            </a:extLst>
          </p:cNvPr>
          <p:cNvSpPr txBox="1"/>
          <p:nvPr/>
        </p:nvSpPr>
        <p:spPr>
          <a:xfrm>
            <a:off x="3374699" y="1877951"/>
            <a:ext cx="10904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>
                <a:latin typeface="微软雅黑" panose="020B0503020204020204" pitchFamily="82" charset="2"/>
                <a:ea typeface="微软雅黑" panose="020B0503020204020204" pitchFamily="82" charset="2"/>
                <a:cs typeface="Times New Roman" panose="02020603050405020304" pitchFamily="18" charset="0"/>
              </a:rPr>
              <a:t>Write(C)</a:t>
            </a:r>
            <a:endParaRPr kumimoji="1" lang="zh-CN" altLang="en-US" sz="1600" dirty="0">
              <a:latin typeface="微软雅黑" panose="020B0503020204020204" pitchFamily="82" charset="2"/>
              <a:ea typeface="微软雅黑" panose="020B0503020204020204" pitchFamily="82" charset="2"/>
              <a:cs typeface="Times New Roman" panose="02020603050405020304" pitchFamily="18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1193CB60-90AD-4A12-0AAE-51F06FFDD4A0}"/>
              </a:ext>
            </a:extLst>
          </p:cNvPr>
          <p:cNvSpPr txBox="1"/>
          <p:nvPr/>
        </p:nvSpPr>
        <p:spPr>
          <a:xfrm>
            <a:off x="4402221" y="2735514"/>
            <a:ext cx="9599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>
                <a:latin typeface="微软雅黑" panose="020B0503020204020204" pitchFamily="82" charset="2"/>
                <a:ea typeface="微软雅黑" panose="020B0503020204020204" pitchFamily="82" charset="2"/>
                <a:cs typeface="Times New Roman" panose="02020603050405020304" pitchFamily="18" charset="0"/>
              </a:rPr>
              <a:t>Write(D)</a:t>
            </a:r>
            <a:endParaRPr kumimoji="1" lang="zh-CN" altLang="en-US" sz="1600" dirty="0">
              <a:latin typeface="微软雅黑" panose="020B0503020204020204" pitchFamily="82" charset="2"/>
              <a:ea typeface="微软雅黑" panose="020B0503020204020204" pitchFamily="82" charset="2"/>
              <a:cs typeface="Times New Roman" panose="02020603050405020304" pitchFamily="18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6D05F986-5A56-D90C-D3B0-9A95D95E1423}"/>
              </a:ext>
            </a:extLst>
          </p:cNvPr>
          <p:cNvSpPr txBox="1"/>
          <p:nvPr/>
        </p:nvSpPr>
        <p:spPr>
          <a:xfrm>
            <a:off x="5460402" y="2741174"/>
            <a:ext cx="9776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>
                <a:latin typeface="微软雅黑" panose="020B0503020204020204" pitchFamily="82" charset="2"/>
                <a:ea typeface="微软雅黑" panose="020B0503020204020204" pitchFamily="82" charset="2"/>
                <a:cs typeface="Times New Roman" panose="02020603050405020304" pitchFamily="18" charset="0"/>
              </a:rPr>
              <a:t>Write(A)</a:t>
            </a:r>
            <a:endParaRPr kumimoji="1" lang="zh-CN" altLang="en-US" sz="1600" dirty="0">
              <a:latin typeface="微软雅黑" panose="020B0503020204020204" pitchFamily="82" charset="2"/>
              <a:ea typeface="微软雅黑" panose="020B0503020204020204" pitchFamily="82" charset="2"/>
              <a:cs typeface="Times New Roman" panose="02020603050405020304" pitchFamily="18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00B2CDFA-EBCF-886D-0C9D-E80D3A59EB98}"/>
              </a:ext>
            </a:extLst>
          </p:cNvPr>
          <p:cNvSpPr txBox="1"/>
          <p:nvPr/>
        </p:nvSpPr>
        <p:spPr>
          <a:xfrm>
            <a:off x="5238115" y="3701650"/>
            <a:ext cx="8506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>
                <a:latin typeface="微软雅黑" panose="020B0503020204020204" pitchFamily="82" charset="2"/>
                <a:ea typeface="微软雅黑" panose="020B0503020204020204" pitchFamily="82" charset="2"/>
                <a:cs typeface="Times New Roman" panose="02020603050405020304" pitchFamily="18" charset="0"/>
              </a:rPr>
              <a:t>Write(B)</a:t>
            </a:r>
            <a:endParaRPr kumimoji="1" lang="zh-CN" altLang="en-US" sz="1600" dirty="0">
              <a:latin typeface="微软雅黑" panose="020B0503020204020204" pitchFamily="82" charset="2"/>
              <a:ea typeface="微软雅黑" panose="020B0503020204020204" pitchFamily="82" charset="2"/>
              <a:cs typeface="Times New Roman" panose="02020603050405020304" pitchFamily="18" charset="0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578A2894-02BC-BDC1-9D18-19D06F03B4D7}"/>
              </a:ext>
            </a:extLst>
          </p:cNvPr>
          <p:cNvSpPr txBox="1"/>
          <p:nvPr/>
        </p:nvSpPr>
        <p:spPr>
          <a:xfrm>
            <a:off x="6568377" y="3701650"/>
            <a:ext cx="8506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>
                <a:latin typeface="微软雅黑" panose="020B0503020204020204" pitchFamily="82" charset="2"/>
                <a:ea typeface="微软雅黑" panose="020B0503020204020204" pitchFamily="82" charset="2"/>
                <a:cs typeface="Times New Roman" panose="02020603050405020304" pitchFamily="18" charset="0"/>
              </a:rPr>
              <a:t>Write(E)</a:t>
            </a:r>
            <a:endParaRPr kumimoji="1" lang="zh-CN" altLang="en-US" sz="1600" dirty="0">
              <a:latin typeface="微软雅黑" panose="020B0503020204020204" pitchFamily="82" charset="2"/>
              <a:ea typeface="微软雅黑" panose="020B0503020204020204" pitchFamily="82" charset="2"/>
              <a:cs typeface="Times New Roman" panose="02020603050405020304" pitchFamily="18" charset="0"/>
            </a:endParaRPr>
          </a:p>
        </p:txBody>
      </p:sp>
      <p:cxnSp>
        <p:nvCxnSpPr>
          <p:cNvPr id="20" name="直线连接符 19">
            <a:extLst>
              <a:ext uri="{FF2B5EF4-FFF2-40B4-BE49-F238E27FC236}">
                <a16:creationId xmlns:a16="http://schemas.microsoft.com/office/drawing/2014/main" id="{6A6DE9CB-23A8-EB98-275F-3094E38F9066}"/>
              </a:ext>
            </a:extLst>
          </p:cNvPr>
          <p:cNvCxnSpPr/>
          <p:nvPr/>
        </p:nvCxnSpPr>
        <p:spPr>
          <a:xfrm>
            <a:off x="3137680" y="1818884"/>
            <a:ext cx="0" cy="2910934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线连接符 20">
            <a:extLst>
              <a:ext uri="{FF2B5EF4-FFF2-40B4-BE49-F238E27FC236}">
                <a16:creationId xmlns:a16="http://schemas.microsoft.com/office/drawing/2014/main" id="{DFFE7C07-4D16-A071-37D8-A0B0BFB908BE}"/>
              </a:ext>
            </a:extLst>
          </p:cNvPr>
          <p:cNvCxnSpPr/>
          <p:nvPr/>
        </p:nvCxnSpPr>
        <p:spPr>
          <a:xfrm>
            <a:off x="4426497" y="1850783"/>
            <a:ext cx="0" cy="2910934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204503FF-6565-42D9-3D00-FBB2DDC19322}"/>
              </a:ext>
            </a:extLst>
          </p:cNvPr>
          <p:cNvSpPr txBox="1"/>
          <p:nvPr/>
        </p:nvSpPr>
        <p:spPr>
          <a:xfrm>
            <a:off x="2527665" y="4763542"/>
            <a:ext cx="1455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微软雅黑" panose="020B0503020204020204" pitchFamily="82" charset="2"/>
                <a:ea typeface="微软雅黑" panose="020B0503020204020204" pitchFamily="82" charset="2"/>
                <a:cs typeface="Times New Roman" panose="02020603050405020304" pitchFamily="18" charset="0"/>
              </a:rPr>
              <a:t>Checkpoint</a:t>
            </a:r>
            <a:endParaRPr kumimoji="1" lang="zh-CN" altLang="en-US" dirty="0">
              <a:latin typeface="微软雅黑" panose="020B0503020204020204" pitchFamily="82" charset="2"/>
              <a:ea typeface="微软雅黑" panose="020B0503020204020204" pitchFamily="82" charset="2"/>
              <a:cs typeface="Times New Roman" panose="02020603050405020304" pitchFamily="18" charset="0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CE55B9FE-7BF8-7FEE-77C1-352C630ABC7B}"/>
              </a:ext>
            </a:extLst>
          </p:cNvPr>
          <p:cNvSpPr txBox="1"/>
          <p:nvPr/>
        </p:nvSpPr>
        <p:spPr>
          <a:xfrm>
            <a:off x="4001194" y="4771075"/>
            <a:ext cx="14555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>
                <a:latin typeface="微软雅黑" panose="020B0503020204020204" pitchFamily="82" charset="2"/>
                <a:ea typeface="微软雅黑" panose="020B0503020204020204" pitchFamily="82" charset="2"/>
                <a:cs typeface="Times New Roman" panose="02020603050405020304" pitchFamily="18" charset="0"/>
              </a:rPr>
              <a:t>Flush</a:t>
            </a:r>
            <a:endParaRPr kumimoji="1" lang="zh-CN" altLang="en-US" sz="1600" dirty="0">
              <a:latin typeface="微软雅黑" panose="020B0503020204020204" pitchFamily="82" charset="2"/>
              <a:ea typeface="微软雅黑" panose="020B0503020204020204" pitchFamily="82" charset="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589689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18">
            <a:extLst>
              <a:ext uri="{FF2B5EF4-FFF2-40B4-BE49-F238E27FC236}">
                <a16:creationId xmlns:a16="http://schemas.microsoft.com/office/drawing/2014/main" id="{8858FD39-B9D2-4912-988A-EF1F286BFEA6}"/>
              </a:ext>
            </a:extLst>
          </p:cNvPr>
          <p:cNvSpPr/>
          <p:nvPr/>
        </p:nvSpPr>
        <p:spPr>
          <a:xfrm>
            <a:off x="874012" y="1167298"/>
            <a:ext cx="10443976" cy="5170002"/>
          </a:xfrm>
          <a:prstGeom prst="roundRect">
            <a:avLst>
              <a:gd name="adj" fmla="val 9827"/>
            </a:avLst>
          </a:prstGeom>
          <a:solidFill>
            <a:schemeClr val="bg1"/>
          </a:solidFill>
          <a:ln w="12700" cap="flat">
            <a:gradFill>
              <a:gsLst>
                <a:gs pos="0">
                  <a:srgbClr val="3B20FF">
                    <a:alpha val="16000"/>
                  </a:srgbClr>
                </a:gs>
                <a:gs pos="100000">
                  <a:srgbClr val="6F1787"/>
                </a:gs>
              </a:gsLst>
              <a:lin ang="10800000" scaled="1"/>
            </a:gradFill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endParaRPr lang="zh-CN" altLang="en-US" b="1" dirty="0">
              <a:latin typeface="OPPOSans M" panose="00020600040101010101" pitchFamily="18" charset="-122"/>
              <a:ea typeface="OPPOSans M" panose="00020600040101010101" pitchFamily="18" charset="-122"/>
              <a:sym typeface="+mn-ea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30EF6AB-1FB0-134A-9476-CC86A5A5859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BBDC00-B9E2-4EFD-9306-2934E87247C6}" type="slidenum">
              <a:rPr lang="zh-CN" altLang="en-US" smtClean="0">
                <a:latin typeface="微软雅黑" panose="020B0503020204020204" pitchFamily="82" charset="2"/>
                <a:ea typeface="微软雅黑" panose="020B0503020204020204" pitchFamily="82" charset="2"/>
              </a:rPr>
              <a:pPr/>
              <a:t>105</a:t>
            </a:fld>
            <a:endParaRPr lang="zh-CN" altLang="en-US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22CB562B-0747-584C-B914-03E64106F9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82" charset="2"/>
                <a:ea typeface="微软雅黑" panose="020B0503020204020204" pitchFamily="82" charset="2"/>
              </a:rPr>
              <a:t>案例说明（完整日志记录）</a:t>
            </a:r>
            <a:endParaRPr kumimoji="1" lang="zh-CN" altLang="en-US" dirty="0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877E279-BC15-0846-883F-9C1869EDDD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zh-CN" altLang="en-US">
                <a:latin typeface="微软雅黑" panose="020B0503020204020204" pitchFamily="82" charset="2"/>
                <a:ea typeface="微软雅黑" panose="020B0503020204020204" pitchFamily="82" charset="2"/>
              </a:rPr>
              <a:t>数据库系统</a:t>
            </a:r>
            <a:r>
              <a:rPr lang="en-US" altLang="zh-CN">
                <a:latin typeface="微软雅黑" panose="020B0503020204020204" pitchFamily="82" charset="2"/>
                <a:ea typeface="微软雅黑" panose="020B0503020204020204" pitchFamily="82" charset="2"/>
              </a:rPr>
              <a:t>—</a:t>
            </a:r>
            <a:r>
              <a:rPr lang="zh-CN" altLang="en-US">
                <a:latin typeface="微软雅黑" panose="020B0503020204020204" pitchFamily="82" charset="2"/>
                <a:ea typeface="微软雅黑" panose="020B0503020204020204" pitchFamily="82" charset="2"/>
              </a:rPr>
              <a:t>故障恢复</a:t>
            </a:r>
            <a:endParaRPr lang="en-US" altLang="zh-CN" sz="12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884555A1-8AD9-3976-E4A6-36A60E9DCE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0865407"/>
              </p:ext>
            </p:extLst>
          </p:nvPr>
        </p:nvGraphicFramePr>
        <p:xfrm>
          <a:off x="1452823" y="1347790"/>
          <a:ext cx="6257850" cy="46409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1570">
                  <a:extLst>
                    <a:ext uri="{9D8B030D-6E8A-4147-A177-3AD203B41FA5}">
                      <a16:colId xmlns:a16="http://schemas.microsoft.com/office/drawing/2014/main" val="2991717560"/>
                    </a:ext>
                  </a:extLst>
                </a:gridCol>
                <a:gridCol w="1251570">
                  <a:extLst>
                    <a:ext uri="{9D8B030D-6E8A-4147-A177-3AD203B41FA5}">
                      <a16:colId xmlns:a16="http://schemas.microsoft.com/office/drawing/2014/main" val="1326915915"/>
                    </a:ext>
                  </a:extLst>
                </a:gridCol>
                <a:gridCol w="1251570">
                  <a:extLst>
                    <a:ext uri="{9D8B030D-6E8A-4147-A177-3AD203B41FA5}">
                      <a16:colId xmlns:a16="http://schemas.microsoft.com/office/drawing/2014/main" val="3462962965"/>
                    </a:ext>
                  </a:extLst>
                </a:gridCol>
                <a:gridCol w="1251570">
                  <a:extLst>
                    <a:ext uri="{9D8B030D-6E8A-4147-A177-3AD203B41FA5}">
                      <a16:colId xmlns:a16="http://schemas.microsoft.com/office/drawing/2014/main" val="2241381101"/>
                    </a:ext>
                  </a:extLst>
                </a:gridCol>
                <a:gridCol w="1251570">
                  <a:extLst>
                    <a:ext uri="{9D8B030D-6E8A-4147-A177-3AD203B41FA5}">
                      <a16:colId xmlns:a16="http://schemas.microsoft.com/office/drawing/2014/main" val="1139329728"/>
                    </a:ext>
                  </a:extLst>
                </a:gridCol>
              </a:tblGrid>
              <a:tr h="30939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微软雅黑" panose="020B0503020204020204" pitchFamily="82" charset="2"/>
                          <a:ea typeface="微软雅黑" panose="020B0503020204020204" pitchFamily="82" charset="2"/>
                          <a:cs typeface="Times New Roman" panose="02020603050405020304" pitchFamily="18" charset="0"/>
                        </a:rPr>
                        <a:t>LSN</a:t>
                      </a:r>
                      <a:endParaRPr lang="zh-CN" altLang="en-US" sz="1400" dirty="0">
                        <a:latin typeface="微软雅黑" panose="020B0503020204020204" pitchFamily="82" charset="2"/>
                        <a:ea typeface="微软雅黑" panose="020B0503020204020204" pitchFamily="82" charset="2"/>
                        <a:cs typeface="Times New Roman" panose="02020603050405020304" pitchFamily="18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微软雅黑" panose="020B0503020204020204" pitchFamily="82" charset="2"/>
                          <a:ea typeface="微软雅黑" panose="020B0503020204020204" pitchFamily="82" charset="2"/>
                          <a:cs typeface="Times New Roman" panose="02020603050405020304" pitchFamily="18" charset="0"/>
                        </a:rPr>
                        <a:t>Type</a:t>
                      </a:r>
                      <a:endParaRPr lang="zh-CN" altLang="en-US" sz="1400" dirty="0">
                        <a:latin typeface="微软雅黑" panose="020B0503020204020204" pitchFamily="82" charset="2"/>
                        <a:ea typeface="微软雅黑" panose="020B0503020204020204" pitchFamily="82" charset="2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微软雅黑" panose="020B0503020204020204" pitchFamily="82" charset="2"/>
                          <a:ea typeface="微软雅黑" panose="020B0503020204020204" pitchFamily="82" charset="2"/>
                          <a:cs typeface="Times New Roman" panose="02020603050405020304" pitchFamily="18" charset="0"/>
                        </a:rPr>
                        <a:t>Tid</a:t>
                      </a:r>
                      <a:endParaRPr lang="zh-CN" altLang="en-US" sz="1400" dirty="0">
                        <a:latin typeface="微软雅黑" panose="020B0503020204020204" pitchFamily="82" charset="2"/>
                        <a:ea typeface="微软雅黑" panose="020B0503020204020204" pitchFamily="82" charset="2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微软雅黑" panose="020B0503020204020204" pitchFamily="82" charset="2"/>
                          <a:ea typeface="微软雅黑" panose="020B0503020204020204" pitchFamily="82" charset="2"/>
                          <a:cs typeface="Times New Roman" panose="02020603050405020304" pitchFamily="18" charset="0"/>
                        </a:rPr>
                        <a:t>prevLSN</a:t>
                      </a:r>
                      <a:endParaRPr lang="zh-CN" altLang="en-US" sz="1400" dirty="0">
                        <a:latin typeface="微软雅黑" panose="020B0503020204020204" pitchFamily="82" charset="2"/>
                        <a:ea typeface="微软雅黑" panose="020B0503020204020204" pitchFamily="82" charset="2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微软雅黑" panose="020B0503020204020204" pitchFamily="82" charset="2"/>
                          <a:ea typeface="微软雅黑" panose="020B0503020204020204" pitchFamily="82" charset="2"/>
                          <a:cs typeface="Times New Roman" panose="02020603050405020304" pitchFamily="18" charset="0"/>
                        </a:rPr>
                        <a:t>Data</a:t>
                      </a:r>
                      <a:endParaRPr lang="zh-CN" altLang="en-US" sz="1400" dirty="0">
                        <a:latin typeface="微软雅黑" panose="020B0503020204020204" pitchFamily="82" charset="2"/>
                        <a:ea typeface="微软雅黑" panose="020B0503020204020204" pitchFamily="82" charset="2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8446255"/>
                  </a:ext>
                </a:extLst>
              </a:tr>
              <a:tr h="30939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微软雅黑" panose="020B0503020204020204" pitchFamily="82" charset="2"/>
                          <a:ea typeface="微软雅黑" panose="020B0503020204020204" pitchFamily="82" charset="2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sz="1400" dirty="0">
                        <a:latin typeface="微软雅黑" panose="020B0503020204020204" pitchFamily="82" charset="2"/>
                        <a:ea typeface="微软雅黑" panose="020B0503020204020204" pitchFamily="82" charset="2"/>
                        <a:cs typeface="Times New Roman" panose="02020603050405020304" pitchFamily="18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微软雅黑" panose="020B0503020204020204" pitchFamily="82" charset="2"/>
                          <a:ea typeface="微软雅黑" panose="020B0503020204020204" pitchFamily="82" charset="2"/>
                          <a:cs typeface="Times New Roman" panose="02020603050405020304" pitchFamily="18" charset="0"/>
                        </a:rPr>
                        <a:t>SOT</a:t>
                      </a:r>
                      <a:endParaRPr lang="zh-CN" altLang="en-US" sz="1400" dirty="0">
                        <a:latin typeface="微软雅黑" panose="020B0503020204020204" pitchFamily="82" charset="2"/>
                        <a:ea typeface="微软雅黑" panose="020B0503020204020204" pitchFamily="82" charset="2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微软雅黑" panose="020B0503020204020204" pitchFamily="82" charset="2"/>
                          <a:ea typeface="微软雅黑" panose="020B0503020204020204" pitchFamily="82" charset="2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sz="1400" dirty="0">
                        <a:latin typeface="微软雅黑" panose="020B0503020204020204" pitchFamily="82" charset="2"/>
                        <a:ea typeface="微软雅黑" panose="020B0503020204020204" pitchFamily="82" charset="2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>
                        <a:latin typeface="微软雅黑" panose="020B0503020204020204" pitchFamily="82" charset="2"/>
                        <a:ea typeface="微软雅黑" panose="020B0503020204020204" pitchFamily="82" charset="2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>
                        <a:latin typeface="微软雅黑" panose="020B0503020204020204" pitchFamily="82" charset="2"/>
                        <a:ea typeface="微软雅黑" panose="020B0503020204020204" pitchFamily="82" charset="2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6351490"/>
                  </a:ext>
                </a:extLst>
              </a:tr>
              <a:tr h="30939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微软雅黑" panose="020B0503020204020204" pitchFamily="82" charset="2"/>
                          <a:ea typeface="微软雅黑" panose="020B0503020204020204" pitchFamily="82" charset="2"/>
                          <a:cs typeface="Times New Roman" panose="02020603050405020304" pitchFamily="18" charset="0"/>
                        </a:rPr>
                        <a:t>2</a:t>
                      </a:r>
                      <a:endParaRPr lang="zh-CN" altLang="en-US" sz="1400" dirty="0">
                        <a:latin typeface="微软雅黑" panose="020B0503020204020204" pitchFamily="82" charset="2"/>
                        <a:ea typeface="微软雅黑" panose="020B0503020204020204" pitchFamily="82" charset="2"/>
                        <a:cs typeface="Times New Roman" panose="02020603050405020304" pitchFamily="18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微软雅黑" panose="020B0503020204020204" pitchFamily="82" charset="2"/>
                          <a:ea typeface="微软雅黑" panose="020B0503020204020204" pitchFamily="82" charset="2"/>
                          <a:cs typeface="Times New Roman" panose="02020603050405020304" pitchFamily="18" charset="0"/>
                        </a:rPr>
                        <a:t>UP</a:t>
                      </a:r>
                      <a:endParaRPr lang="zh-CN" altLang="en-US" sz="1400" dirty="0">
                        <a:latin typeface="微软雅黑" panose="020B0503020204020204" pitchFamily="82" charset="2"/>
                        <a:ea typeface="微软雅黑" panose="020B0503020204020204" pitchFamily="82" charset="2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微软雅黑" panose="020B0503020204020204" pitchFamily="82" charset="2"/>
                          <a:ea typeface="微软雅黑" panose="020B0503020204020204" pitchFamily="82" charset="2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sz="1400" dirty="0">
                        <a:latin typeface="微软雅黑" panose="020B0503020204020204" pitchFamily="82" charset="2"/>
                        <a:ea typeface="微软雅黑" panose="020B0503020204020204" pitchFamily="82" charset="2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微软雅黑" panose="020B0503020204020204" pitchFamily="82" charset="2"/>
                          <a:ea typeface="微软雅黑" panose="020B0503020204020204" pitchFamily="82" charset="2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sz="1400" dirty="0">
                        <a:latin typeface="微软雅黑" panose="020B0503020204020204" pitchFamily="82" charset="2"/>
                        <a:ea typeface="微软雅黑" panose="020B0503020204020204" pitchFamily="82" charset="2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微软雅黑" panose="020B0503020204020204" pitchFamily="82" charset="2"/>
                          <a:ea typeface="微软雅黑" panose="020B0503020204020204" pitchFamily="82" charset="2"/>
                          <a:cs typeface="Times New Roman" panose="02020603050405020304" pitchFamily="18" charset="0"/>
                        </a:rPr>
                        <a:t>A</a:t>
                      </a:r>
                      <a:endParaRPr lang="zh-CN" altLang="en-US" sz="1400" dirty="0">
                        <a:latin typeface="微软雅黑" panose="020B0503020204020204" pitchFamily="82" charset="2"/>
                        <a:ea typeface="微软雅黑" panose="020B0503020204020204" pitchFamily="82" charset="2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52842718"/>
                  </a:ext>
                </a:extLst>
              </a:tr>
              <a:tr h="30939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微软雅黑" panose="020B0503020204020204" pitchFamily="82" charset="2"/>
                          <a:ea typeface="微软雅黑" panose="020B0503020204020204" pitchFamily="82" charset="2"/>
                          <a:cs typeface="Times New Roman" panose="02020603050405020304" pitchFamily="18" charset="0"/>
                        </a:rPr>
                        <a:t>3</a:t>
                      </a:r>
                      <a:endParaRPr lang="zh-CN" altLang="en-US" sz="1400" dirty="0">
                        <a:latin typeface="微软雅黑" panose="020B0503020204020204" pitchFamily="82" charset="2"/>
                        <a:ea typeface="微软雅黑" panose="020B0503020204020204" pitchFamily="82" charset="2"/>
                        <a:cs typeface="Times New Roman" panose="02020603050405020304" pitchFamily="18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微软雅黑" panose="020B0503020204020204" pitchFamily="82" charset="2"/>
                          <a:ea typeface="微软雅黑" panose="020B0503020204020204" pitchFamily="82" charset="2"/>
                          <a:cs typeface="Times New Roman" panose="02020603050405020304" pitchFamily="18" charset="0"/>
                        </a:rPr>
                        <a:t>UP</a:t>
                      </a:r>
                      <a:endParaRPr lang="zh-CN" altLang="en-US" sz="1400" dirty="0">
                        <a:latin typeface="微软雅黑" panose="020B0503020204020204" pitchFamily="82" charset="2"/>
                        <a:ea typeface="微软雅黑" panose="020B0503020204020204" pitchFamily="82" charset="2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微软雅黑" panose="020B0503020204020204" pitchFamily="82" charset="2"/>
                          <a:ea typeface="微软雅黑" panose="020B0503020204020204" pitchFamily="82" charset="2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sz="1400" dirty="0">
                        <a:latin typeface="微软雅黑" panose="020B0503020204020204" pitchFamily="82" charset="2"/>
                        <a:ea typeface="微软雅黑" panose="020B0503020204020204" pitchFamily="82" charset="2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微软雅黑" panose="020B0503020204020204" pitchFamily="82" charset="2"/>
                          <a:ea typeface="微软雅黑" panose="020B0503020204020204" pitchFamily="82" charset="2"/>
                          <a:cs typeface="Times New Roman" panose="02020603050405020304" pitchFamily="18" charset="0"/>
                        </a:rPr>
                        <a:t>2</a:t>
                      </a:r>
                      <a:endParaRPr lang="zh-CN" altLang="en-US" sz="1400" dirty="0">
                        <a:latin typeface="微软雅黑" panose="020B0503020204020204" pitchFamily="82" charset="2"/>
                        <a:ea typeface="微软雅黑" panose="020B0503020204020204" pitchFamily="82" charset="2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微软雅黑" panose="020B0503020204020204" pitchFamily="82" charset="2"/>
                          <a:ea typeface="微软雅黑" panose="020B0503020204020204" pitchFamily="82" charset="2"/>
                          <a:cs typeface="Times New Roman" panose="02020603050405020304" pitchFamily="18" charset="0"/>
                        </a:rPr>
                        <a:t>B</a:t>
                      </a:r>
                      <a:endParaRPr lang="zh-CN" altLang="en-US" sz="1400" dirty="0">
                        <a:latin typeface="微软雅黑" panose="020B0503020204020204" pitchFamily="82" charset="2"/>
                        <a:ea typeface="微软雅黑" panose="020B0503020204020204" pitchFamily="82" charset="2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6658940"/>
                  </a:ext>
                </a:extLst>
              </a:tr>
              <a:tr h="30939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微软雅黑" panose="020B0503020204020204" pitchFamily="82" charset="2"/>
                          <a:ea typeface="微软雅黑" panose="020B0503020204020204" pitchFamily="82" charset="2"/>
                          <a:cs typeface="Times New Roman" panose="02020603050405020304" pitchFamily="18" charset="0"/>
                        </a:rPr>
                        <a:t>4</a:t>
                      </a:r>
                      <a:endParaRPr lang="zh-CN" altLang="en-US" sz="1400" dirty="0">
                        <a:latin typeface="微软雅黑" panose="020B0503020204020204" pitchFamily="82" charset="2"/>
                        <a:ea typeface="微软雅黑" panose="020B0503020204020204" pitchFamily="82" charset="2"/>
                        <a:cs typeface="Times New Roman" panose="02020603050405020304" pitchFamily="18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微软雅黑" panose="020B0503020204020204" pitchFamily="82" charset="2"/>
                          <a:ea typeface="微软雅黑" panose="020B0503020204020204" pitchFamily="82" charset="2"/>
                          <a:cs typeface="Times New Roman" panose="02020603050405020304" pitchFamily="18" charset="0"/>
                        </a:rPr>
                        <a:t>BEGIN-CP</a:t>
                      </a:r>
                      <a:endParaRPr lang="zh-CN" altLang="en-US" sz="1400" dirty="0">
                        <a:latin typeface="微软雅黑" panose="020B0503020204020204" pitchFamily="82" charset="2"/>
                        <a:ea typeface="微软雅黑" panose="020B0503020204020204" pitchFamily="82" charset="2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>
                        <a:latin typeface="微软雅黑" panose="020B0503020204020204" pitchFamily="82" charset="2"/>
                        <a:ea typeface="微软雅黑" panose="020B0503020204020204" pitchFamily="82" charset="2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>
                        <a:latin typeface="微软雅黑" panose="020B0503020204020204" pitchFamily="82" charset="2"/>
                        <a:ea typeface="微软雅黑" panose="020B0503020204020204" pitchFamily="82" charset="2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>
                        <a:latin typeface="微软雅黑" panose="020B0503020204020204" pitchFamily="82" charset="2"/>
                        <a:ea typeface="微软雅黑" panose="020B0503020204020204" pitchFamily="82" charset="2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3747577"/>
                  </a:ext>
                </a:extLst>
              </a:tr>
              <a:tr h="30939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微软雅黑" panose="020B0503020204020204" pitchFamily="82" charset="2"/>
                          <a:ea typeface="微软雅黑" panose="020B0503020204020204" pitchFamily="82" charset="2"/>
                          <a:cs typeface="Times New Roman" panose="02020603050405020304" pitchFamily="18" charset="0"/>
                        </a:rPr>
                        <a:t>5</a:t>
                      </a:r>
                      <a:endParaRPr lang="zh-CN" altLang="en-US" sz="1400" dirty="0">
                        <a:latin typeface="微软雅黑" panose="020B0503020204020204" pitchFamily="82" charset="2"/>
                        <a:ea typeface="微软雅黑" panose="020B0503020204020204" pitchFamily="82" charset="2"/>
                        <a:cs typeface="Times New Roman" panose="02020603050405020304" pitchFamily="18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微软雅黑" panose="020B0503020204020204" pitchFamily="82" charset="2"/>
                          <a:ea typeface="微软雅黑" panose="020B0503020204020204" pitchFamily="82" charset="2"/>
                          <a:cs typeface="Times New Roman" panose="02020603050405020304" pitchFamily="18" charset="0"/>
                        </a:rPr>
                        <a:t>SOT</a:t>
                      </a:r>
                      <a:endParaRPr lang="zh-CN" altLang="en-US" sz="1400" dirty="0">
                        <a:latin typeface="微软雅黑" panose="020B0503020204020204" pitchFamily="82" charset="2"/>
                        <a:ea typeface="微软雅黑" panose="020B0503020204020204" pitchFamily="82" charset="2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微软雅黑" panose="020B0503020204020204" pitchFamily="82" charset="2"/>
                          <a:ea typeface="微软雅黑" panose="020B0503020204020204" pitchFamily="82" charset="2"/>
                          <a:cs typeface="Times New Roman" panose="02020603050405020304" pitchFamily="18" charset="0"/>
                        </a:rPr>
                        <a:t>3</a:t>
                      </a:r>
                      <a:endParaRPr lang="zh-CN" altLang="en-US" sz="1400" dirty="0">
                        <a:latin typeface="微软雅黑" panose="020B0503020204020204" pitchFamily="82" charset="2"/>
                        <a:ea typeface="微软雅黑" panose="020B0503020204020204" pitchFamily="82" charset="2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>
                        <a:latin typeface="微软雅黑" panose="020B0503020204020204" pitchFamily="82" charset="2"/>
                        <a:ea typeface="微软雅黑" panose="020B0503020204020204" pitchFamily="82" charset="2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>
                        <a:latin typeface="微软雅黑" panose="020B0503020204020204" pitchFamily="82" charset="2"/>
                        <a:ea typeface="微软雅黑" panose="020B0503020204020204" pitchFamily="82" charset="2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29455384"/>
                  </a:ext>
                </a:extLst>
              </a:tr>
              <a:tr h="30939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微软雅黑" panose="020B0503020204020204" pitchFamily="82" charset="2"/>
                          <a:ea typeface="微软雅黑" panose="020B0503020204020204" pitchFamily="82" charset="2"/>
                          <a:cs typeface="Times New Roman" panose="02020603050405020304" pitchFamily="18" charset="0"/>
                        </a:rPr>
                        <a:t>6</a:t>
                      </a:r>
                      <a:endParaRPr lang="zh-CN" altLang="en-US" sz="1400" dirty="0">
                        <a:latin typeface="微软雅黑" panose="020B0503020204020204" pitchFamily="82" charset="2"/>
                        <a:ea typeface="微软雅黑" panose="020B0503020204020204" pitchFamily="82" charset="2"/>
                        <a:cs typeface="Times New Roman" panose="02020603050405020304" pitchFamily="18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微软雅黑" panose="020B0503020204020204" pitchFamily="82" charset="2"/>
                          <a:ea typeface="微软雅黑" panose="020B0503020204020204" pitchFamily="82" charset="2"/>
                          <a:cs typeface="Times New Roman" panose="02020603050405020304" pitchFamily="18" charset="0"/>
                        </a:rPr>
                        <a:t>UP</a:t>
                      </a:r>
                      <a:endParaRPr lang="zh-CN" altLang="en-US" sz="1400" dirty="0">
                        <a:latin typeface="微软雅黑" panose="020B0503020204020204" pitchFamily="82" charset="2"/>
                        <a:ea typeface="微软雅黑" panose="020B0503020204020204" pitchFamily="82" charset="2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微软雅黑" panose="020B0503020204020204" pitchFamily="82" charset="2"/>
                          <a:ea typeface="微软雅黑" panose="020B0503020204020204" pitchFamily="82" charset="2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sz="1400" dirty="0">
                        <a:latin typeface="微软雅黑" panose="020B0503020204020204" pitchFamily="82" charset="2"/>
                        <a:ea typeface="微软雅黑" panose="020B0503020204020204" pitchFamily="82" charset="2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微软雅黑" panose="020B0503020204020204" pitchFamily="82" charset="2"/>
                          <a:ea typeface="微软雅黑" panose="020B0503020204020204" pitchFamily="82" charset="2"/>
                          <a:cs typeface="Times New Roman" panose="02020603050405020304" pitchFamily="18" charset="0"/>
                        </a:rPr>
                        <a:t>3</a:t>
                      </a:r>
                      <a:endParaRPr lang="zh-CN" altLang="en-US" sz="1400" dirty="0">
                        <a:latin typeface="微软雅黑" panose="020B0503020204020204" pitchFamily="82" charset="2"/>
                        <a:ea typeface="微软雅黑" panose="020B0503020204020204" pitchFamily="82" charset="2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微软雅黑" panose="020B0503020204020204" pitchFamily="82" charset="2"/>
                          <a:ea typeface="微软雅黑" panose="020B0503020204020204" pitchFamily="82" charset="2"/>
                          <a:cs typeface="Times New Roman" panose="02020603050405020304" pitchFamily="18" charset="0"/>
                        </a:rPr>
                        <a:t>C</a:t>
                      </a:r>
                      <a:endParaRPr lang="zh-CN" altLang="en-US" sz="1400" dirty="0">
                        <a:latin typeface="微软雅黑" panose="020B0503020204020204" pitchFamily="82" charset="2"/>
                        <a:ea typeface="微软雅黑" panose="020B0503020204020204" pitchFamily="82" charset="2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1343385"/>
                  </a:ext>
                </a:extLst>
              </a:tr>
              <a:tr h="30939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微软雅黑" panose="020B0503020204020204" pitchFamily="82" charset="2"/>
                          <a:ea typeface="微软雅黑" panose="020B0503020204020204" pitchFamily="82" charset="2"/>
                          <a:cs typeface="Times New Roman" panose="02020603050405020304" pitchFamily="18" charset="0"/>
                        </a:rPr>
                        <a:t>7</a:t>
                      </a:r>
                      <a:endParaRPr lang="zh-CN" altLang="en-US" sz="1400" dirty="0">
                        <a:latin typeface="微软雅黑" panose="020B0503020204020204" pitchFamily="82" charset="2"/>
                        <a:ea typeface="微软雅黑" panose="020B0503020204020204" pitchFamily="82" charset="2"/>
                        <a:cs typeface="Times New Roman" panose="02020603050405020304" pitchFamily="18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微软雅黑" panose="020B0503020204020204" pitchFamily="82" charset="2"/>
                          <a:ea typeface="微软雅黑" panose="020B0503020204020204" pitchFamily="82" charset="2"/>
                          <a:cs typeface="Times New Roman" panose="02020603050405020304" pitchFamily="18" charset="0"/>
                        </a:rPr>
                        <a:t>SOT</a:t>
                      </a:r>
                      <a:endParaRPr lang="zh-CN" altLang="en-US" sz="1400" dirty="0">
                        <a:latin typeface="微软雅黑" panose="020B0503020204020204" pitchFamily="82" charset="2"/>
                        <a:ea typeface="微软雅黑" panose="020B0503020204020204" pitchFamily="82" charset="2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微软雅黑" panose="020B0503020204020204" pitchFamily="82" charset="2"/>
                          <a:ea typeface="微软雅黑" panose="020B0503020204020204" pitchFamily="82" charset="2"/>
                          <a:cs typeface="Times New Roman" panose="02020603050405020304" pitchFamily="18" charset="0"/>
                        </a:rPr>
                        <a:t>2</a:t>
                      </a:r>
                      <a:endParaRPr lang="zh-CN" altLang="en-US" sz="1400" dirty="0">
                        <a:latin typeface="微软雅黑" panose="020B0503020204020204" pitchFamily="82" charset="2"/>
                        <a:ea typeface="微软雅黑" panose="020B0503020204020204" pitchFamily="82" charset="2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>
                        <a:latin typeface="微软雅黑" panose="020B0503020204020204" pitchFamily="82" charset="2"/>
                        <a:ea typeface="微软雅黑" panose="020B0503020204020204" pitchFamily="82" charset="2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>
                        <a:latin typeface="微软雅黑" panose="020B0503020204020204" pitchFamily="82" charset="2"/>
                        <a:ea typeface="微软雅黑" panose="020B0503020204020204" pitchFamily="82" charset="2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990011"/>
                  </a:ext>
                </a:extLst>
              </a:tr>
              <a:tr h="30939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微软雅黑" panose="020B0503020204020204" pitchFamily="82" charset="2"/>
                          <a:ea typeface="微软雅黑" panose="020B0503020204020204" pitchFamily="82" charset="2"/>
                          <a:cs typeface="Times New Roman" panose="02020603050405020304" pitchFamily="18" charset="0"/>
                        </a:rPr>
                        <a:t>8</a:t>
                      </a:r>
                      <a:endParaRPr lang="zh-CN" altLang="en-US" sz="1400" dirty="0">
                        <a:latin typeface="微软雅黑" panose="020B0503020204020204" pitchFamily="82" charset="2"/>
                        <a:ea typeface="微软雅黑" panose="020B0503020204020204" pitchFamily="82" charset="2"/>
                        <a:cs typeface="Times New Roman" panose="02020603050405020304" pitchFamily="18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微软雅黑" panose="020B0503020204020204" pitchFamily="82" charset="2"/>
                          <a:ea typeface="微软雅黑" panose="020B0503020204020204" pitchFamily="82" charset="2"/>
                          <a:cs typeface="Times New Roman" panose="02020603050405020304" pitchFamily="18" charset="0"/>
                        </a:rPr>
                        <a:t>END-CP</a:t>
                      </a:r>
                      <a:endParaRPr lang="zh-CN" altLang="en-US" sz="1400" dirty="0">
                        <a:latin typeface="微软雅黑" panose="020B0503020204020204" pitchFamily="82" charset="2"/>
                        <a:ea typeface="微软雅黑" panose="020B0503020204020204" pitchFamily="82" charset="2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>
                        <a:latin typeface="微软雅黑" panose="020B0503020204020204" pitchFamily="82" charset="2"/>
                        <a:ea typeface="微软雅黑" panose="020B0503020204020204" pitchFamily="82" charset="2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>
                        <a:latin typeface="微软雅黑" panose="020B0503020204020204" pitchFamily="82" charset="2"/>
                        <a:ea typeface="微软雅黑" panose="020B0503020204020204" pitchFamily="82" charset="2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>
                        <a:latin typeface="微软雅黑" panose="020B0503020204020204" pitchFamily="82" charset="2"/>
                        <a:ea typeface="微软雅黑" panose="020B0503020204020204" pitchFamily="82" charset="2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65865814"/>
                  </a:ext>
                </a:extLst>
              </a:tr>
              <a:tr h="30939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微软雅黑" panose="020B0503020204020204" pitchFamily="82" charset="2"/>
                          <a:ea typeface="微软雅黑" panose="020B0503020204020204" pitchFamily="82" charset="2"/>
                          <a:cs typeface="Times New Roman" panose="02020603050405020304" pitchFamily="18" charset="0"/>
                        </a:rPr>
                        <a:t>9</a:t>
                      </a:r>
                      <a:endParaRPr lang="zh-CN" altLang="en-US" sz="1400" dirty="0">
                        <a:latin typeface="微软雅黑" panose="020B0503020204020204" pitchFamily="82" charset="2"/>
                        <a:ea typeface="微软雅黑" panose="020B0503020204020204" pitchFamily="82" charset="2"/>
                        <a:cs typeface="Times New Roman" panose="02020603050405020304" pitchFamily="18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微软雅黑" panose="020B0503020204020204" pitchFamily="82" charset="2"/>
                          <a:ea typeface="微软雅黑" panose="020B0503020204020204" pitchFamily="82" charset="2"/>
                          <a:cs typeface="Times New Roman" panose="02020603050405020304" pitchFamily="18" charset="0"/>
                        </a:rPr>
                        <a:t>UP</a:t>
                      </a:r>
                      <a:endParaRPr lang="zh-CN" altLang="en-US" sz="1400" dirty="0">
                        <a:latin typeface="微软雅黑" panose="020B0503020204020204" pitchFamily="82" charset="2"/>
                        <a:ea typeface="微软雅黑" panose="020B0503020204020204" pitchFamily="82" charset="2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微软雅黑" panose="020B0503020204020204" pitchFamily="82" charset="2"/>
                          <a:ea typeface="微软雅黑" panose="020B0503020204020204" pitchFamily="82" charset="2"/>
                          <a:cs typeface="Times New Roman" panose="02020603050405020304" pitchFamily="18" charset="0"/>
                        </a:rPr>
                        <a:t>2</a:t>
                      </a:r>
                      <a:endParaRPr lang="zh-CN" altLang="en-US" sz="1400" dirty="0">
                        <a:latin typeface="微软雅黑" panose="020B0503020204020204" pitchFamily="82" charset="2"/>
                        <a:ea typeface="微软雅黑" panose="020B0503020204020204" pitchFamily="82" charset="2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微软雅黑" panose="020B0503020204020204" pitchFamily="82" charset="2"/>
                          <a:ea typeface="微软雅黑" panose="020B0503020204020204" pitchFamily="82" charset="2"/>
                          <a:cs typeface="Times New Roman" panose="02020603050405020304" pitchFamily="18" charset="0"/>
                        </a:rPr>
                        <a:t>7</a:t>
                      </a:r>
                      <a:endParaRPr lang="zh-CN" altLang="en-US" sz="1400" dirty="0">
                        <a:latin typeface="微软雅黑" panose="020B0503020204020204" pitchFamily="82" charset="2"/>
                        <a:ea typeface="微软雅黑" panose="020B0503020204020204" pitchFamily="82" charset="2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微软雅黑" panose="020B0503020204020204" pitchFamily="82" charset="2"/>
                          <a:ea typeface="微软雅黑" panose="020B0503020204020204" pitchFamily="82" charset="2"/>
                          <a:cs typeface="Times New Roman" panose="02020603050405020304" pitchFamily="18" charset="0"/>
                        </a:rPr>
                        <a:t>D</a:t>
                      </a:r>
                      <a:endParaRPr lang="zh-CN" altLang="en-US" sz="1400" dirty="0">
                        <a:latin typeface="微软雅黑" panose="020B0503020204020204" pitchFamily="82" charset="2"/>
                        <a:ea typeface="微软雅黑" panose="020B0503020204020204" pitchFamily="82" charset="2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5781009"/>
                  </a:ext>
                </a:extLst>
              </a:tr>
              <a:tr h="30939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微软雅黑" panose="020B0503020204020204" pitchFamily="82" charset="2"/>
                          <a:ea typeface="微软雅黑" panose="020B0503020204020204" pitchFamily="82" charset="2"/>
                          <a:cs typeface="Times New Roman" panose="02020603050405020304" pitchFamily="18" charset="0"/>
                        </a:rPr>
                        <a:t>10</a:t>
                      </a:r>
                      <a:endParaRPr lang="zh-CN" altLang="en-US" sz="1400" dirty="0">
                        <a:latin typeface="微软雅黑" panose="020B0503020204020204" pitchFamily="82" charset="2"/>
                        <a:ea typeface="微软雅黑" panose="020B0503020204020204" pitchFamily="82" charset="2"/>
                        <a:cs typeface="Times New Roman" panose="02020603050405020304" pitchFamily="18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微软雅黑" panose="020B0503020204020204" pitchFamily="82" charset="2"/>
                          <a:ea typeface="微软雅黑" panose="020B0503020204020204" pitchFamily="82" charset="2"/>
                          <a:cs typeface="Times New Roman" panose="02020603050405020304" pitchFamily="18" charset="0"/>
                        </a:rPr>
                        <a:t>EOT</a:t>
                      </a:r>
                      <a:endParaRPr lang="zh-CN" altLang="en-US" sz="1400" dirty="0">
                        <a:latin typeface="微软雅黑" panose="020B0503020204020204" pitchFamily="82" charset="2"/>
                        <a:ea typeface="微软雅黑" panose="020B0503020204020204" pitchFamily="82" charset="2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微软雅黑" panose="020B0503020204020204" pitchFamily="82" charset="2"/>
                          <a:ea typeface="微软雅黑" panose="020B0503020204020204" pitchFamily="82" charset="2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sz="1400" dirty="0">
                        <a:latin typeface="微软雅黑" panose="020B0503020204020204" pitchFamily="82" charset="2"/>
                        <a:ea typeface="微软雅黑" panose="020B0503020204020204" pitchFamily="82" charset="2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微软雅黑" panose="020B0503020204020204" pitchFamily="82" charset="2"/>
                          <a:ea typeface="微软雅黑" panose="020B0503020204020204" pitchFamily="82" charset="2"/>
                          <a:cs typeface="Times New Roman" panose="02020603050405020304" pitchFamily="18" charset="0"/>
                        </a:rPr>
                        <a:t>6</a:t>
                      </a:r>
                      <a:endParaRPr lang="zh-CN" altLang="en-US" sz="1400" dirty="0">
                        <a:latin typeface="微软雅黑" panose="020B0503020204020204" pitchFamily="82" charset="2"/>
                        <a:ea typeface="微软雅黑" panose="020B0503020204020204" pitchFamily="82" charset="2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>
                        <a:latin typeface="微软雅黑" panose="020B0503020204020204" pitchFamily="82" charset="2"/>
                        <a:ea typeface="微软雅黑" panose="020B0503020204020204" pitchFamily="82" charset="2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31821783"/>
                  </a:ext>
                </a:extLst>
              </a:tr>
              <a:tr h="30939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微软雅黑" panose="020B0503020204020204" pitchFamily="82" charset="2"/>
                          <a:ea typeface="微软雅黑" panose="020B0503020204020204" pitchFamily="82" charset="2"/>
                          <a:cs typeface="Times New Roman" panose="02020603050405020304" pitchFamily="18" charset="0"/>
                        </a:rPr>
                        <a:t>11</a:t>
                      </a:r>
                      <a:endParaRPr lang="zh-CN" altLang="en-US" sz="1400" dirty="0">
                        <a:latin typeface="微软雅黑" panose="020B0503020204020204" pitchFamily="82" charset="2"/>
                        <a:ea typeface="微软雅黑" panose="020B0503020204020204" pitchFamily="82" charset="2"/>
                        <a:cs typeface="Times New Roman" panose="02020603050405020304" pitchFamily="18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微软雅黑" panose="020B0503020204020204" pitchFamily="82" charset="2"/>
                          <a:ea typeface="微软雅黑" panose="020B0503020204020204" pitchFamily="82" charset="2"/>
                          <a:cs typeface="Times New Roman" panose="02020603050405020304" pitchFamily="18" charset="0"/>
                        </a:rPr>
                        <a:t>UP</a:t>
                      </a:r>
                      <a:endParaRPr lang="zh-CN" altLang="en-US" sz="1400" dirty="0">
                        <a:latin typeface="微软雅黑" panose="020B0503020204020204" pitchFamily="82" charset="2"/>
                        <a:ea typeface="微软雅黑" panose="020B0503020204020204" pitchFamily="82" charset="2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微软雅黑" panose="020B0503020204020204" pitchFamily="82" charset="2"/>
                          <a:ea typeface="微软雅黑" panose="020B0503020204020204" pitchFamily="82" charset="2"/>
                          <a:cs typeface="Times New Roman" panose="02020603050405020304" pitchFamily="18" charset="0"/>
                        </a:rPr>
                        <a:t>3</a:t>
                      </a:r>
                      <a:endParaRPr lang="zh-CN" altLang="en-US" sz="1400" dirty="0">
                        <a:latin typeface="微软雅黑" panose="020B0503020204020204" pitchFamily="82" charset="2"/>
                        <a:ea typeface="微软雅黑" panose="020B0503020204020204" pitchFamily="82" charset="2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微软雅黑" panose="020B0503020204020204" pitchFamily="82" charset="2"/>
                          <a:ea typeface="微软雅黑" panose="020B0503020204020204" pitchFamily="82" charset="2"/>
                          <a:cs typeface="Times New Roman" panose="02020603050405020304" pitchFamily="18" charset="0"/>
                        </a:rPr>
                        <a:t>5</a:t>
                      </a:r>
                      <a:endParaRPr lang="zh-CN" altLang="en-US" sz="1400" dirty="0">
                        <a:latin typeface="微软雅黑" panose="020B0503020204020204" pitchFamily="82" charset="2"/>
                        <a:ea typeface="微软雅黑" panose="020B0503020204020204" pitchFamily="82" charset="2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微软雅黑" panose="020B0503020204020204" pitchFamily="82" charset="2"/>
                          <a:ea typeface="微软雅黑" panose="020B0503020204020204" pitchFamily="82" charset="2"/>
                          <a:cs typeface="Times New Roman" panose="02020603050405020304" pitchFamily="18" charset="0"/>
                        </a:rPr>
                        <a:t>B</a:t>
                      </a:r>
                      <a:endParaRPr lang="zh-CN" altLang="en-US" sz="1400" dirty="0">
                        <a:latin typeface="微软雅黑" panose="020B0503020204020204" pitchFamily="82" charset="2"/>
                        <a:ea typeface="微软雅黑" panose="020B0503020204020204" pitchFamily="82" charset="2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4131535"/>
                  </a:ext>
                </a:extLst>
              </a:tr>
              <a:tr h="30939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微软雅黑" panose="020B0503020204020204" pitchFamily="82" charset="2"/>
                          <a:ea typeface="微软雅黑" panose="020B0503020204020204" pitchFamily="82" charset="2"/>
                          <a:cs typeface="Times New Roman" panose="02020603050405020304" pitchFamily="18" charset="0"/>
                        </a:rPr>
                        <a:t>12</a:t>
                      </a:r>
                      <a:endParaRPr lang="zh-CN" altLang="en-US" sz="1400" dirty="0">
                        <a:latin typeface="微软雅黑" panose="020B0503020204020204" pitchFamily="82" charset="2"/>
                        <a:ea typeface="微软雅黑" panose="020B0503020204020204" pitchFamily="82" charset="2"/>
                        <a:cs typeface="Times New Roman" panose="02020603050405020304" pitchFamily="18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微软雅黑" panose="020B0503020204020204" pitchFamily="82" charset="2"/>
                          <a:ea typeface="微软雅黑" panose="020B0503020204020204" pitchFamily="82" charset="2"/>
                          <a:cs typeface="Times New Roman" panose="02020603050405020304" pitchFamily="18" charset="0"/>
                        </a:rPr>
                        <a:t>UP</a:t>
                      </a:r>
                      <a:endParaRPr lang="zh-CN" altLang="en-US" sz="1400" dirty="0">
                        <a:latin typeface="微软雅黑" panose="020B0503020204020204" pitchFamily="82" charset="2"/>
                        <a:ea typeface="微软雅黑" panose="020B0503020204020204" pitchFamily="82" charset="2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微软雅黑" panose="020B0503020204020204" pitchFamily="82" charset="2"/>
                          <a:ea typeface="微软雅黑" panose="020B0503020204020204" pitchFamily="82" charset="2"/>
                          <a:cs typeface="Times New Roman" panose="02020603050405020304" pitchFamily="18" charset="0"/>
                        </a:rPr>
                        <a:t>2</a:t>
                      </a:r>
                      <a:endParaRPr lang="zh-CN" altLang="en-US" sz="1400" dirty="0">
                        <a:latin typeface="微软雅黑" panose="020B0503020204020204" pitchFamily="82" charset="2"/>
                        <a:ea typeface="微软雅黑" panose="020B0503020204020204" pitchFamily="82" charset="2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微软雅黑" panose="020B0503020204020204" pitchFamily="82" charset="2"/>
                          <a:ea typeface="微软雅黑" panose="020B0503020204020204" pitchFamily="82" charset="2"/>
                          <a:cs typeface="Times New Roman" panose="02020603050405020304" pitchFamily="18" charset="0"/>
                        </a:rPr>
                        <a:t>9</a:t>
                      </a:r>
                      <a:endParaRPr lang="zh-CN" altLang="en-US" sz="1400" dirty="0">
                        <a:latin typeface="微软雅黑" panose="020B0503020204020204" pitchFamily="82" charset="2"/>
                        <a:ea typeface="微软雅黑" panose="020B0503020204020204" pitchFamily="82" charset="2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微软雅黑" panose="020B0503020204020204" pitchFamily="82" charset="2"/>
                          <a:ea typeface="微软雅黑" panose="020B0503020204020204" pitchFamily="82" charset="2"/>
                          <a:cs typeface="Times New Roman" panose="02020603050405020304" pitchFamily="18" charset="0"/>
                        </a:rPr>
                        <a:t>A</a:t>
                      </a:r>
                      <a:endParaRPr lang="zh-CN" altLang="en-US" sz="1400" dirty="0">
                        <a:latin typeface="微软雅黑" panose="020B0503020204020204" pitchFamily="82" charset="2"/>
                        <a:ea typeface="微软雅黑" panose="020B0503020204020204" pitchFamily="82" charset="2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0949023"/>
                  </a:ext>
                </a:extLst>
              </a:tr>
              <a:tr h="30939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微软雅黑" panose="020B0503020204020204" pitchFamily="82" charset="2"/>
                          <a:ea typeface="微软雅黑" panose="020B0503020204020204" pitchFamily="82" charset="2"/>
                          <a:cs typeface="Times New Roman" panose="02020603050405020304" pitchFamily="18" charset="0"/>
                        </a:rPr>
                        <a:t>13</a:t>
                      </a:r>
                      <a:endParaRPr lang="zh-CN" altLang="en-US" sz="1400" dirty="0">
                        <a:latin typeface="微软雅黑" panose="020B0503020204020204" pitchFamily="82" charset="2"/>
                        <a:ea typeface="微软雅黑" panose="020B0503020204020204" pitchFamily="82" charset="2"/>
                        <a:cs typeface="Times New Roman" panose="02020603050405020304" pitchFamily="18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微软雅黑" panose="020B0503020204020204" pitchFamily="82" charset="2"/>
                          <a:ea typeface="微软雅黑" panose="020B0503020204020204" pitchFamily="82" charset="2"/>
                          <a:cs typeface="Times New Roman" panose="02020603050405020304" pitchFamily="18" charset="0"/>
                        </a:rPr>
                        <a:t>EOT</a:t>
                      </a:r>
                      <a:endParaRPr lang="zh-CN" altLang="en-US" sz="1400" dirty="0">
                        <a:latin typeface="微软雅黑" panose="020B0503020204020204" pitchFamily="82" charset="2"/>
                        <a:ea typeface="微软雅黑" panose="020B0503020204020204" pitchFamily="82" charset="2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微软雅黑" panose="020B0503020204020204" pitchFamily="82" charset="2"/>
                          <a:ea typeface="微软雅黑" panose="020B0503020204020204" pitchFamily="82" charset="2"/>
                          <a:cs typeface="Times New Roman" panose="02020603050405020304" pitchFamily="18" charset="0"/>
                        </a:rPr>
                        <a:t>2</a:t>
                      </a:r>
                      <a:endParaRPr lang="zh-CN" altLang="en-US" sz="1400" dirty="0">
                        <a:latin typeface="微软雅黑" panose="020B0503020204020204" pitchFamily="82" charset="2"/>
                        <a:ea typeface="微软雅黑" panose="020B0503020204020204" pitchFamily="82" charset="2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微软雅黑" panose="020B0503020204020204" pitchFamily="82" charset="2"/>
                          <a:ea typeface="微软雅黑" panose="020B0503020204020204" pitchFamily="82" charset="2"/>
                          <a:cs typeface="Times New Roman" panose="02020603050405020304" pitchFamily="18" charset="0"/>
                        </a:rPr>
                        <a:t>12</a:t>
                      </a:r>
                      <a:endParaRPr lang="zh-CN" altLang="en-US" sz="1400" dirty="0">
                        <a:latin typeface="微软雅黑" panose="020B0503020204020204" pitchFamily="82" charset="2"/>
                        <a:ea typeface="微软雅黑" panose="020B0503020204020204" pitchFamily="82" charset="2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>
                        <a:latin typeface="微软雅黑" panose="020B0503020204020204" pitchFamily="82" charset="2"/>
                        <a:ea typeface="微软雅黑" panose="020B0503020204020204" pitchFamily="82" charset="2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07478178"/>
                  </a:ext>
                </a:extLst>
              </a:tr>
              <a:tr h="30939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微软雅黑" panose="020B0503020204020204" pitchFamily="82" charset="2"/>
                          <a:ea typeface="微软雅黑" panose="020B0503020204020204" pitchFamily="82" charset="2"/>
                          <a:cs typeface="Times New Roman" panose="02020603050405020304" pitchFamily="18" charset="0"/>
                        </a:rPr>
                        <a:t>14</a:t>
                      </a:r>
                      <a:endParaRPr lang="zh-CN" altLang="en-US" sz="1400" dirty="0">
                        <a:latin typeface="微软雅黑" panose="020B0503020204020204" pitchFamily="82" charset="2"/>
                        <a:ea typeface="微软雅黑" panose="020B0503020204020204" pitchFamily="82" charset="2"/>
                        <a:cs typeface="Times New Roman" panose="02020603050405020304" pitchFamily="18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微软雅黑" panose="020B0503020204020204" pitchFamily="82" charset="2"/>
                          <a:ea typeface="微软雅黑" panose="020B0503020204020204" pitchFamily="82" charset="2"/>
                          <a:cs typeface="Times New Roman" panose="02020603050405020304" pitchFamily="18" charset="0"/>
                        </a:rPr>
                        <a:t>UP</a:t>
                      </a:r>
                      <a:endParaRPr lang="zh-CN" altLang="en-US" sz="1400" dirty="0">
                        <a:latin typeface="微软雅黑" panose="020B0503020204020204" pitchFamily="82" charset="2"/>
                        <a:ea typeface="微软雅黑" panose="020B0503020204020204" pitchFamily="82" charset="2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微软雅黑" panose="020B0503020204020204" pitchFamily="82" charset="2"/>
                          <a:ea typeface="微软雅黑" panose="020B0503020204020204" pitchFamily="82" charset="2"/>
                          <a:cs typeface="Times New Roman" panose="02020603050405020304" pitchFamily="18" charset="0"/>
                        </a:rPr>
                        <a:t>3</a:t>
                      </a:r>
                      <a:endParaRPr lang="zh-CN" altLang="en-US" sz="1400" dirty="0">
                        <a:latin typeface="微软雅黑" panose="020B0503020204020204" pitchFamily="82" charset="2"/>
                        <a:ea typeface="微软雅黑" panose="020B0503020204020204" pitchFamily="82" charset="2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微软雅黑" panose="020B0503020204020204" pitchFamily="82" charset="2"/>
                          <a:ea typeface="微软雅黑" panose="020B0503020204020204" pitchFamily="82" charset="2"/>
                          <a:cs typeface="Times New Roman" panose="02020603050405020304" pitchFamily="18" charset="0"/>
                        </a:rPr>
                        <a:t>11</a:t>
                      </a:r>
                      <a:endParaRPr lang="zh-CN" altLang="en-US" sz="1400" dirty="0">
                        <a:latin typeface="微软雅黑" panose="020B0503020204020204" pitchFamily="82" charset="2"/>
                        <a:ea typeface="微软雅黑" panose="020B0503020204020204" pitchFamily="82" charset="2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微软雅黑" panose="020B0503020204020204" pitchFamily="82" charset="2"/>
                          <a:ea typeface="微软雅黑" panose="020B0503020204020204" pitchFamily="82" charset="2"/>
                          <a:cs typeface="Times New Roman" panose="02020603050405020304" pitchFamily="18" charset="0"/>
                        </a:rPr>
                        <a:t>E</a:t>
                      </a:r>
                      <a:endParaRPr lang="zh-CN" altLang="en-US" sz="1400" dirty="0">
                        <a:latin typeface="微软雅黑" panose="020B0503020204020204" pitchFamily="82" charset="2"/>
                        <a:ea typeface="微软雅黑" panose="020B0503020204020204" pitchFamily="82" charset="2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3030581"/>
                  </a:ext>
                </a:extLst>
              </a:tr>
            </a:tbl>
          </a:graphicData>
        </a:graphic>
      </p:graphicFrame>
      <p:graphicFrame>
        <p:nvGraphicFramePr>
          <p:cNvPr id="7" name="Group 207">
            <a:extLst>
              <a:ext uri="{FF2B5EF4-FFF2-40B4-BE49-F238E27FC236}">
                <a16:creationId xmlns:a16="http://schemas.microsoft.com/office/drawing/2014/main" id="{A912BA1C-C81C-C7AF-12D6-1598F315A3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9030266"/>
              </p:ext>
            </p:extLst>
          </p:nvPr>
        </p:nvGraphicFramePr>
        <p:xfrm>
          <a:off x="8520576" y="4413418"/>
          <a:ext cx="2286000" cy="1097280"/>
        </p:xfrm>
        <a:graphic>
          <a:graphicData uri="http://schemas.openxmlformats.org/drawingml/2006/table">
            <a:tbl>
              <a:tblPr/>
              <a:tblGrid>
                <a:gridCol w="114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02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ongti SC" panose="02010600040101010101" pitchFamily="2" charset="-122"/>
                          <a:ea typeface="Songti SC" panose="02010600040101010101" pitchFamily="2" charset="-122"/>
                        </a:rPr>
                        <a:t>页面号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recLSN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30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A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30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B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" name="Group 207">
            <a:extLst>
              <a:ext uri="{FF2B5EF4-FFF2-40B4-BE49-F238E27FC236}">
                <a16:creationId xmlns:a16="http://schemas.microsoft.com/office/drawing/2014/main" id="{34FFB97C-2D00-70D0-5609-34367CF9B0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335734"/>
              </p:ext>
            </p:extLst>
          </p:nvPr>
        </p:nvGraphicFramePr>
        <p:xfrm>
          <a:off x="8501914" y="3145932"/>
          <a:ext cx="2286000" cy="731520"/>
        </p:xfrm>
        <a:graphic>
          <a:graphicData uri="http://schemas.openxmlformats.org/drawingml/2006/table">
            <a:tbl>
              <a:tblPr/>
              <a:tblGrid>
                <a:gridCol w="114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02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lastLSN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Tid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30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3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1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" name="Text Box 58">
            <a:extLst>
              <a:ext uri="{FF2B5EF4-FFF2-40B4-BE49-F238E27FC236}">
                <a16:creationId xmlns:a16="http://schemas.microsoft.com/office/drawing/2014/main" id="{47EB3866-09AE-6437-8A44-F5864721BE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80396" y="2725357"/>
            <a:ext cx="954107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000" b="1" dirty="0">
                <a:latin typeface="微软雅黑" panose="020B0503020204020204" pitchFamily="82" charset="2"/>
                <a:ea typeface="微软雅黑" panose="020B0503020204020204" pitchFamily="82" charset="2"/>
              </a:rPr>
              <a:t>事务表</a:t>
            </a:r>
          </a:p>
        </p:txBody>
      </p:sp>
      <p:sp>
        <p:nvSpPr>
          <p:cNvPr id="11" name="Text Box 79">
            <a:extLst>
              <a:ext uri="{FF2B5EF4-FFF2-40B4-BE49-F238E27FC236}">
                <a16:creationId xmlns:a16="http://schemas.microsoft.com/office/drawing/2014/main" id="{67A0C54C-955F-1DD3-85D5-E919B627B1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66408" y="3996433"/>
            <a:ext cx="958917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000" b="1" dirty="0">
                <a:latin typeface="微软雅黑" panose="020B0503020204020204" pitchFamily="82" charset="2"/>
                <a:ea typeface="微软雅黑" panose="020B0503020204020204" pitchFamily="82" charset="2"/>
              </a:rPr>
              <a:t>脏页表</a:t>
            </a:r>
            <a:endParaRPr lang="en-US" b="1" dirty="0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12" name="左大括号 11">
            <a:extLst>
              <a:ext uri="{FF2B5EF4-FFF2-40B4-BE49-F238E27FC236}">
                <a16:creationId xmlns:a16="http://schemas.microsoft.com/office/drawing/2014/main" id="{4BFFA7BB-E08C-078A-67D3-A98249C0A3AA}"/>
              </a:ext>
            </a:extLst>
          </p:cNvPr>
          <p:cNvSpPr/>
          <p:nvPr/>
        </p:nvSpPr>
        <p:spPr>
          <a:xfrm>
            <a:off x="7860277" y="3236244"/>
            <a:ext cx="428978" cy="1761067"/>
          </a:xfrm>
          <a:prstGeom prst="lef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50181079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18">
            <a:extLst>
              <a:ext uri="{FF2B5EF4-FFF2-40B4-BE49-F238E27FC236}">
                <a16:creationId xmlns:a16="http://schemas.microsoft.com/office/drawing/2014/main" id="{AFF1E01A-B710-4E11-B420-8DEAD9722FA2}"/>
              </a:ext>
            </a:extLst>
          </p:cNvPr>
          <p:cNvSpPr/>
          <p:nvPr/>
        </p:nvSpPr>
        <p:spPr>
          <a:xfrm>
            <a:off x="409103" y="968287"/>
            <a:ext cx="11373793" cy="5501609"/>
          </a:xfrm>
          <a:prstGeom prst="roundRect">
            <a:avLst>
              <a:gd name="adj" fmla="val 9827"/>
            </a:avLst>
          </a:prstGeom>
          <a:solidFill>
            <a:schemeClr val="bg1"/>
          </a:solidFill>
          <a:ln w="12700" cap="flat">
            <a:gradFill>
              <a:gsLst>
                <a:gs pos="0">
                  <a:srgbClr val="3B20FF">
                    <a:alpha val="16000"/>
                  </a:srgbClr>
                </a:gs>
                <a:gs pos="100000">
                  <a:srgbClr val="6F1787"/>
                </a:gs>
              </a:gsLst>
              <a:lin ang="10800000" scaled="1"/>
            </a:gradFill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endParaRPr lang="zh-CN" altLang="en-US" b="1" dirty="0">
              <a:latin typeface="OPPOSans M" panose="00020600040101010101" pitchFamily="18" charset="-122"/>
              <a:ea typeface="OPPOSans M" panose="00020600040101010101" pitchFamily="18" charset="-122"/>
              <a:sym typeface="+mn-ea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8403901-6AA2-FF4E-B237-DBE60514C04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BBDC00-B9E2-4EFD-9306-2934E87247C6}" type="slidenum">
              <a:rPr lang="zh-CN" altLang="en-US" smtClean="0">
                <a:latin typeface="微软雅黑" panose="020B0503020204020204" pitchFamily="82" charset="2"/>
                <a:ea typeface="微软雅黑" panose="020B0503020204020204" pitchFamily="82" charset="2"/>
              </a:rPr>
              <a:pPr/>
              <a:t>106</a:t>
            </a:fld>
            <a:endParaRPr lang="zh-CN" altLang="en-US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5D30AE4A-B9F1-414A-88E3-E655119CE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latin typeface="微软雅黑" panose="020B0503020204020204" pitchFamily="82" charset="2"/>
                <a:ea typeface="微软雅黑" panose="020B0503020204020204" pitchFamily="82" charset="2"/>
              </a:rPr>
              <a:t>案例说明</a:t>
            </a: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CD01BE2-4116-CC4E-B6A1-A58991C1DE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zh-CN" altLang="en-US">
                <a:latin typeface="微软雅黑" panose="020B0503020204020204" pitchFamily="82" charset="2"/>
                <a:ea typeface="微软雅黑" panose="020B0503020204020204" pitchFamily="82" charset="2"/>
              </a:rPr>
              <a:t>数据库系统</a:t>
            </a:r>
            <a:r>
              <a:rPr lang="en-US" altLang="zh-CN">
                <a:latin typeface="微软雅黑" panose="020B0503020204020204" pitchFamily="82" charset="2"/>
                <a:ea typeface="微软雅黑" panose="020B0503020204020204" pitchFamily="82" charset="2"/>
              </a:rPr>
              <a:t>—</a:t>
            </a:r>
            <a:r>
              <a:rPr lang="zh-CN" altLang="en-US">
                <a:latin typeface="微软雅黑" panose="020B0503020204020204" pitchFamily="82" charset="2"/>
                <a:ea typeface="微软雅黑" panose="020B0503020204020204" pitchFamily="82" charset="2"/>
              </a:rPr>
              <a:t>故障恢复</a:t>
            </a:r>
            <a:endParaRPr lang="en-US" altLang="zh-CN" sz="12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grpSp>
        <p:nvGrpSpPr>
          <p:cNvPr id="6" name="Group 4">
            <a:extLst>
              <a:ext uri="{FF2B5EF4-FFF2-40B4-BE49-F238E27FC236}">
                <a16:creationId xmlns:a16="http://schemas.microsoft.com/office/drawing/2014/main" id="{B9E53B1C-DB62-334C-BDF8-5E76BB223209}"/>
              </a:ext>
            </a:extLst>
          </p:cNvPr>
          <p:cNvGrpSpPr>
            <a:grpSpLocks/>
          </p:cNvGrpSpPr>
          <p:nvPr/>
        </p:nvGrpSpPr>
        <p:grpSpPr bwMode="auto">
          <a:xfrm>
            <a:off x="822797" y="4160739"/>
            <a:ext cx="6428016" cy="1762810"/>
            <a:chOff x="0" y="424"/>
            <a:chExt cx="4802" cy="1317"/>
          </a:xfrm>
        </p:grpSpPr>
        <p:grpSp>
          <p:nvGrpSpPr>
            <p:cNvPr id="7" name="Group 5">
              <a:extLst>
                <a:ext uri="{FF2B5EF4-FFF2-40B4-BE49-F238E27FC236}">
                  <a16:creationId xmlns:a16="http://schemas.microsoft.com/office/drawing/2014/main" id="{C105A336-A982-8C49-AE2C-D6E36A771DE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72" y="624"/>
              <a:ext cx="1776" cy="192"/>
              <a:chOff x="672" y="624"/>
              <a:chExt cx="2976" cy="192"/>
            </a:xfrm>
          </p:grpSpPr>
          <p:sp>
            <p:nvSpPr>
              <p:cNvPr id="36" name="Line 6">
                <a:extLst>
                  <a:ext uri="{FF2B5EF4-FFF2-40B4-BE49-F238E27FC236}">
                    <a16:creationId xmlns:a16="http://schemas.microsoft.com/office/drawing/2014/main" id="{AD035B21-4B99-0441-AABB-9B0CC8EB437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72" y="624"/>
                <a:ext cx="0" cy="19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latin typeface="微软雅黑" panose="020B0503020204020204" pitchFamily="82" charset="2"/>
                  <a:ea typeface="微软雅黑" panose="020B0503020204020204" pitchFamily="82" charset="2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37" name="Group 7">
                <a:extLst>
                  <a:ext uri="{FF2B5EF4-FFF2-40B4-BE49-F238E27FC236}">
                    <a16:creationId xmlns:a16="http://schemas.microsoft.com/office/drawing/2014/main" id="{B905AE41-08B8-1A43-9983-F9E147537DD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72" y="624"/>
                <a:ext cx="2976" cy="192"/>
                <a:chOff x="672" y="624"/>
                <a:chExt cx="4320" cy="192"/>
              </a:xfrm>
            </p:grpSpPr>
            <p:sp>
              <p:nvSpPr>
                <p:cNvPr id="38" name="Line 8">
                  <a:extLst>
                    <a:ext uri="{FF2B5EF4-FFF2-40B4-BE49-F238E27FC236}">
                      <a16:creationId xmlns:a16="http://schemas.microsoft.com/office/drawing/2014/main" id="{71CDFA83-5A32-694D-972A-20D62923D97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73" y="720"/>
                  <a:ext cx="4318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800">
                    <a:latin typeface="微软雅黑" panose="020B0503020204020204" pitchFamily="82" charset="2"/>
                    <a:ea typeface="微软雅黑" panose="020B0503020204020204" pitchFamily="82" charset="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9" name="Line 9">
                  <a:extLst>
                    <a:ext uri="{FF2B5EF4-FFF2-40B4-BE49-F238E27FC236}">
                      <a16:creationId xmlns:a16="http://schemas.microsoft.com/office/drawing/2014/main" id="{C1ABEC33-67EF-E849-838E-19B523157AA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991" y="624"/>
                  <a:ext cx="0" cy="192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sz="1800">
                    <a:latin typeface="微软雅黑" panose="020B0503020204020204" pitchFamily="82" charset="2"/>
                    <a:ea typeface="微软雅黑" panose="020B0503020204020204" pitchFamily="82" charset="2"/>
                    <a:cs typeface="Times New Roman" panose="02020603050405020304" pitchFamily="18" charset="0"/>
                  </a:endParaRPr>
                </a:p>
              </p:txBody>
            </p:sp>
          </p:grpSp>
        </p:grpSp>
        <p:sp>
          <p:nvSpPr>
            <p:cNvPr id="8" name="Line 10">
              <a:extLst>
                <a:ext uri="{FF2B5EF4-FFF2-40B4-BE49-F238E27FC236}">
                  <a16:creationId xmlns:a16="http://schemas.microsoft.com/office/drawing/2014/main" id="{089069B6-B7E5-CF46-800D-90A781A6CE6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92" y="1295"/>
              <a:ext cx="0" cy="19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800">
                <a:latin typeface="微软雅黑" panose="020B0503020204020204" pitchFamily="82" charset="2"/>
                <a:ea typeface="微软雅黑" panose="020B0503020204020204" pitchFamily="82" charset="2"/>
                <a:cs typeface="Times New Roman" panose="02020603050405020304" pitchFamily="18" charset="0"/>
              </a:endParaRPr>
            </a:p>
          </p:txBody>
        </p:sp>
        <p:sp>
          <p:nvSpPr>
            <p:cNvPr id="9" name="Line 11">
              <a:extLst>
                <a:ext uri="{FF2B5EF4-FFF2-40B4-BE49-F238E27FC236}">
                  <a16:creationId xmlns:a16="http://schemas.microsoft.com/office/drawing/2014/main" id="{D8CC3321-4577-1140-A26D-62CAB7F550B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92" y="1391"/>
              <a:ext cx="297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800">
                <a:latin typeface="微软雅黑" panose="020B0503020204020204" pitchFamily="82" charset="2"/>
                <a:ea typeface="微软雅黑" panose="020B0503020204020204" pitchFamily="82" charset="2"/>
                <a:cs typeface="Times New Roman" panose="02020603050405020304" pitchFamily="18" charset="0"/>
              </a:endParaRPr>
            </a:p>
          </p:txBody>
        </p:sp>
        <p:sp>
          <p:nvSpPr>
            <p:cNvPr id="10" name="Line 12">
              <a:extLst>
                <a:ext uri="{FF2B5EF4-FFF2-40B4-BE49-F238E27FC236}">
                  <a16:creationId xmlns:a16="http://schemas.microsoft.com/office/drawing/2014/main" id="{525DA0A7-A70A-C44F-92C9-D03DA9076F5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76" y="960"/>
              <a:ext cx="0" cy="19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800">
                <a:latin typeface="微软雅黑" panose="020B0503020204020204" pitchFamily="82" charset="2"/>
                <a:ea typeface="微软雅黑" panose="020B0503020204020204" pitchFamily="82" charset="2"/>
                <a:cs typeface="Times New Roman" panose="02020603050405020304" pitchFamily="18" charset="0"/>
              </a:endParaRPr>
            </a:p>
          </p:txBody>
        </p:sp>
        <p:grpSp>
          <p:nvGrpSpPr>
            <p:cNvPr id="11" name="Group 13">
              <a:extLst>
                <a:ext uri="{FF2B5EF4-FFF2-40B4-BE49-F238E27FC236}">
                  <a16:creationId xmlns:a16="http://schemas.microsoft.com/office/drawing/2014/main" id="{0F74EEB9-826B-574F-B813-1B88EB213BE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76" y="960"/>
              <a:ext cx="1632" cy="192"/>
              <a:chOff x="672" y="624"/>
              <a:chExt cx="4320" cy="192"/>
            </a:xfrm>
          </p:grpSpPr>
          <p:sp>
            <p:nvSpPr>
              <p:cNvPr id="34" name="Line 14">
                <a:extLst>
                  <a:ext uri="{FF2B5EF4-FFF2-40B4-BE49-F238E27FC236}">
                    <a16:creationId xmlns:a16="http://schemas.microsoft.com/office/drawing/2014/main" id="{7B8006FD-C9D4-B146-B4D2-DDC6EC4285D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73" y="720"/>
                <a:ext cx="4320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latin typeface="微软雅黑" panose="020B0503020204020204" pitchFamily="82" charset="2"/>
                  <a:ea typeface="微软雅黑" panose="020B0503020204020204" pitchFamily="82" charset="2"/>
                  <a:cs typeface="Times New Roman" panose="02020603050405020304" pitchFamily="18" charset="0"/>
                </a:endParaRPr>
              </a:p>
            </p:txBody>
          </p:sp>
          <p:sp>
            <p:nvSpPr>
              <p:cNvPr id="35" name="Line 15">
                <a:extLst>
                  <a:ext uri="{FF2B5EF4-FFF2-40B4-BE49-F238E27FC236}">
                    <a16:creationId xmlns:a16="http://schemas.microsoft.com/office/drawing/2014/main" id="{19510CAA-1E52-F443-B12C-650D9BE054F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992" y="624"/>
                <a:ext cx="0" cy="19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sz="1800">
                  <a:latin typeface="微软雅黑" panose="020B0503020204020204" pitchFamily="82" charset="2"/>
                  <a:ea typeface="微软雅黑" panose="020B0503020204020204" pitchFamily="82" charset="2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2" name="Text Box 16">
              <a:extLst>
                <a:ext uri="{FF2B5EF4-FFF2-40B4-BE49-F238E27FC236}">
                  <a16:creationId xmlns:a16="http://schemas.microsoft.com/office/drawing/2014/main" id="{3C732F9E-2EAC-6B4B-9693-2F672F3673E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0" y="576"/>
              <a:ext cx="857" cy="27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dirty="0">
                  <a:latin typeface="微软雅黑" panose="020B0503020204020204" pitchFamily="82" charset="2"/>
                  <a:ea typeface="微软雅黑" panose="020B0503020204020204" pitchFamily="82" charset="2"/>
                  <a:cs typeface="Times New Roman" panose="02020603050405020304" pitchFamily="18" charset="0"/>
                </a:rPr>
                <a:t>事务1</a:t>
              </a:r>
            </a:p>
          </p:txBody>
        </p:sp>
        <p:sp>
          <p:nvSpPr>
            <p:cNvPr id="13" name="Text Box 17">
              <a:extLst>
                <a:ext uri="{FF2B5EF4-FFF2-40B4-BE49-F238E27FC236}">
                  <a16:creationId xmlns:a16="http://schemas.microsoft.com/office/drawing/2014/main" id="{3D4F448B-EA49-B941-B0A7-C579BA527FB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0" y="864"/>
              <a:ext cx="857" cy="27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dirty="0">
                  <a:latin typeface="微软雅黑" panose="020B0503020204020204" pitchFamily="82" charset="2"/>
                  <a:ea typeface="微软雅黑" panose="020B0503020204020204" pitchFamily="82" charset="2"/>
                  <a:cs typeface="Times New Roman" panose="02020603050405020304" pitchFamily="18" charset="0"/>
                </a:rPr>
                <a:t>事务2</a:t>
              </a:r>
            </a:p>
          </p:txBody>
        </p:sp>
        <p:sp>
          <p:nvSpPr>
            <p:cNvPr id="14" name="Text Box 18">
              <a:extLst>
                <a:ext uri="{FF2B5EF4-FFF2-40B4-BE49-F238E27FC236}">
                  <a16:creationId xmlns:a16="http://schemas.microsoft.com/office/drawing/2014/main" id="{8A5CA07F-7338-4542-9C33-8294FDF21B9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0" y="1201"/>
              <a:ext cx="857" cy="27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dirty="0">
                  <a:latin typeface="微软雅黑" panose="020B0503020204020204" pitchFamily="82" charset="2"/>
                  <a:ea typeface="微软雅黑" panose="020B0503020204020204" pitchFamily="82" charset="2"/>
                  <a:cs typeface="Times New Roman" panose="02020603050405020304" pitchFamily="18" charset="0"/>
                </a:rPr>
                <a:t>事务3</a:t>
              </a:r>
            </a:p>
          </p:txBody>
        </p:sp>
        <p:sp>
          <p:nvSpPr>
            <p:cNvPr id="15" name="Line 19">
              <a:extLst>
                <a:ext uri="{FF2B5EF4-FFF2-40B4-BE49-F238E27FC236}">
                  <a16:creationId xmlns:a16="http://schemas.microsoft.com/office/drawing/2014/main" id="{38641D80-5F70-4046-9FBB-9AB998B2C62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80" y="624"/>
              <a:ext cx="0" cy="19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800">
                <a:latin typeface="微软雅黑" panose="020B0503020204020204" pitchFamily="82" charset="2"/>
                <a:ea typeface="微软雅黑" panose="020B0503020204020204" pitchFamily="82" charset="2"/>
                <a:cs typeface="Times New Roman" panose="02020603050405020304" pitchFamily="18" charset="0"/>
              </a:endParaRPr>
            </a:p>
          </p:txBody>
        </p:sp>
        <p:sp>
          <p:nvSpPr>
            <p:cNvPr id="16" name="Line 20">
              <a:extLst>
                <a:ext uri="{FF2B5EF4-FFF2-40B4-BE49-F238E27FC236}">
                  <a16:creationId xmlns:a16="http://schemas.microsoft.com/office/drawing/2014/main" id="{7E236599-7535-504E-A823-02814012387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04" y="624"/>
              <a:ext cx="0" cy="19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800">
                <a:latin typeface="微软雅黑" panose="020B0503020204020204" pitchFamily="82" charset="2"/>
                <a:ea typeface="微软雅黑" panose="020B0503020204020204" pitchFamily="82" charset="2"/>
                <a:cs typeface="Times New Roman" panose="02020603050405020304" pitchFamily="18" charset="0"/>
              </a:endParaRPr>
            </a:p>
          </p:txBody>
        </p:sp>
        <p:sp>
          <p:nvSpPr>
            <p:cNvPr id="17" name="Line 21">
              <a:extLst>
                <a:ext uri="{FF2B5EF4-FFF2-40B4-BE49-F238E27FC236}">
                  <a16:creationId xmlns:a16="http://schemas.microsoft.com/office/drawing/2014/main" id="{E10B21AF-F039-A04C-A783-5074C85ACE9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47" y="528"/>
              <a:ext cx="0" cy="959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800">
                <a:latin typeface="微软雅黑" panose="020B0503020204020204" pitchFamily="82" charset="2"/>
                <a:ea typeface="微软雅黑" panose="020B0503020204020204" pitchFamily="82" charset="2"/>
                <a:cs typeface="Times New Roman" panose="02020603050405020304" pitchFamily="18" charset="0"/>
              </a:endParaRPr>
            </a:p>
          </p:txBody>
        </p:sp>
        <p:sp>
          <p:nvSpPr>
            <p:cNvPr id="18" name="Text Box 22">
              <a:extLst>
                <a:ext uri="{FF2B5EF4-FFF2-40B4-BE49-F238E27FC236}">
                  <a16:creationId xmlns:a16="http://schemas.microsoft.com/office/drawing/2014/main" id="{D87B07C1-6198-7145-997F-7D9FF541287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89" y="424"/>
              <a:ext cx="904" cy="2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600" dirty="0">
                  <a:solidFill>
                    <a:srgbClr val="861F10"/>
                  </a:solidFill>
                  <a:latin typeface="微软雅黑" panose="020B0503020204020204" pitchFamily="82" charset="2"/>
                  <a:ea typeface="微软雅黑" panose="020B0503020204020204" pitchFamily="82" charset="2"/>
                  <a:cs typeface="Times New Roman" panose="02020603050405020304" pitchFamily="18" charset="0"/>
                </a:rPr>
                <a:t>W</a:t>
              </a:r>
              <a:r>
                <a:rPr lang="en-US" altLang="zh-CN" sz="1600" dirty="0">
                  <a:solidFill>
                    <a:srgbClr val="861F10"/>
                  </a:solidFill>
                  <a:latin typeface="微软雅黑" panose="020B0503020204020204" pitchFamily="82" charset="2"/>
                  <a:ea typeface="微软雅黑" panose="020B0503020204020204" pitchFamily="82" charset="2"/>
                  <a:cs typeface="Times New Roman" panose="02020603050405020304" pitchFamily="18" charset="0"/>
                </a:rPr>
                <a:t>(</a:t>
              </a:r>
              <a:r>
                <a:rPr lang="en-US" sz="1600" dirty="0">
                  <a:solidFill>
                    <a:srgbClr val="861F10"/>
                  </a:solidFill>
                  <a:latin typeface="微软雅黑" panose="020B0503020204020204" pitchFamily="82" charset="2"/>
                  <a:ea typeface="微软雅黑" panose="020B0503020204020204" pitchFamily="82" charset="2"/>
                  <a:cs typeface="Times New Roman" panose="02020603050405020304" pitchFamily="18" charset="0"/>
                </a:rPr>
                <a:t>A</a:t>
              </a:r>
              <a:r>
                <a:rPr lang="en-US" altLang="zh-CN" sz="1600" dirty="0">
                  <a:solidFill>
                    <a:srgbClr val="861F10"/>
                  </a:solidFill>
                  <a:latin typeface="微软雅黑" panose="020B0503020204020204" pitchFamily="82" charset="2"/>
                  <a:ea typeface="微软雅黑" panose="020B0503020204020204" pitchFamily="82" charset="2"/>
                  <a:cs typeface="Times New Roman" panose="02020603050405020304" pitchFamily="18" charset="0"/>
                </a:rPr>
                <a:t>)</a:t>
              </a:r>
              <a:r>
                <a:rPr lang="zh-CN" altLang="en-US" sz="1600" dirty="0">
                  <a:solidFill>
                    <a:srgbClr val="861F10"/>
                  </a:solidFill>
                  <a:latin typeface="微软雅黑" panose="020B0503020204020204" pitchFamily="82" charset="2"/>
                  <a:ea typeface="微软雅黑" panose="020B0503020204020204" pitchFamily="82" charset="2"/>
                  <a:cs typeface="Times New Roman" panose="02020603050405020304" pitchFamily="18" charset="0"/>
                </a:rPr>
                <a:t> </a:t>
              </a:r>
              <a:r>
                <a:rPr lang="en-US" altLang="zh-CN" sz="1600" dirty="0">
                  <a:solidFill>
                    <a:srgbClr val="861F10"/>
                  </a:solidFill>
                  <a:latin typeface="微软雅黑" panose="020B0503020204020204" pitchFamily="82" charset="2"/>
                  <a:ea typeface="微软雅黑" panose="020B0503020204020204" pitchFamily="82" charset="2"/>
                  <a:cs typeface="Times New Roman" panose="02020603050405020304" pitchFamily="18" charset="0"/>
                </a:rPr>
                <a:t>W(</a:t>
              </a:r>
              <a:r>
                <a:rPr lang="en-US" sz="1600" dirty="0">
                  <a:solidFill>
                    <a:srgbClr val="861F10"/>
                  </a:solidFill>
                  <a:latin typeface="微软雅黑" panose="020B0503020204020204" pitchFamily="82" charset="2"/>
                  <a:ea typeface="微软雅黑" panose="020B0503020204020204" pitchFamily="82" charset="2"/>
                  <a:cs typeface="Times New Roman" panose="02020603050405020304" pitchFamily="18" charset="0"/>
                </a:rPr>
                <a:t>B</a:t>
              </a:r>
              <a:r>
                <a:rPr lang="en-US" altLang="zh-CN" sz="1600" dirty="0">
                  <a:solidFill>
                    <a:srgbClr val="861F10"/>
                  </a:solidFill>
                  <a:latin typeface="微软雅黑" panose="020B0503020204020204" pitchFamily="82" charset="2"/>
                  <a:ea typeface="微软雅黑" panose="020B0503020204020204" pitchFamily="82" charset="2"/>
                  <a:cs typeface="Times New Roman" panose="02020603050405020304" pitchFamily="18" charset="0"/>
                </a:rPr>
                <a:t>)</a:t>
              </a:r>
              <a:endParaRPr lang="en-US" sz="1600" dirty="0">
                <a:solidFill>
                  <a:srgbClr val="861F10"/>
                </a:solidFill>
                <a:latin typeface="微软雅黑" panose="020B0503020204020204" pitchFamily="82" charset="2"/>
                <a:ea typeface="微软雅黑" panose="020B0503020204020204" pitchFamily="82" charset="2"/>
                <a:cs typeface="Times New Roman" panose="02020603050405020304" pitchFamily="18" charset="0"/>
              </a:endParaRPr>
            </a:p>
          </p:txBody>
        </p:sp>
        <p:sp>
          <p:nvSpPr>
            <p:cNvPr id="19" name="Text Box 23">
              <a:extLst>
                <a:ext uri="{FF2B5EF4-FFF2-40B4-BE49-F238E27FC236}">
                  <a16:creationId xmlns:a16="http://schemas.microsoft.com/office/drawing/2014/main" id="{0BFEAC0F-FB17-5644-9851-B83FDED136D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38" y="1488"/>
              <a:ext cx="971" cy="2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600" dirty="0">
                  <a:solidFill>
                    <a:srgbClr val="861F10"/>
                  </a:solidFill>
                  <a:latin typeface="微软雅黑" panose="020B0503020204020204" pitchFamily="82" charset="2"/>
                  <a:ea typeface="微软雅黑" panose="020B0503020204020204" pitchFamily="82" charset="2"/>
                  <a:cs typeface="Times New Roman" panose="02020603050405020304" pitchFamily="18" charset="0"/>
                </a:rPr>
                <a:t>Checkpoint</a:t>
              </a:r>
            </a:p>
          </p:txBody>
        </p:sp>
        <p:sp>
          <p:nvSpPr>
            <p:cNvPr id="20" name="Line 24">
              <a:extLst>
                <a:ext uri="{FF2B5EF4-FFF2-40B4-BE49-F238E27FC236}">
                  <a16:creationId xmlns:a16="http://schemas.microsoft.com/office/drawing/2014/main" id="{9A60BD69-D325-F44E-8F8B-44B735423F6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84" y="624"/>
              <a:ext cx="0" cy="19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800">
                <a:latin typeface="微软雅黑" panose="020B0503020204020204" pitchFamily="82" charset="2"/>
                <a:ea typeface="微软雅黑" panose="020B0503020204020204" pitchFamily="82" charset="2"/>
                <a:cs typeface="Times New Roman" panose="02020603050405020304" pitchFamily="18" charset="0"/>
              </a:endParaRPr>
            </a:p>
          </p:txBody>
        </p:sp>
        <p:sp>
          <p:nvSpPr>
            <p:cNvPr id="21" name="Text Box 25">
              <a:extLst>
                <a:ext uri="{FF2B5EF4-FFF2-40B4-BE49-F238E27FC236}">
                  <a16:creationId xmlns:a16="http://schemas.microsoft.com/office/drawing/2014/main" id="{6EE8F6DB-9244-7B4E-B1DF-30E69CB3303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40" y="432"/>
              <a:ext cx="500" cy="2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600" dirty="0">
                  <a:solidFill>
                    <a:srgbClr val="861F10"/>
                  </a:solidFill>
                  <a:latin typeface="微软雅黑" panose="020B0503020204020204" pitchFamily="82" charset="2"/>
                  <a:ea typeface="微软雅黑" panose="020B0503020204020204" pitchFamily="82" charset="2"/>
                  <a:cs typeface="Times New Roman" panose="02020603050405020304" pitchFamily="18" charset="0"/>
                </a:rPr>
                <a:t>W</a:t>
              </a:r>
              <a:r>
                <a:rPr lang="en-US" altLang="zh-CN" sz="1600" dirty="0">
                  <a:solidFill>
                    <a:srgbClr val="861F10"/>
                  </a:solidFill>
                  <a:latin typeface="微软雅黑" panose="020B0503020204020204" pitchFamily="82" charset="2"/>
                  <a:ea typeface="微软雅黑" panose="020B0503020204020204" pitchFamily="82" charset="2"/>
                  <a:cs typeface="Times New Roman" panose="02020603050405020304" pitchFamily="18" charset="0"/>
                </a:rPr>
                <a:t>(</a:t>
              </a:r>
              <a:r>
                <a:rPr lang="en-US" sz="1600" dirty="0">
                  <a:solidFill>
                    <a:srgbClr val="861F10"/>
                  </a:solidFill>
                  <a:latin typeface="微软雅黑" panose="020B0503020204020204" pitchFamily="82" charset="2"/>
                  <a:ea typeface="微软雅黑" panose="020B0503020204020204" pitchFamily="82" charset="2"/>
                  <a:cs typeface="Times New Roman" panose="02020603050405020304" pitchFamily="18" charset="0"/>
                </a:rPr>
                <a:t>C</a:t>
              </a:r>
              <a:r>
                <a:rPr lang="en-US" altLang="zh-CN" sz="1600" dirty="0">
                  <a:solidFill>
                    <a:srgbClr val="861F10"/>
                  </a:solidFill>
                  <a:latin typeface="微软雅黑" panose="020B0503020204020204" pitchFamily="82" charset="2"/>
                  <a:ea typeface="微软雅黑" panose="020B0503020204020204" pitchFamily="82" charset="2"/>
                  <a:cs typeface="Times New Roman" panose="02020603050405020304" pitchFamily="18" charset="0"/>
                </a:rPr>
                <a:t>)</a:t>
              </a:r>
              <a:endParaRPr lang="en-US" sz="1600" dirty="0">
                <a:solidFill>
                  <a:srgbClr val="861F10"/>
                </a:solidFill>
                <a:latin typeface="微软雅黑" panose="020B0503020204020204" pitchFamily="82" charset="2"/>
                <a:ea typeface="微软雅黑" panose="020B0503020204020204" pitchFamily="82" charset="2"/>
                <a:cs typeface="Times New Roman" panose="02020603050405020304" pitchFamily="18" charset="0"/>
              </a:endParaRPr>
            </a:p>
          </p:txBody>
        </p:sp>
        <p:sp>
          <p:nvSpPr>
            <p:cNvPr id="22" name="Line 26">
              <a:extLst>
                <a:ext uri="{FF2B5EF4-FFF2-40B4-BE49-F238E27FC236}">
                  <a16:creationId xmlns:a16="http://schemas.microsoft.com/office/drawing/2014/main" id="{0A35B1C8-CAF5-4D42-BDD5-45EBE2DFED3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08" y="960"/>
              <a:ext cx="0" cy="19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800">
                <a:latin typeface="微软雅黑" panose="020B0503020204020204" pitchFamily="82" charset="2"/>
                <a:ea typeface="微软雅黑" panose="020B0503020204020204" pitchFamily="82" charset="2"/>
                <a:cs typeface="Times New Roman" panose="02020603050405020304" pitchFamily="18" charset="0"/>
              </a:endParaRPr>
            </a:p>
          </p:txBody>
        </p:sp>
        <p:sp>
          <p:nvSpPr>
            <p:cNvPr id="23" name="Text Box 27">
              <a:extLst>
                <a:ext uri="{FF2B5EF4-FFF2-40B4-BE49-F238E27FC236}">
                  <a16:creationId xmlns:a16="http://schemas.microsoft.com/office/drawing/2014/main" id="{F32A9F32-F152-5545-A1B3-59D1914118D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17" y="753"/>
              <a:ext cx="514" cy="2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600" dirty="0">
                  <a:solidFill>
                    <a:srgbClr val="861F10"/>
                  </a:solidFill>
                  <a:latin typeface="微软雅黑" panose="020B0503020204020204" pitchFamily="82" charset="2"/>
                  <a:ea typeface="微软雅黑" panose="020B0503020204020204" pitchFamily="82" charset="2"/>
                  <a:cs typeface="Times New Roman" panose="02020603050405020304" pitchFamily="18" charset="0"/>
                </a:rPr>
                <a:t>W</a:t>
              </a:r>
              <a:r>
                <a:rPr lang="en-US" altLang="zh-CN" sz="1600" dirty="0">
                  <a:solidFill>
                    <a:srgbClr val="861F10"/>
                  </a:solidFill>
                  <a:latin typeface="微软雅黑" panose="020B0503020204020204" pitchFamily="82" charset="2"/>
                  <a:ea typeface="微软雅黑" panose="020B0503020204020204" pitchFamily="82" charset="2"/>
                  <a:cs typeface="Times New Roman" panose="02020603050405020304" pitchFamily="18" charset="0"/>
                </a:rPr>
                <a:t>(</a:t>
              </a:r>
              <a:r>
                <a:rPr lang="en-US" sz="1600" dirty="0">
                  <a:solidFill>
                    <a:srgbClr val="861F10"/>
                  </a:solidFill>
                  <a:latin typeface="微软雅黑" panose="020B0503020204020204" pitchFamily="82" charset="2"/>
                  <a:ea typeface="微软雅黑" panose="020B0503020204020204" pitchFamily="82" charset="2"/>
                  <a:cs typeface="Times New Roman" panose="02020603050405020304" pitchFamily="18" charset="0"/>
                </a:rPr>
                <a:t>D</a:t>
              </a:r>
              <a:r>
                <a:rPr lang="en-US" altLang="zh-CN" sz="1600" dirty="0">
                  <a:solidFill>
                    <a:srgbClr val="861F10"/>
                  </a:solidFill>
                  <a:latin typeface="微软雅黑" panose="020B0503020204020204" pitchFamily="82" charset="2"/>
                  <a:ea typeface="微软雅黑" panose="020B0503020204020204" pitchFamily="82" charset="2"/>
                  <a:cs typeface="Times New Roman" panose="02020603050405020304" pitchFamily="18" charset="0"/>
                </a:rPr>
                <a:t>)</a:t>
              </a:r>
              <a:endParaRPr lang="en-US" sz="1600" dirty="0">
                <a:solidFill>
                  <a:srgbClr val="861F10"/>
                </a:solidFill>
                <a:latin typeface="微软雅黑" panose="020B0503020204020204" pitchFamily="82" charset="2"/>
                <a:ea typeface="微软雅黑" panose="020B0503020204020204" pitchFamily="82" charset="2"/>
                <a:cs typeface="Times New Roman" panose="02020603050405020304" pitchFamily="18" charset="0"/>
              </a:endParaRPr>
            </a:p>
          </p:txBody>
        </p:sp>
        <p:sp>
          <p:nvSpPr>
            <p:cNvPr id="24" name="Line 28">
              <a:extLst>
                <a:ext uri="{FF2B5EF4-FFF2-40B4-BE49-F238E27FC236}">
                  <a16:creationId xmlns:a16="http://schemas.microsoft.com/office/drawing/2014/main" id="{3F1967BC-5AE8-6245-A7C1-13AFFA381B1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88" y="1295"/>
              <a:ext cx="0" cy="19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800">
                <a:latin typeface="微软雅黑" panose="020B0503020204020204" pitchFamily="82" charset="2"/>
                <a:ea typeface="微软雅黑" panose="020B0503020204020204" pitchFamily="82" charset="2"/>
                <a:cs typeface="Times New Roman" panose="02020603050405020304" pitchFamily="18" charset="0"/>
              </a:endParaRPr>
            </a:p>
          </p:txBody>
        </p:sp>
        <p:sp>
          <p:nvSpPr>
            <p:cNvPr id="25" name="Text Box 29">
              <a:extLst>
                <a:ext uri="{FF2B5EF4-FFF2-40B4-BE49-F238E27FC236}">
                  <a16:creationId xmlns:a16="http://schemas.microsoft.com/office/drawing/2014/main" id="{98FDF670-C32B-E14C-ABB9-B37080D6A7E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96" y="1104"/>
              <a:ext cx="488" cy="2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600" dirty="0">
                  <a:solidFill>
                    <a:srgbClr val="861F10"/>
                  </a:solidFill>
                  <a:latin typeface="微软雅黑" panose="020B0503020204020204" pitchFamily="82" charset="2"/>
                  <a:ea typeface="微软雅黑" panose="020B0503020204020204" pitchFamily="82" charset="2"/>
                  <a:cs typeface="Times New Roman" panose="02020603050405020304" pitchFamily="18" charset="0"/>
                </a:rPr>
                <a:t>W</a:t>
              </a:r>
              <a:r>
                <a:rPr lang="en-US" altLang="zh-CN" sz="1600" dirty="0">
                  <a:solidFill>
                    <a:srgbClr val="861F10"/>
                  </a:solidFill>
                  <a:latin typeface="微软雅黑" panose="020B0503020204020204" pitchFamily="82" charset="2"/>
                  <a:ea typeface="微软雅黑" panose="020B0503020204020204" pitchFamily="82" charset="2"/>
                  <a:cs typeface="Times New Roman" panose="02020603050405020304" pitchFamily="18" charset="0"/>
                </a:rPr>
                <a:t>(</a:t>
              </a:r>
              <a:r>
                <a:rPr lang="en-US" sz="1600" dirty="0">
                  <a:solidFill>
                    <a:srgbClr val="861F10"/>
                  </a:solidFill>
                  <a:latin typeface="微软雅黑" panose="020B0503020204020204" pitchFamily="82" charset="2"/>
                  <a:ea typeface="微软雅黑" panose="020B0503020204020204" pitchFamily="82" charset="2"/>
                  <a:cs typeface="Times New Roman" panose="02020603050405020304" pitchFamily="18" charset="0"/>
                </a:rPr>
                <a:t>B</a:t>
              </a:r>
              <a:r>
                <a:rPr lang="en-US" altLang="zh-CN" sz="1600" dirty="0">
                  <a:solidFill>
                    <a:srgbClr val="861F10"/>
                  </a:solidFill>
                  <a:latin typeface="微软雅黑" panose="020B0503020204020204" pitchFamily="82" charset="2"/>
                  <a:ea typeface="微软雅黑" panose="020B0503020204020204" pitchFamily="82" charset="2"/>
                  <a:cs typeface="Times New Roman" panose="02020603050405020304" pitchFamily="18" charset="0"/>
                </a:rPr>
                <a:t>)</a:t>
              </a:r>
              <a:endParaRPr lang="en-US" sz="1600" dirty="0">
                <a:solidFill>
                  <a:srgbClr val="861F10"/>
                </a:solidFill>
                <a:latin typeface="微软雅黑" panose="020B0503020204020204" pitchFamily="82" charset="2"/>
                <a:ea typeface="微软雅黑" panose="020B0503020204020204" pitchFamily="82" charset="2"/>
                <a:cs typeface="Times New Roman" panose="02020603050405020304" pitchFamily="18" charset="0"/>
              </a:endParaRPr>
            </a:p>
          </p:txBody>
        </p:sp>
        <p:sp>
          <p:nvSpPr>
            <p:cNvPr id="26" name="Line 30">
              <a:extLst>
                <a:ext uri="{FF2B5EF4-FFF2-40B4-BE49-F238E27FC236}">
                  <a16:creationId xmlns:a16="http://schemas.microsoft.com/office/drawing/2014/main" id="{7703B562-8BA0-0343-8521-B8C83B7DC54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28" y="960"/>
              <a:ext cx="0" cy="19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800">
                <a:latin typeface="微软雅黑" panose="020B0503020204020204" pitchFamily="82" charset="2"/>
                <a:ea typeface="微软雅黑" panose="020B0503020204020204" pitchFamily="82" charset="2"/>
                <a:cs typeface="Times New Roman" panose="02020603050405020304" pitchFamily="18" charset="0"/>
              </a:endParaRPr>
            </a:p>
          </p:txBody>
        </p:sp>
        <p:sp>
          <p:nvSpPr>
            <p:cNvPr id="27" name="Text Box 31">
              <a:extLst>
                <a:ext uri="{FF2B5EF4-FFF2-40B4-BE49-F238E27FC236}">
                  <a16:creationId xmlns:a16="http://schemas.microsoft.com/office/drawing/2014/main" id="{FCF45196-9B23-094B-A7A6-79DEDE0DFCE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84" y="753"/>
              <a:ext cx="504" cy="2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600" dirty="0">
                  <a:solidFill>
                    <a:srgbClr val="861F10"/>
                  </a:solidFill>
                  <a:latin typeface="微软雅黑" panose="020B0503020204020204" pitchFamily="82" charset="2"/>
                  <a:ea typeface="微软雅黑" panose="020B0503020204020204" pitchFamily="82" charset="2"/>
                  <a:cs typeface="Times New Roman" panose="02020603050405020304" pitchFamily="18" charset="0"/>
                </a:rPr>
                <a:t>W</a:t>
              </a:r>
              <a:r>
                <a:rPr lang="en-US" altLang="zh-CN" sz="1600" dirty="0">
                  <a:solidFill>
                    <a:srgbClr val="861F10"/>
                  </a:solidFill>
                  <a:latin typeface="微软雅黑" panose="020B0503020204020204" pitchFamily="82" charset="2"/>
                  <a:ea typeface="微软雅黑" panose="020B0503020204020204" pitchFamily="82" charset="2"/>
                  <a:cs typeface="Times New Roman" panose="02020603050405020304" pitchFamily="18" charset="0"/>
                </a:rPr>
                <a:t>(</a:t>
              </a:r>
              <a:r>
                <a:rPr lang="en-US" sz="1600" dirty="0">
                  <a:solidFill>
                    <a:srgbClr val="861F10"/>
                  </a:solidFill>
                  <a:latin typeface="微软雅黑" panose="020B0503020204020204" pitchFamily="82" charset="2"/>
                  <a:ea typeface="微软雅黑" panose="020B0503020204020204" pitchFamily="82" charset="2"/>
                  <a:cs typeface="Times New Roman" panose="02020603050405020304" pitchFamily="18" charset="0"/>
                </a:rPr>
                <a:t>A</a:t>
              </a:r>
              <a:r>
                <a:rPr lang="en-US" altLang="zh-CN" sz="1600" dirty="0">
                  <a:solidFill>
                    <a:srgbClr val="861F10"/>
                  </a:solidFill>
                  <a:latin typeface="微软雅黑" panose="020B0503020204020204" pitchFamily="82" charset="2"/>
                  <a:ea typeface="微软雅黑" panose="020B0503020204020204" pitchFamily="82" charset="2"/>
                  <a:cs typeface="Times New Roman" panose="02020603050405020304" pitchFamily="18" charset="0"/>
                </a:rPr>
                <a:t>)</a:t>
              </a:r>
              <a:endParaRPr lang="en-US" sz="1600" dirty="0">
                <a:solidFill>
                  <a:srgbClr val="861F10"/>
                </a:solidFill>
                <a:latin typeface="微软雅黑" panose="020B0503020204020204" pitchFamily="82" charset="2"/>
                <a:ea typeface="微软雅黑" panose="020B0503020204020204" pitchFamily="82" charset="2"/>
                <a:cs typeface="Times New Roman" panose="02020603050405020304" pitchFamily="18" charset="0"/>
              </a:endParaRPr>
            </a:p>
          </p:txBody>
        </p:sp>
        <p:sp>
          <p:nvSpPr>
            <p:cNvPr id="28" name="Line 32">
              <a:extLst>
                <a:ext uri="{FF2B5EF4-FFF2-40B4-BE49-F238E27FC236}">
                  <a16:creationId xmlns:a16="http://schemas.microsoft.com/office/drawing/2014/main" id="{35823890-0D7E-9B48-AAEE-1B7AE1DDFC3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92" y="1295"/>
              <a:ext cx="0" cy="19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800">
                <a:latin typeface="微软雅黑" panose="020B0503020204020204" pitchFamily="82" charset="2"/>
                <a:ea typeface="微软雅黑" panose="020B0503020204020204" pitchFamily="82" charset="2"/>
                <a:cs typeface="Times New Roman" panose="02020603050405020304" pitchFamily="18" charset="0"/>
              </a:endParaRPr>
            </a:p>
          </p:txBody>
        </p:sp>
        <p:sp>
          <p:nvSpPr>
            <p:cNvPr id="29" name="Text Box 33">
              <a:extLst>
                <a:ext uri="{FF2B5EF4-FFF2-40B4-BE49-F238E27FC236}">
                  <a16:creationId xmlns:a16="http://schemas.microsoft.com/office/drawing/2014/main" id="{CE7A0518-0719-2141-A155-AAB3156370F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92" y="1104"/>
              <a:ext cx="479" cy="2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600" dirty="0">
                  <a:solidFill>
                    <a:srgbClr val="861F10"/>
                  </a:solidFill>
                  <a:latin typeface="微软雅黑" panose="020B0503020204020204" pitchFamily="82" charset="2"/>
                  <a:ea typeface="微软雅黑" panose="020B0503020204020204" pitchFamily="82" charset="2"/>
                  <a:cs typeface="Times New Roman" panose="02020603050405020304" pitchFamily="18" charset="0"/>
                </a:rPr>
                <a:t>W</a:t>
              </a:r>
              <a:r>
                <a:rPr lang="en-US" altLang="zh-CN" sz="1600" dirty="0">
                  <a:solidFill>
                    <a:srgbClr val="861F10"/>
                  </a:solidFill>
                  <a:latin typeface="微软雅黑" panose="020B0503020204020204" pitchFamily="82" charset="2"/>
                  <a:ea typeface="微软雅黑" panose="020B0503020204020204" pitchFamily="82" charset="2"/>
                  <a:cs typeface="Times New Roman" panose="02020603050405020304" pitchFamily="18" charset="0"/>
                </a:rPr>
                <a:t>(</a:t>
              </a:r>
              <a:r>
                <a:rPr lang="en-US" sz="1600" dirty="0">
                  <a:solidFill>
                    <a:srgbClr val="861F10"/>
                  </a:solidFill>
                  <a:latin typeface="微软雅黑" panose="020B0503020204020204" pitchFamily="82" charset="2"/>
                  <a:ea typeface="微软雅黑" panose="020B0503020204020204" pitchFamily="82" charset="2"/>
                  <a:cs typeface="Times New Roman" panose="02020603050405020304" pitchFamily="18" charset="0"/>
                </a:rPr>
                <a:t>E</a:t>
              </a:r>
              <a:r>
                <a:rPr lang="en-US" altLang="zh-CN" sz="1600" dirty="0">
                  <a:solidFill>
                    <a:srgbClr val="861F10"/>
                  </a:solidFill>
                  <a:latin typeface="微软雅黑" panose="020B0503020204020204" pitchFamily="82" charset="2"/>
                  <a:ea typeface="微软雅黑" panose="020B0503020204020204" pitchFamily="82" charset="2"/>
                  <a:cs typeface="Times New Roman" panose="02020603050405020304" pitchFamily="18" charset="0"/>
                </a:rPr>
                <a:t>)</a:t>
              </a:r>
              <a:endParaRPr lang="en-US" sz="1600" dirty="0">
                <a:solidFill>
                  <a:srgbClr val="861F10"/>
                </a:solidFill>
                <a:latin typeface="微软雅黑" panose="020B0503020204020204" pitchFamily="82" charset="2"/>
                <a:ea typeface="微软雅黑" panose="020B0503020204020204" pitchFamily="82" charset="2"/>
                <a:cs typeface="Times New Roman" panose="02020603050405020304" pitchFamily="18" charset="0"/>
              </a:endParaRPr>
            </a:p>
          </p:txBody>
        </p:sp>
        <p:sp>
          <p:nvSpPr>
            <p:cNvPr id="30" name="Freeform 34">
              <a:extLst>
                <a:ext uri="{FF2B5EF4-FFF2-40B4-BE49-F238E27FC236}">
                  <a16:creationId xmlns:a16="http://schemas.microsoft.com/office/drawing/2014/main" id="{B8B688C3-B43D-9C46-9992-DF251C6DEA0A}"/>
                </a:ext>
              </a:extLst>
            </p:cNvPr>
            <p:cNvSpPr>
              <a:spLocks/>
            </p:cNvSpPr>
            <p:nvPr/>
          </p:nvSpPr>
          <p:spPr bwMode="auto">
            <a:xfrm>
              <a:off x="4320" y="960"/>
              <a:ext cx="148" cy="672"/>
            </a:xfrm>
            <a:custGeom>
              <a:avLst/>
              <a:gdLst>
                <a:gd name="T0" fmla="*/ 0 w 296"/>
                <a:gd name="T1" fmla="*/ 0 h 1344"/>
                <a:gd name="T2" fmla="*/ 288 w 296"/>
                <a:gd name="T3" fmla="*/ 144 h 1344"/>
                <a:gd name="T4" fmla="*/ 48 w 296"/>
                <a:gd name="T5" fmla="*/ 384 h 1344"/>
                <a:gd name="T6" fmla="*/ 288 w 296"/>
                <a:gd name="T7" fmla="*/ 576 h 1344"/>
                <a:gd name="T8" fmla="*/ 48 w 296"/>
                <a:gd name="T9" fmla="*/ 816 h 1344"/>
                <a:gd name="T10" fmla="*/ 288 w 296"/>
                <a:gd name="T11" fmla="*/ 1056 h 1344"/>
                <a:gd name="T12" fmla="*/ 48 w 296"/>
                <a:gd name="T13" fmla="*/ 1296 h 1344"/>
                <a:gd name="T14" fmla="*/ 48 w 296"/>
                <a:gd name="T15" fmla="*/ 1344 h 1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6" h="1344">
                  <a:moveTo>
                    <a:pt x="0" y="0"/>
                  </a:moveTo>
                  <a:cubicBezTo>
                    <a:pt x="140" y="40"/>
                    <a:pt x="280" y="80"/>
                    <a:pt x="288" y="144"/>
                  </a:cubicBezTo>
                  <a:cubicBezTo>
                    <a:pt x="296" y="208"/>
                    <a:pt x="48" y="312"/>
                    <a:pt x="48" y="384"/>
                  </a:cubicBezTo>
                  <a:cubicBezTo>
                    <a:pt x="48" y="456"/>
                    <a:pt x="288" y="504"/>
                    <a:pt x="288" y="576"/>
                  </a:cubicBezTo>
                  <a:cubicBezTo>
                    <a:pt x="288" y="648"/>
                    <a:pt x="48" y="736"/>
                    <a:pt x="48" y="816"/>
                  </a:cubicBezTo>
                  <a:cubicBezTo>
                    <a:pt x="48" y="896"/>
                    <a:pt x="288" y="976"/>
                    <a:pt x="288" y="1056"/>
                  </a:cubicBezTo>
                  <a:cubicBezTo>
                    <a:pt x="288" y="1136"/>
                    <a:pt x="88" y="1248"/>
                    <a:pt x="48" y="1296"/>
                  </a:cubicBezTo>
                  <a:cubicBezTo>
                    <a:pt x="8" y="1344"/>
                    <a:pt x="28" y="1344"/>
                    <a:pt x="48" y="1344"/>
                  </a:cubicBezTo>
                </a:path>
              </a:pathLst>
            </a:custGeom>
            <a:noFill/>
            <a:ln w="19050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800">
                <a:latin typeface="微软雅黑" panose="020B0503020204020204" pitchFamily="82" charset="2"/>
                <a:ea typeface="微软雅黑" panose="020B0503020204020204" pitchFamily="82" charset="2"/>
                <a:cs typeface="Times New Roman" panose="02020603050405020304" pitchFamily="18" charset="0"/>
              </a:endParaRPr>
            </a:p>
          </p:txBody>
        </p:sp>
        <p:sp>
          <p:nvSpPr>
            <p:cNvPr id="31" name="Text Box 35">
              <a:extLst>
                <a:ext uri="{FF2B5EF4-FFF2-40B4-BE49-F238E27FC236}">
                  <a16:creationId xmlns:a16="http://schemas.microsoft.com/office/drawing/2014/main" id="{36128722-30A7-BB4E-BC9D-515E4C3B5EE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28" y="720"/>
              <a:ext cx="674" cy="2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400" dirty="0">
                  <a:latin typeface="微软雅黑" panose="020B0503020204020204" pitchFamily="82" charset="2"/>
                  <a:ea typeface="微软雅黑" panose="020B0503020204020204" pitchFamily="82" charset="2"/>
                  <a:cs typeface="Times New Roman" panose="02020603050405020304" pitchFamily="18" charset="0"/>
                </a:rPr>
                <a:t>系统崩溃</a:t>
              </a:r>
              <a:endParaRPr lang="en-US" sz="1600" dirty="0">
                <a:latin typeface="微软雅黑" panose="020B0503020204020204" pitchFamily="82" charset="2"/>
                <a:ea typeface="微软雅黑" panose="020B0503020204020204" pitchFamily="82" charset="2"/>
                <a:cs typeface="Times New Roman" panose="02020603050405020304" pitchFamily="18" charset="0"/>
              </a:endParaRPr>
            </a:p>
          </p:txBody>
        </p:sp>
        <p:sp>
          <p:nvSpPr>
            <p:cNvPr id="32" name="Line 36">
              <a:extLst>
                <a:ext uri="{FF2B5EF4-FFF2-40B4-BE49-F238E27FC236}">
                  <a16:creationId xmlns:a16="http://schemas.microsoft.com/office/drawing/2014/main" id="{A2E2FDD6-C208-3440-8E9D-E47E888ADCC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20" y="528"/>
              <a:ext cx="0" cy="959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1800">
                <a:latin typeface="微软雅黑" panose="020B0503020204020204" pitchFamily="82" charset="2"/>
                <a:ea typeface="微软雅黑" panose="020B0503020204020204" pitchFamily="82" charset="2"/>
                <a:cs typeface="Times New Roman" panose="02020603050405020304" pitchFamily="18" charset="0"/>
              </a:endParaRPr>
            </a:p>
          </p:txBody>
        </p:sp>
        <p:sp>
          <p:nvSpPr>
            <p:cNvPr id="33" name="Text Box 37">
              <a:extLst>
                <a:ext uri="{FF2B5EF4-FFF2-40B4-BE49-F238E27FC236}">
                  <a16:creationId xmlns:a16="http://schemas.microsoft.com/office/drawing/2014/main" id="{A9B58A2E-D0C4-914E-B39C-E10FC3E00DA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25" y="1341"/>
              <a:ext cx="520" cy="2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600" dirty="0">
                  <a:solidFill>
                    <a:srgbClr val="861F10"/>
                  </a:solidFill>
                  <a:latin typeface="微软雅黑" panose="020B0503020204020204" pitchFamily="82" charset="2"/>
                  <a:ea typeface="微软雅黑" panose="020B0503020204020204" pitchFamily="82" charset="2"/>
                  <a:cs typeface="Times New Roman" panose="02020603050405020304" pitchFamily="18" charset="0"/>
                </a:rPr>
                <a:t>Flush</a:t>
              </a:r>
            </a:p>
          </p:txBody>
        </p:sp>
      </p:grpSp>
      <p:graphicFrame>
        <p:nvGraphicFramePr>
          <p:cNvPr id="40" name="Group 38">
            <a:extLst>
              <a:ext uri="{FF2B5EF4-FFF2-40B4-BE49-F238E27FC236}">
                <a16:creationId xmlns:a16="http://schemas.microsoft.com/office/drawing/2014/main" id="{972B0F43-68C7-C04A-8101-F083D1C336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8940328"/>
              </p:ext>
            </p:extLst>
          </p:nvPr>
        </p:nvGraphicFramePr>
        <p:xfrm>
          <a:off x="822797" y="1524376"/>
          <a:ext cx="2286000" cy="1828800"/>
        </p:xfrm>
        <a:graphic>
          <a:graphicData uri="http://schemas.openxmlformats.org/drawingml/2006/table">
            <a:tbl>
              <a:tblPr/>
              <a:tblGrid>
                <a:gridCol w="114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02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lastLSN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TID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30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30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30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30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1" name="Text Box 58">
            <a:extLst>
              <a:ext uri="{FF2B5EF4-FFF2-40B4-BE49-F238E27FC236}">
                <a16:creationId xmlns:a16="http://schemas.microsoft.com/office/drawing/2014/main" id="{003CA16A-F19D-FD47-AC7C-A89C28FE80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8997" y="1067176"/>
            <a:ext cx="958917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000" b="1" dirty="0">
                <a:latin typeface="微软雅黑" panose="020B0503020204020204" pitchFamily="82" charset="2"/>
                <a:ea typeface="微软雅黑" panose="020B0503020204020204" pitchFamily="82" charset="2"/>
              </a:rPr>
              <a:t>事务表</a:t>
            </a:r>
          </a:p>
        </p:txBody>
      </p:sp>
      <p:graphicFrame>
        <p:nvGraphicFramePr>
          <p:cNvPr id="42" name="Group 59">
            <a:extLst>
              <a:ext uri="{FF2B5EF4-FFF2-40B4-BE49-F238E27FC236}">
                <a16:creationId xmlns:a16="http://schemas.microsoft.com/office/drawing/2014/main" id="{967120F2-90E6-ED4D-BD0C-AA8CAAB840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5562507"/>
              </p:ext>
            </p:extLst>
          </p:nvPr>
        </p:nvGraphicFramePr>
        <p:xfrm>
          <a:off x="3695122" y="1515805"/>
          <a:ext cx="2286000" cy="1828800"/>
        </p:xfrm>
        <a:graphic>
          <a:graphicData uri="http://schemas.openxmlformats.org/drawingml/2006/table">
            <a:tbl>
              <a:tblPr/>
              <a:tblGrid>
                <a:gridCol w="114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02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ongti SC" panose="02010600040101010101" pitchFamily="2" charset="-122"/>
                          <a:ea typeface="Songti SC" panose="02010600040101010101" pitchFamily="2" charset="-122"/>
                        </a:rPr>
                        <a:t>页面号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recLSN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30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30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30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30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3" name="Text Box 79">
            <a:extLst>
              <a:ext uri="{FF2B5EF4-FFF2-40B4-BE49-F238E27FC236}">
                <a16:creationId xmlns:a16="http://schemas.microsoft.com/office/drawing/2014/main" id="{78192B49-106E-A545-B1BC-A6553B4116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46997" y="1067176"/>
            <a:ext cx="958917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000" b="1" dirty="0">
                <a:latin typeface="微软雅黑" panose="020B0503020204020204" pitchFamily="82" charset="2"/>
                <a:ea typeface="微软雅黑" panose="020B0503020204020204" pitchFamily="82" charset="2"/>
              </a:rPr>
              <a:t>脏页表</a:t>
            </a:r>
            <a:endParaRPr lang="en-US" b="1" dirty="0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44" name="Text Box 88">
            <a:extLst>
              <a:ext uri="{FF2B5EF4-FFF2-40B4-BE49-F238E27FC236}">
                <a16:creationId xmlns:a16="http://schemas.microsoft.com/office/drawing/2014/main" id="{FF508693-71AE-4B4B-BEF1-3E4F09FA12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66126" y="1084287"/>
            <a:ext cx="958917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000" b="1" dirty="0">
                <a:latin typeface="微软雅黑" panose="020B0503020204020204" pitchFamily="82" charset="2"/>
                <a:ea typeface="微软雅黑" panose="020B0503020204020204" pitchFamily="82" charset="2"/>
              </a:rPr>
              <a:t>检查点</a:t>
            </a:r>
          </a:p>
        </p:txBody>
      </p:sp>
      <p:sp>
        <p:nvSpPr>
          <p:cNvPr id="45" name="AutoShape 89">
            <a:extLst>
              <a:ext uri="{FF2B5EF4-FFF2-40B4-BE49-F238E27FC236}">
                <a16:creationId xmlns:a16="http://schemas.microsoft.com/office/drawing/2014/main" id="{7D8C50E9-A631-9148-9B37-0E62EC204F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08198" y="3689368"/>
            <a:ext cx="2546343" cy="2365684"/>
          </a:xfrm>
          <a:prstGeom prst="can">
            <a:avLst>
              <a:gd name="adj" fmla="val 33824"/>
            </a:avLst>
          </a:prstGeom>
          <a:solidFill>
            <a:schemeClr val="bg1"/>
          </a:solidFill>
          <a:ln w="317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z="1800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46" name="Rectangle 104">
            <a:extLst>
              <a:ext uri="{FF2B5EF4-FFF2-40B4-BE49-F238E27FC236}">
                <a16:creationId xmlns:a16="http://schemas.microsoft.com/office/drawing/2014/main" id="{F170D349-1F1E-FB4B-BD44-2A55CA3C98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81259" y="3262549"/>
            <a:ext cx="80021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 b="1" dirty="0">
                <a:latin typeface="微软雅黑" panose="020B0503020204020204" pitchFamily="82" charset="2"/>
                <a:ea typeface="微软雅黑" panose="020B0503020204020204" pitchFamily="82" charset="2"/>
              </a:rPr>
              <a:t>磁盘</a:t>
            </a:r>
          </a:p>
        </p:txBody>
      </p:sp>
      <p:graphicFrame>
        <p:nvGraphicFramePr>
          <p:cNvPr id="47" name="Group 147">
            <a:extLst>
              <a:ext uri="{FF2B5EF4-FFF2-40B4-BE49-F238E27FC236}">
                <a16:creationId xmlns:a16="http://schemas.microsoft.com/office/drawing/2014/main" id="{DE369E92-625E-3E4B-B3EA-67C1C006E6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4957535"/>
              </p:ext>
            </p:extLst>
          </p:nvPr>
        </p:nvGraphicFramePr>
        <p:xfrm>
          <a:off x="822797" y="1524376"/>
          <a:ext cx="2286000" cy="1828800"/>
        </p:xfrm>
        <a:graphic>
          <a:graphicData uri="http://schemas.openxmlformats.org/drawingml/2006/table">
            <a:tbl>
              <a:tblPr/>
              <a:tblGrid>
                <a:gridCol w="114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02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lastLSN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TID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30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30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30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30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48" name="Group 167">
            <a:extLst>
              <a:ext uri="{FF2B5EF4-FFF2-40B4-BE49-F238E27FC236}">
                <a16:creationId xmlns:a16="http://schemas.microsoft.com/office/drawing/2014/main" id="{CCAE696D-9A89-A748-9283-3DF0546B2F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5473248"/>
              </p:ext>
            </p:extLst>
          </p:nvPr>
        </p:nvGraphicFramePr>
        <p:xfrm>
          <a:off x="822797" y="1524376"/>
          <a:ext cx="2286000" cy="1828800"/>
        </p:xfrm>
        <a:graphic>
          <a:graphicData uri="http://schemas.openxmlformats.org/drawingml/2006/table">
            <a:tbl>
              <a:tblPr/>
              <a:tblGrid>
                <a:gridCol w="114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02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lastLSN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TID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30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3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30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30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30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49" name="Group 187">
            <a:extLst>
              <a:ext uri="{FF2B5EF4-FFF2-40B4-BE49-F238E27FC236}">
                <a16:creationId xmlns:a16="http://schemas.microsoft.com/office/drawing/2014/main" id="{AEE966E9-5BE7-F746-82B2-4539C6E821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2425621"/>
              </p:ext>
            </p:extLst>
          </p:nvPr>
        </p:nvGraphicFramePr>
        <p:xfrm>
          <a:off x="822797" y="1524376"/>
          <a:ext cx="2286000" cy="1828800"/>
        </p:xfrm>
        <a:graphic>
          <a:graphicData uri="http://schemas.openxmlformats.org/drawingml/2006/table">
            <a:tbl>
              <a:tblPr/>
              <a:tblGrid>
                <a:gridCol w="114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02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lastLSN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TID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30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3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30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5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30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30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50" name="Group 207">
            <a:extLst>
              <a:ext uri="{FF2B5EF4-FFF2-40B4-BE49-F238E27FC236}">
                <a16:creationId xmlns:a16="http://schemas.microsoft.com/office/drawing/2014/main" id="{FE1BE901-E544-0149-8F5E-00F3E881D7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7198573"/>
              </p:ext>
            </p:extLst>
          </p:nvPr>
        </p:nvGraphicFramePr>
        <p:xfrm>
          <a:off x="822797" y="1524376"/>
          <a:ext cx="2286000" cy="1828800"/>
        </p:xfrm>
        <a:graphic>
          <a:graphicData uri="http://schemas.openxmlformats.org/drawingml/2006/table">
            <a:tbl>
              <a:tblPr/>
              <a:tblGrid>
                <a:gridCol w="114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02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LastLSN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TID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30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14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30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30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30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51" name="Group 227">
            <a:extLst>
              <a:ext uri="{FF2B5EF4-FFF2-40B4-BE49-F238E27FC236}">
                <a16:creationId xmlns:a16="http://schemas.microsoft.com/office/drawing/2014/main" id="{8DB6D009-AF80-284B-9D6F-F1DCAB9BD5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875328"/>
              </p:ext>
            </p:extLst>
          </p:nvPr>
        </p:nvGraphicFramePr>
        <p:xfrm>
          <a:off x="3695122" y="1515805"/>
          <a:ext cx="2286000" cy="1828800"/>
        </p:xfrm>
        <a:graphic>
          <a:graphicData uri="http://schemas.openxmlformats.org/drawingml/2006/table">
            <a:tbl>
              <a:tblPr/>
              <a:tblGrid>
                <a:gridCol w="114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02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ongti SC" panose="02010600040101010101" pitchFamily="2" charset="-122"/>
                          <a:ea typeface="Songti SC" panose="02010600040101010101" pitchFamily="2" charset="-122"/>
                        </a:rPr>
                        <a:t>页面号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recLSN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30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A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30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B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30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30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52" name="Group 247">
            <a:extLst>
              <a:ext uri="{FF2B5EF4-FFF2-40B4-BE49-F238E27FC236}">
                <a16:creationId xmlns:a16="http://schemas.microsoft.com/office/drawing/2014/main" id="{C90C42B8-85A7-964E-929B-9120E52BA9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3960924"/>
              </p:ext>
            </p:extLst>
          </p:nvPr>
        </p:nvGraphicFramePr>
        <p:xfrm>
          <a:off x="3695122" y="1515805"/>
          <a:ext cx="2286000" cy="1828800"/>
        </p:xfrm>
        <a:graphic>
          <a:graphicData uri="http://schemas.openxmlformats.org/drawingml/2006/table">
            <a:tbl>
              <a:tblPr/>
              <a:tblGrid>
                <a:gridCol w="114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02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ongti SC" panose="02010600040101010101" pitchFamily="2" charset="-122"/>
                          <a:ea typeface="Songti SC" panose="02010600040101010101" pitchFamily="2" charset="-122"/>
                        </a:rPr>
                        <a:t>页面号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recLSN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30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A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30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B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30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C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30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53" name="Group 267">
            <a:extLst>
              <a:ext uri="{FF2B5EF4-FFF2-40B4-BE49-F238E27FC236}">
                <a16:creationId xmlns:a16="http://schemas.microsoft.com/office/drawing/2014/main" id="{BBA93D21-5A62-474F-B72F-64A772F651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6715568"/>
              </p:ext>
            </p:extLst>
          </p:nvPr>
        </p:nvGraphicFramePr>
        <p:xfrm>
          <a:off x="7960598" y="3786143"/>
          <a:ext cx="2246774" cy="2194200"/>
        </p:xfrm>
        <a:graphic>
          <a:graphicData uri="http://schemas.openxmlformats.org/drawingml/2006/table">
            <a:tbl>
              <a:tblPr/>
              <a:tblGrid>
                <a:gridCol w="11233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33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291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ongti SC" panose="02010600040101010101" pitchFamily="2" charset="-122"/>
                          <a:ea typeface="Songti SC" panose="02010600040101010101" pitchFamily="2" charset="-122"/>
                        </a:rPr>
                        <a:t>页面</a:t>
                      </a:r>
                    </a:p>
                  </a:txBody>
                  <a:tcPr marT="45690" marB="456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PageLSN</a:t>
                      </a:r>
                    </a:p>
                  </a:txBody>
                  <a:tcPr marT="45690" marB="456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291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A</a:t>
                      </a:r>
                    </a:p>
                  </a:txBody>
                  <a:tcPr marT="45690" marB="456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2</a:t>
                      </a:r>
                    </a:p>
                  </a:txBody>
                  <a:tcPr marT="45690" marB="456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291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B</a:t>
                      </a:r>
                    </a:p>
                  </a:txBody>
                  <a:tcPr marT="45690" marB="456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3</a:t>
                      </a:r>
                    </a:p>
                  </a:txBody>
                  <a:tcPr marT="45690" marB="456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291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C</a:t>
                      </a:r>
                    </a:p>
                  </a:txBody>
                  <a:tcPr marT="45690" marB="456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6</a:t>
                      </a:r>
                    </a:p>
                  </a:txBody>
                  <a:tcPr marT="45690" marB="456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291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D</a:t>
                      </a:r>
                    </a:p>
                  </a:txBody>
                  <a:tcPr marT="45690" marB="456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?</a:t>
                      </a:r>
                    </a:p>
                  </a:txBody>
                  <a:tcPr marT="45690" marB="456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291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E</a:t>
                      </a:r>
                    </a:p>
                  </a:txBody>
                  <a:tcPr marT="45690" marB="456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?</a:t>
                      </a:r>
                    </a:p>
                  </a:txBody>
                  <a:tcPr marT="45690" marB="456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54" name="Group 290">
            <a:extLst>
              <a:ext uri="{FF2B5EF4-FFF2-40B4-BE49-F238E27FC236}">
                <a16:creationId xmlns:a16="http://schemas.microsoft.com/office/drawing/2014/main" id="{10962CAC-FF8D-1542-A4E8-6B58782C98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0847971"/>
              </p:ext>
            </p:extLst>
          </p:nvPr>
        </p:nvGraphicFramePr>
        <p:xfrm>
          <a:off x="3695122" y="1515805"/>
          <a:ext cx="2286000" cy="1828800"/>
        </p:xfrm>
        <a:graphic>
          <a:graphicData uri="http://schemas.openxmlformats.org/drawingml/2006/table">
            <a:tbl>
              <a:tblPr/>
              <a:tblGrid>
                <a:gridCol w="114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02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ongti SC" panose="02010600040101010101" pitchFamily="2" charset="-122"/>
                          <a:ea typeface="Songti SC" panose="02010600040101010101" pitchFamily="2" charset="-122"/>
                        </a:rPr>
                        <a:t>页面号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recLSN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30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30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30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30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55" name="Group 310">
            <a:extLst>
              <a:ext uri="{FF2B5EF4-FFF2-40B4-BE49-F238E27FC236}">
                <a16:creationId xmlns:a16="http://schemas.microsoft.com/office/drawing/2014/main" id="{4773211D-4AF0-3747-B52A-CA357E4575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7064527"/>
              </p:ext>
            </p:extLst>
          </p:nvPr>
        </p:nvGraphicFramePr>
        <p:xfrm>
          <a:off x="3695122" y="1515805"/>
          <a:ext cx="2286000" cy="1828800"/>
        </p:xfrm>
        <a:graphic>
          <a:graphicData uri="http://schemas.openxmlformats.org/drawingml/2006/table">
            <a:tbl>
              <a:tblPr/>
              <a:tblGrid>
                <a:gridCol w="114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02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ongti SC" panose="02010600040101010101" pitchFamily="2" charset="-122"/>
                          <a:ea typeface="Songti SC" panose="02010600040101010101" pitchFamily="2" charset="-122"/>
                        </a:rPr>
                        <a:t>页面号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recLSN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30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9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30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30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30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56" name="Group 330">
            <a:extLst>
              <a:ext uri="{FF2B5EF4-FFF2-40B4-BE49-F238E27FC236}">
                <a16:creationId xmlns:a16="http://schemas.microsoft.com/office/drawing/2014/main" id="{E8BAE555-D583-7F4C-AA09-3B20C80906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7073040"/>
              </p:ext>
            </p:extLst>
          </p:nvPr>
        </p:nvGraphicFramePr>
        <p:xfrm>
          <a:off x="3695122" y="1515805"/>
          <a:ext cx="2286000" cy="1828800"/>
        </p:xfrm>
        <a:graphic>
          <a:graphicData uri="http://schemas.openxmlformats.org/drawingml/2006/table">
            <a:tbl>
              <a:tblPr/>
              <a:tblGrid>
                <a:gridCol w="114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02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ongti SC" panose="02010600040101010101" pitchFamily="2" charset="-122"/>
                          <a:ea typeface="Songti SC" panose="02010600040101010101" pitchFamily="2" charset="-122"/>
                        </a:rPr>
                        <a:t>页面号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recLSN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30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9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30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B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11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30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30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57" name="Group 350">
            <a:extLst>
              <a:ext uri="{FF2B5EF4-FFF2-40B4-BE49-F238E27FC236}">
                <a16:creationId xmlns:a16="http://schemas.microsoft.com/office/drawing/2014/main" id="{D2F583F8-CE1C-124D-8761-4E8E3CBAF4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8294817"/>
              </p:ext>
            </p:extLst>
          </p:nvPr>
        </p:nvGraphicFramePr>
        <p:xfrm>
          <a:off x="3695122" y="1515805"/>
          <a:ext cx="2286000" cy="1828800"/>
        </p:xfrm>
        <a:graphic>
          <a:graphicData uri="http://schemas.openxmlformats.org/drawingml/2006/table">
            <a:tbl>
              <a:tblPr/>
              <a:tblGrid>
                <a:gridCol w="114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02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ongti SC" panose="02010600040101010101" pitchFamily="2" charset="-122"/>
                          <a:ea typeface="Songti SC" panose="02010600040101010101" pitchFamily="2" charset="-122"/>
                        </a:rPr>
                        <a:t>页面号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recLSN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30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9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30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B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11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30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A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12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30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58" name="Group 371">
            <a:extLst>
              <a:ext uri="{FF2B5EF4-FFF2-40B4-BE49-F238E27FC236}">
                <a16:creationId xmlns:a16="http://schemas.microsoft.com/office/drawing/2014/main" id="{F37F014E-6A22-DE40-96B0-14042F2D68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4698013"/>
              </p:ext>
            </p:extLst>
          </p:nvPr>
        </p:nvGraphicFramePr>
        <p:xfrm>
          <a:off x="3695122" y="1515805"/>
          <a:ext cx="2286000" cy="1828800"/>
        </p:xfrm>
        <a:graphic>
          <a:graphicData uri="http://schemas.openxmlformats.org/drawingml/2006/table">
            <a:tbl>
              <a:tblPr/>
              <a:tblGrid>
                <a:gridCol w="114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02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ongti SC" panose="02010600040101010101" pitchFamily="2" charset="-122"/>
                          <a:ea typeface="Songti SC" panose="02010600040101010101" pitchFamily="2" charset="-122"/>
                        </a:rPr>
                        <a:t>页面号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RecLSN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30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30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B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11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30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A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12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30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14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59" name="Group 207">
            <a:extLst>
              <a:ext uri="{FF2B5EF4-FFF2-40B4-BE49-F238E27FC236}">
                <a16:creationId xmlns:a16="http://schemas.microsoft.com/office/drawing/2014/main" id="{BCBCF059-2B97-3141-A83C-A2E7D31EB4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697784"/>
              </p:ext>
            </p:extLst>
          </p:nvPr>
        </p:nvGraphicFramePr>
        <p:xfrm>
          <a:off x="8925043" y="2088309"/>
          <a:ext cx="2286000" cy="1097280"/>
        </p:xfrm>
        <a:graphic>
          <a:graphicData uri="http://schemas.openxmlformats.org/drawingml/2006/table">
            <a:tbl>
              <a:tblPr/>
              <a:tblGrid>
                <a:gridCol w="114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02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ongti SC" panose="02010600040101010101" pitchFamily="2" charset="-122"/>
                          <a:ea typeface="Songti SC" panose="02010600040101010101" pitchFamily="2" charset="-122"/>
                        </a:rPr>
                        <a:t>页面号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RecLSN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30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A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30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B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0" name="Group 207">
            <a:extLst>
              <a:ext uri="{FF2B5EF4-FFF2-40B4-BE49-F238E27FC236}">
                <a16:creationId xmlns:a16="http://schemas.microsoft.com/office/drawing/2014/main" id="{BB14EE48-5758-2A42-8F76-78682174CD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4789590"/>
              </p:ext>
            </p:extLst>
          </p:nvPr>
        </p:nvGraphicFramePr>
        <p:xfrm>
          <a:off x="6376849" y="2088309"/>
          <a:ext cx="2286000" cy="731520"/>
        </p:xfrm>
        <a:graphic>
          <a:graphicData uri="http://schemas.openxmlformats.org/drawingml/2006/table">
            <a:tbl>
              <a:tblPr/>
              <a:tblGrid>
                <a:gridCol w="114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02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LastLSN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TID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30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3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1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1" name="Text Box 58">
            <a:extLst>
              <a:ext uri="{FF2B5EF4-FFF2-40B4-BE49-F238E27FC236}">
                <a16:creationId xmlns:a16="http://schemas.microsoft.com/office/drawing/2014/main" id="{A58290F0-3867-AD41-B2CA-C2F0CF91B8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55331" y="1667734"/>
            <a:ext cx="954107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000" b="1" dirty="0">
                <a:latin typeface="微软雅黑" panose="020B0503020204020204" pitchFamily="82" charset="2"/>
                <a:ea typeface="微软雅黑" panose="020B0503020204020204" pitchFamily="82" charset="2"/>
              </a:rPr>
              <a:t>事务表</a:t>
            </a:r>
          </a:p>
        </p:txBody>
      </p:sp>
      <p:sp>
        <p:nvSpPr>
          <p:cNvPr id="62" name="Text Box 79">
            <a:extLst>
              <a:ext uri="{FF2B5EF4-FFF2-40B4-BE49-F238E27FC236}">
                <a16:creationId xmlns:a16="http://schemas.microsoft.com/office/drawing/2014/main" id="{164A8C6F-F488-AC4F-8252-6917A68504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70875" y="1671324"/>
            <a:ext cx="958917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000" b="1" dirty="0">
                <a:latin typeface="微软雅黑" panose="020B0503020204020204" pitchFamily="82" charset="2"/>
                <a:ea typeface="微软雅黑" panose="020B0503020204020204" pitchFamily="82" charset="2"/>
              </a:rPr>
              <a:t>脏页表</a:t>
            </a:r>
            <a:endParaRPr lang="en-US" b="1" dirty="0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765809E-F78D-02BF-0066-694CD0F38E65}"/>
              </a:ext>
            </a:extLst>
          </p:cNvPr>
          <p:cNvSpPr txBox="1"/>
          <p:nvPr/>
        </p:nvSpPr>
        <p:spPr>
          <a:xfrm>
            <a:off x="1515921" y="3881979"/>
            <a:ext cx="60039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>
                <a:latin typeface="微软雅黑" panose="020B0503020204020204" pitchFamily="82" charset="2"/>
                <a:ea typeface="微软雅黑" panose="020B0503020204020204" pitchFamily="82" charset="2"/>
              </a:rPr>
              <a:t>t1</a:t>
            </a:r>
            <a:r>
              <a:rPr kumimoji="1" lang="zh-CN" altLang="en-US" sz="1600" dirty="0">
                <a:latin typeface="微软雅黑" panose="020B0503020204020204" pitchFamily="82" charset="2"/>
                <a:ea typeface="微软雅黑" panose="020B0503020204020204" pitchFamily="82" charset="2"/>
              </a:rPr>
              <a:t>  </a:t>
            </a:r>
            <a:r>
              <a:rPr kumimoji="1" lang="en-US" altLang="zh-CN" sz="1600" dirty="0">
                <a:latin typeface="微软雅黑" panose="020B0503020204020204" pitchFamily="82" charset="2"/>
                <a:ea typeface="微软雅黑" panose="020B0503020204020204" pitchFamily="82" charset="2"/>
              </a:rPr>
              <a:t>t2</a:t>
            </a:r>
            <a:r>
              <a:rPr kumimoji="1" lang="zh-CN" altLang="en-US" sz="1600" dirty="0">
                <a:latin typeface="微软雅黑" panose="020B0503020204020204" pitchFamily="82" charset="2"/>
                <a:ea typeface="微软雅黑" panose="020B0503020204020204" pitchFamily="82" charset="2"/>
              </a:rPr>
              <a:t> </a:t>
            </a:r>
            <a:r>
              <a:rPr kumimoji="1" lang="en-US" altLang="zh-CN" sz="1600" dirty="0">
                <a:latin typeface="微软雅黑" panose="020B0503020204020204" pitchFamily="82" charset="2"/>
                <a:ea typeface="微软雅黑" panose="020B0503020204020204" pitchFamily="82" charset="2"/>
              </a:rPr>
              <a:t>t3</a:t>
            </a:r>
            <a:r>
              <a:rPr kumimoji="1" lang="zh-CN" altLang="en-US" sz="1600" dirty="0">
                <a:latin typeface="微软雅黑" panose="020B0503020204020204" pitchFamily="82" charset="2"/>
                <a:ea typeface="微软雅黑" panose="020B0503020204020204" pitchFamily="82" charset="2"/>
              </a:rPr>
              <a:t> </a:t>
            </a:r>
            <a:r>
              <a:rPr kumimoji="1" lang="en-US" altLang="zh-CN" sz="1600" dirty="0">
                <a:latin typeface="微软雅黑" panose="020B0503020204020204" pitchFamily="82" charset="2"/>
                <a:ea typeface="微软雅黑" panose="020B0503020204020204" pitchFamily="82" charset="2"/>
              </a:rPr>
              <a:t>t4</a:t>
            </a:r>
            <a:r>
              <a:rPr kumimoji="1" lang="zh-CN" altLang="en-US" sz="1600" dirty="0">
                <a:latin typeface="微软雅黑" panose="020B0503020204020204" pitchFamily="82" charset="2"/>
                <a:ea typeface="微软雅黑" panose="020B0503020204020204" pitchFamily="82" charset="2"/>
              </a:rPr>
              <a:t> </a:t>
            </a:r>
            <a:r>
              <a:rPr kumimoji="1" lang="en-US" altLang="zh-CN" sz="1600" dirty="0">
                <a:latin typeface="微软雅黑" panose="020B0503020204020204" pitchFamily="82" charset="2"/>
                <a:ea typeface="微软雅黑" panose="020B0503020204020204" pitchFamily="82" charset="2"/>
              </a:rPr>
              <a:t>t5</a:t>
            </a:r>
            <a:r>
              <a:rPr kumimoji="1" lang="zh-CN" altLang="en-US" sz="1600" dirty="0">
                <a:latin typeface="微软雅黑" panose="020B0503020204020204" pitchFamily="82" charset="2"/>
                <a:ea typeface="微软雅黑" panose="020B0503020204020204" pitchFamily="82" charset="2"/>
              </a:rPr>
              <a:t> </a:t>
            </a:r>
            <a:r>
              <a:rPr kumimoji="1" lang="en-US" altLang="zh-CN" sz="1600" dirty="0">
                <a:latin typeface="微软雅黑" panose="020B0503020204020204" pitchFamily="82" charset="2"/>
                <a:ea typeface="微软雅黑" panose="020B0503020204020204" pitchFamily="82" charset="2"/>
              </a:rPr>
              <a:t>t6</a:t>
            </a:r>
            <a:r>
              <a:rPr kumimoji="1" lang="zh-CN" altLang="en-US" sz="1600" dirty="0">
                <a:latin typeface="微软雅黑" panose="020B0503020204020204" pitchFamily="82" charset="2"/>
                <a:ea typeface="微软雅黑" panose="020B0503020204020204" pitchFamily="82" charset="2"/>
              </a:rPr>
              <a:t> </a:t>
            </a:r>
            <a:r>
              <a:rPr kumimoji="1" lang="en-US" altLang="zh-CN" sz="1600" dirty="0">
                <a:latin typeface="微软雅黑" panose="020B0503020204020204" pitchFamily="82" charset="2"/>
                <a:ea typeface="微软雅黑" panose="020B0503020204020204" pitchFamily="82" charset="2"/>
              </a:rPr>
              <a:t>t7</a:t>
            </a:r>
            <a:r>
              <a:rPr kumimoji="1" lang="zh-CN" altLang="en-US" sz="1600" dirty="0">
                <a:latin typeface="微软雅黑" panose="020B0503020204020204" pitchFamily="82" charset="2"/>
                <a:ea typeface="微软雅黑" panose="020B0503020204020204" pitchFamily="82" charset="2"/>
              </a:rPr>
              <a:t> </a:t>
            </a:r>
            <a:r>
              <a:rPr kumimoji="1" lang="en-US" altLang="zh-CN" sz="1600" dirty="0">
                <a:latin typeface="微软雅黑" panose="020B0503020204020204" pitchFamily="82" charset="2"/>
                <a:ea typeface="微软雅黑" panose="020B0503020204020204" pitchFamily="82" charset="2"/>
              </a:rPr>
              <a:t>t8</a:t>
            </a:r>
            <a:r>
              <a:rPr kumimoji="1" lang="zh-CN" altLang="en-US" sz="1600" dirty="0">
                <a:latin typeface="微软雅黑" panose="020B0503020204020204" pitchFamily="82" charset="2"/>
                <a:ea typeface="微软雅黑" panose="020B0503020204020204" pitchFamily="82" charset="2"/>
              </a:rPr>
              <a:t> </a:t>
            </a:r>
            <a:r>
              <a:rPr kumimoji="1" lang="en-US" altLang="zh-CN" sz="1600" dirty="0">
                <a:latin typeface="微软雅黑" panose="020B0503020204020204" pitchFamily="82" charset="2"/>
                <a:ea typeface="微软雅黑" panose="020B0503020204020204" pitchFamily="82" charset="2"/>
              </a:rPr>
              <a:t>t9</a:t>
            </a:r>
            <a:r>
              <a:rPr kumimoji="1" lang="zh-CN" altLang="en-US" sz="1600" dirty="0">
                <a:latin typeface="微软雅黑" panose="020B0503020204020204" pitchFamily="82" charset="2"/>
                <a:ea typeface="微软雅黑" panose="020B0503020204020204" pitchFamily="82" charset="2"/>
              </a:rPr>
              <a:t>  </a:t>
            </a:r>
            <a:r>
              <a:rPr kumimoji="1" lang="en-US" altLang="zh-CN" sz="1600" dirty="0">
                <a:latin typeface="微软雅黑" panose="020B0503020204020204" pitchFamily="82" charset="2"/>
                <a:ea typeface="微软雅黑" panose="020B0503020204020204" pitchFamily="82" charset="2"/>
              </a:rPr>
              <a:t>t10</a:t>
            </a:r>
            <a:r>
              <a:rPr kumimoji="1" lang="zh-CN" altLang="en-US" sz="1600" dirty="0">
                <a:latin typeface="微软雅黑" panose="020B0503020204020204" pitchFamily="82" charset="2"/>
                <a:ea typeface="微软雅黑" panose="020B0503020204020204" pitchFamily="82" charset="2"/>
              </a:rPr>
              <a:t> </a:t>
            </a:r>
            <a:r>
              <a:rPr kumimoji="1" lang="en-US" altLang="zh-CN" sz="1600" dirty="0">
                <a:latin typeface="微软雅黑" panose="020B0503020204020204" pitchFamily="82" charset="2"/>
                <a:ea typeface="微软雅黑" panose="020B0503020204020204" pitchFamily="82" charset="2"/>
              </a:rPr>
              <a:t>t11</a:t>
            </a:r>
            <a:r>
              <a:rPr kumimoji="1" lang="zh-CN" altLang="en-US" sz="1600" dirty="0">
                <a:latin typeface="微软雅黑" panose="020B0503020204020204" pitchFamily="82" charset="2"/>
                <a:ea typeface="微软雅黑" panose="020B0503020204020204" pitchFamily="82" charset="2"/>
              </a:rPr>
              <a:t> </a:t>
            </a:r>
            <a:r>
              <a:rPr kumimoji="1" lang="en-US" altLang="zh-CN" sz="1600" dirty="0">
                <a:latin typeface="微软雅黑" panose="020B0503020204020204" pitchFamily="82" charset="2"/>
                <a:ea typeface="微软雅黑" panose="020B0503020204020204" pitchFamily="82" charset="2"/>
              </a:rPr>
              <a:t>t12</a:t>
            </a:r>
            <a:r>
              <a:rPr kumimoji="1" lang="zh-CN" altLang="en-US" sz="1600" dirty="0">
                <a:latin typeface="微软雅黑" panose="020B0503020204020204" pitchFamily="82" charset="2"/>
                <a:ea typeface="微软雅黑" panose="020B0503020204020204" pitchFamily="82" charset="2"/>
              </a:rPr>
              <a:t>   </a:t>
            </a:r>
            <a:r>
              <a:rPr kumimoji="1" lang="en-US" altLang="zh-CN" sz="1600" dirty="0">
                <a:latin typeface="微软雅黑" panose="020B0503020204020204" pitchFamily="82" charset="2"/>
                <a:ea typeface="微软雅黑" panose="020B0503020204020204" pitchFamily="82" charset="2"/>
              </a:rPr>
              <a:t>t13</a:t>
            </a:r>
            <a:r>
              <a:rPr kumimoji="1" lang="zh-CN" altLang="en-US" sz="1600" dirty="0">
                <a:latin typeface="微软雅黑" panose="020B0503020204020204" pitchFamily="82" charset="2"/>
                <a:ea typeface="微软雅黑" panose="020B0503020204020204" pitchFamily="82" charset="2"/>
              </a:rPr>
              <a:t>    </a:t>
            </a:r>
            <a:r>
              <a:rPr kumimoji="1" lang="en-US" altLang="zh-CN" sz="1600" dirty="0">
                <a:latin typeface="微软雅黑" panose="020B0503020204020204" pitchFamily="82" charset="2"/>
                <a:ea typeface="微软雅黑" panose="020B0503020204020204" pitchFamily="82" charset="2"/>
              </a:rPr>
              <a:t>t14</a:t>
            </a:r>
            <a:endParaRPr kumimoji="1" lang="zh-CN" altLang="en-US" sz="16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751884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build="p" autoUpdateAnimBg="0"/>
      <p:bldP spid="43" grpId="0" build="p" autoUpdateAnimBg="0"/>
      <p:bldP spid="44" grpId="0" build="p" autoUpdateAnimBg="0"/>
      <p:bldP spid="45" grpId="0" animBg="1"/>
      <p:bldP spid="46" grpId="0" build="p" autoUpdateAnimBg="0"/>
      <p:bldP spid="61" grpId="0" build="p" autoUpdateAnimBg="0"/>
      <p:bldP spid="62" grpId="0" build="p" autoUpdateAnimBg="0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18">
            <a:extLst>
              <a:ext uri="{FF2B5EF4-FFF2-40B4-BE49-F238E27FC236}">
                <a16:creationId xmlns:a16="http://schemas.microsoft.com/office/drawing/2014/main" id="{2AFC8665-71AF-4D85-9C17-DF4DFA39EB01}"/>
              </a:ext>
            </a:extLst>
          </p:cNvPr>
          <p:cNvSpPr/>
          <p:nvPr/>
        </p:nvSpPr>
        <p:spPr>
          <a:xfrm>
            <a:off x="1594038" y="940994"/>
            <a:ext cx="9197786" cy="5600372"/>
          </a:xfrm>
          <a:prstGeom prst="roundRect">
            <a:avLst>
              <a:gd name="adj" fmla="val 9827"/>
            </a:avLst>
          </a:prstGeom>
          <a:solidFill>
            <a:schemeClr val="bg1"/>
          </a:solidFill>
          <a:ln w="12700" cap="flat">
            <a:gradFill>
              <a:gsLst>
                <a:gs pos="0">
                  <a:srgbClr val="3B20FF">
                    <a:alpha val="16000"/>
                  </a:srgbClr>
                </a:gs>
                <a:gs pos="100000">
                  <a:srgbClr val="6F1787"/>
                </a:gs>
              </a:gsLst>
              <a:lin ang="10800000" scaled="1"/>
            </a:gradFill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endParaRPr lang="zh-CN" altLang="en-US" b="1" dirty="0">
              <a:latin typeface="OPPOSans M" panose="00020600040101010101" pitchFamily="18" charset="-122"/>
              <a:ea typeface="OPPOSans M" panose="00020600040101010101" pitchFamily="18" charset="-122"/>
              <a:sym typeface="+mn-ea"/>
            </a:endParaRPr>
          </a:p>
        </p:txBody>
      </p:sp>
      <p:sp>
        <p:nvSpPr>
          <p:cNvPr id="16" name="Shape18">
            <a:extLst>
              <a:ext uri="{FF2B5EF4-FFF2-40B4-BE49-F238E27FC236}">
                <a16:creationId xmlns:a16="http://schemas.microsoft.com/office/drawing/2014/main" id="{DBA2A716-598D-4526-B027-4F075792B68F}"/>
              </a:ext>
            </a:extLst>
          </p:cNvPr>
          <p:cNvSpPr/>
          <p:nvPr/>
        </p:nvSpPr>
        <p:spPr>
          <a:xfrm>
            <a:off x="1797238" y="3892196"/>
            <a:ext cx="5565699" cy="2570331"/>
          </a:xfrm>
          <a:prstGeom prst="roundRect">
            <a:avLst>
              <a:gd name="adj" fmla="val 9827"/>
            </a:avLst>
          </a:prstGeom>
          <a:solidFill>
            <a:schemeClr val="bg1"/>
          </a:solidFill>
          <a:ln w="12700" cap="flat">
            <a:gradFill>
              <a:gsLst>
                <a:gs pos="0">
                  <a:srgbClr val="3B20FF">
                    <a:alpha val="16000"/>
                  </a:srgbClr>
                </a:gs>
                <a:gs pos="100000">
                  <a:srgbClr val="6F1787"/>
                </a:gs>
              </a:gsLst>
              <a:lin ang="10800000" scaled="1"/>
            </a:gradFill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endParaRPr lang="zh-CN" altLang="en-US" b="1" dirty="0">
              <a:latin typeface="OPPOSans M" panose="00020600040101010101" pitchFamily="18" charset="-122"/>
              <a:ea typeface="OPPOSans M" panose="00020600040101010101" pitchFamily="18" charset="-122"/>
              <a:sym typeface="+mn-ea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8403901-6AA2-FF4E-B237-DBE60514C04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BBDC00-B9E2-4EFD-9306-2934E87247C6}" type="slidenum">
              <a:rPr lang="zh-CN" altLang="en-US" smtClean="0">
                <a:latin typeface="微软雅黑" panose="020B0503020204020204" pitchFamily="82" charset="2"/>
                <a:ea typeface="微软雅黑" panose="020B0503020204020204" pitchFamily="82" charset="2"/>
              </a:rPr>
              <a:pPr/>
              <a:t>107</a:t>
            </a:fld>
            <a:endParaRPr lang="zh-CN" altLang="en-US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5D30AE4A-B9F1-414A-88E3-E655119CE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latin typeface="微软雅黑" panose="020B0503020204020204" pitchFamily="82" charset="2"/>
                <a:ea typeface="微软雅黑" panose="020B0503020204020204" pitchFamily="82" charset="2"/>
              </a:rPr>
              <a:t>案例说明（分析阶段）</a:t>
            </a: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CD01BE2-4116-CC4E-B6A1-A58991C1DE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66500" y="6587722"/>
            <a:ext cx="3852862" cy="309563"/>
          </a:xfrm>
        </p:spPr>
        <p:txBody>
          <a:bodyPr/>
          <a:lstStyle/>
          <a:p>
            <a:pPr>
              <a:defRPr/>
            </a:pPr>
            <a:r>
              <a:rPr lang="zh-CN" altLang="en-US" dirty="0">
                <a:latin typeface="微软雅黑" panose="020B0503020204020204" pitchFamily="82" charset="2"/>
                <a:ea typeface="微软雅黑" panose="020B0503020204020204" pitchFamily="82" charset="2"/>
              </a:rPr>
              <a:t>数据库系统</a:t>
            </a:r>
            <a:r>
              <a:rPr lang="en-US" altLang="zh-CN" dirty="0">
                <a:latin typeface="微软雅黑" panose="020B0503020204020204" pitchFamily="82" charset="2"/>
                <a:ea typeface="微软雅黑" panose="020B0503020204020204" pitchFamily="82" charset="2"/>
              </a:rPr>
              <a:t>—</a:t>
            </a:r>
            <a:r>
              <a:rPr lang="zh-CN" altLang="en-US" dirty="0">
                <a:latin typeface="微软雅黑" panose="020B0503020204020204" pitchFamily="82" charset="2"/>
                <a:ea typeface="微软雅黑" panose="020B0503020204020204" pitchFamily="82" charset="2"/>
              </a:rPr>
              <a:t>故障恢复</a:t>
            </a:r>
            <a:endParaRPr lang="en-US" altLang="zh-CN" sz="12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6" name="Line 3">
            <a:extLst>
              <a:ext uri="{FF2B5EF4-FFF2-40B4-BE49-F238E27FC236}">
                <a16:creationId xmlns:a16="http://schemas.microsoft.com/office/drawing/2014/main" id="{66E9ACBC-4A94-8D45-8F9A-B9A5215AC6F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466976" y="1400155"/>
            <a:ext cx="635494" cy="885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z="1800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graphicFrame>
        <p:nvGraphicFramePr>
          <p:cNvPr id="7" name="Group 4">
            <a:extLst>
              <a:ext uri="{FF2B5EF4-FFF2-40B4-BE49-F238E27FC236}">
                <a16:creationId xmlns:a16="http://schemas.microsoft.com/office/drawing/2014/main" id="{96FDDBCE-7836-BE40-8068-7E386DD4AB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1244143"/>
              </p:ext>
            </p:extLst>
          </p:nvPr>
        </p:nvGraphicFramePr>
        <p:xfrm>
          <a:off x="3177514" y="1056160"/>
          <a:ext cx="6257925" cy="2753487"/>
        </p:xfrm>
        <a:graphic>
          <a:graphicData uri="http://schemas.openxmlformats.org/drawingml/2006/table">
            <a:tbl>
              <a:tblPr/>
              <a:tblGrid>
                <a:gridCol w="1251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51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51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51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51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5031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LSN</a:t>
                      </a:r>
                    </a:p>
                  </a:txBody>
                  <a:tcPr marL="41720" marR="4172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Type</a:t>
                      </a:r>
                    </a:p>
                  </a:txBody>
                  <a:tcPr marL="41720" marR="41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Tid</a:t>
                      </a:r>
                    </a:p>
                  </a:txBody>
                  <a:tcPr marL="41720" marR="41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prevLSN</a:t>
                      </a:r>
                    </a:p>
                  </a:txBody>
                  <a:tcPr marL="41720" marR="41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Data</a:t>
                      </a:r>
                    </a:p>
                  </a:txBody>
                  <a:tcPr marL="41720" marR="41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031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5</a:t>
                      </a:r>
                    </a:p>
                  </a:txBody>
                  <a:tcPr marL="41720" marR="4172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SOT</a:t>
                      </a:r>
                    </a:p>
                  </a:txBody>
                  <a:tcPr marL="41720" marR="41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3</a:t>
                      </a:r>
                    </a:p>
                  </a:txBody>
                  <a:tcPr marL="41720" marR="41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0"/>
                      </a:endParaRPr>
                    </a:p>
                  </a:txBody>
                  <a:tcPr marL="41720" marR="41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0"/>
                      </a:endParaRPr>
                    </a:p>
                  </a:txBody>
                  <a:tcPr marL="41720" marR="41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031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6</a:t>
                      </a:r>
                    </a:p>
                  </a:txBody>
                  <a:tcPr marL="41720" marR="4172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UP</a:t>
                      </a:r>
                    </a:p>
                  </a:txBody>
                  <a:tcPr marL="41720" marR="41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1</a:t>
                      </a:r>
                    </a:p>
                  </a:txBody>
                  <a:tcPr marL="41720" marR="41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3</a:t>
                      </a:r>
                    </a:p>
                  </a:txBody>
                  <a:tcPr marL="41720" marR="41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C</a:t>
                      </a:r>
                    </a:p>
                  </a:txBody>
                  <a:tcPr marL="41720" marR="41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031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7</a:t>
                      </a:r>
                    </a:p>
                  </a:txBody>
                  <a:tcPr marL="41720" marR="4172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SOT</a:t>
                      </a:r>
                    </a:p>
                  </a:txBody>
                  <a:tcPr marL="41720" marR="41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2</a:t>
                      </a:r>
                    </a:p>
                  </a:txBody>
                  <a:tcPr marL="41720" marR="41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0"/>
                      </a:endParaRPr>
                    </a:p>
                  </a:txBody>
                  <a:tcPr marL="41720" marR="41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0"/>
                      </a:endParaRPr>
                    </a:p>
                  </a:txBody>
                  <a:tcPr marL="41720" marR="41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031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8</a:t>
                      </a:r>
                    </a:p>
                  </a:txBody>
                  <a:tcPr marL="41720" marR="4172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END-CP</a:t>
                      </a:r>
                    </a:p>
                  </a:txBody>
                  <a:tcPr marL="41720" marR="41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0"/>
                      </a:endParaRPr>
                    </a:p>
                  </a:txBody>
                  <a:tcPr marL="41720" marR="41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0"/>
                      </a:endParaRPr>
                    </a:p>
                  </a:txBody>
                  <a:tcPr marL="41720" marR="41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0"/>
                      </a:endParaRPr>
                    </a:p>
                  </a:txBody>
                  <a:tcPr marL="41720" marR="41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396311"/>
                  </a:ext>
                </a:extLst>
              </a:tr>
              <a:tr h="25031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9</a:t>
                      </a:r>
                    </a:p>
                  </a:txBody>
                  <a:tcPr marL="41720" marR="4172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UP</a:t>
                      </a:r>
                    </a:p>
                  </a:txBody>
                  <a:tcPr marL="41720" marR="41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2</a:t>
                      </a:r>
                    </a:p>
                  </a:txBody>
                  <a:tcPr marL="41720" marR="41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7</a:t>
                      </a:r>
                    </a:p>
                  </a:txBody>
                  <a:tcPr marL="41720" marR="41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D</a:t>
                      </a:r>
                    </a:p>
                  </a:txBody>
                  <a:tcPr marL="41720" marR="41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031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10</a:t>
                      </a:r>
                    </a:p>
                  </a:txBody>
                  <a:tcPr marL="41720" marR="4172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EOT</a:t>
                      </a:r>
                    </a:p>
                  </a:txBody>
                  <a:tcPr marL="41720" marR="41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1</a:t>
                      </a:r>
                    </a:p>
                  </a:txBody>
                  <a:tcPr marL="41720" marR="41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6</a:t>
                      </a:r>
                    </a:p>
                  </a:txBody>
                  <a:tcPr marL="41720" marR="41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0"/>
                      </a:endParaRPr>
                    </a:p>
                  </a:txBody>
                  <a:tcPr marL="41720" marR="41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031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11</a:t>
                      </a:r>
                    </a:p>
                  </a:txBody>
                  <a:tcPr marL="41720" marR="4172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UP</a:t>
                      </a:r>
                    </a:p>
                  </a:txBody>
                  <a:tcPr marL="41720" marR="41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3</a:t>
                      </a:r>
                    </a:p>
                  </a:txBody>
                  <a:tcPr marL="41720" marR="41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5</a:t>
                      </a:r>
                    </a:p>
                  </a:txBody>
                  <a:tcPr marL="41720" marR="41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B</a:t>
                      </a:r>
                    </a:p>
                  </a:txBody>
                  <a:tcPr marL="41720" marR="41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031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12</a:t>
                      </a:r>
                    </a:p>
                  </a:txBody>
                  <a:tcPr marL="41720" marR="4172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UP</a:t>
                      </a:r>
                    </a:p>
                  </a:txBody>
                  <a:tcPr marL="41720" marR="41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2</a:t>
                      </a:r>
                    </a:p>
                  </a:txBody>
                  <a:tcPr marL="41720" marR="41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9</a:t>
                      </a:r>
                    </a:p>
                  </a:txBody>
                  <a:tcPr marL="41720" marR="41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A</a:t>
                      </a:r>
                    </a:p>
                  </a:txBody>
                  <a:tcPr marL="41720" marR="41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031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13</a:t>
                      </a:r>
                    </a:p>
                  </a:txBody>
                  <a:tcPr marL="41720" marR="4172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EOT</a:t>
                      </a:r>
                    </a:p>
                  </a:txBody>
                  <a:tcPr marL="41720" marR="41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2</a:t>
                      </a:r>
                    </a:p>
                  </a:txBody>
                  <a:tcPr marL="41720" marR="41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12</a:t>
                      </a:r>
                    </a:p>
                  </a:txBody>
                  <a:tcPr marL="41720" marR="41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0"/>
                      </a:endParaRPr>
                    </a:p>
                  </a:txBody>
                  <a:tcPr marL="41720" marR="41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031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14</a:t>
                      </a:r>
                    </a:p>
                  </a:txBody>
                  <a:tcPr marL="41720" marR="4172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UP</a:t>
                      </a:r>
                    </a:p>
                  </a:txBody>
                  <a:tcPr marL="41720" marR="41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3</a:t>
                      </a:r>
                    </a:p>
                  </a:txBody>
                  <a:tcPr marL="41720" marR="41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11</a:t>
                      </a:r>
                    </a:p>
                  </a:txBody>
                  <a:tcPr marL="41720" marR="41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E</a:t>
                      </a:r>
                    </a:p>
                  </a:txBody>
                  <a:tcPr marL="41720" marR="41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8" name="Group 72">
            <a:extLst>
              <a:ext uri="{FF2B5EF4-FFF2-40B4-BE49-F238E27FC236}">
                <a16:creationId xmlns:a16="http://schemas.microsoft.com/office/drawing/2014/main" id="{6B525D93-618C-5744-A207-9F87A087B0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6712031"/>
              </p:ext>
            </p:extLst>
          </p:nvPr>
        </p:nvGraphicFramePr>
        <p:xfrm>
          <a:off x="2362200" y="4641846"/>
          <a:ext cx="2019300" cy="1623060"/>
        </p:xfrm>
        <a:graphic>
          <a:graphicData uri="http://schemas.openxmlformats.org/drawingml/2006/table">
            <a:tbl>
              <a:tblPr/>
              <a:tblGrid>
                <a:gridCol w="1009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9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30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LastLSN</a:t>
                      </a:r>
                    </a:p>
                  </a:txBody>
                  <a:tcPr marL="80772" marR="80772" marT="40386" marB="4038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TID</a:t>
                      </a:r>
                    </a:p>
                  </a:txBody>
                  <a:tcPr marL="80772" marR="80772" marT="40386" marB="4038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30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3</a:t>
                      </a:r>
                    </a:p>
                  </a:txBody>
                  <a:tcPr marL="80772" marR="80772" marT="40386" marB="4038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1</a:t>
                      </a:r>
                    </a:p>
                  </a:txBody>
                  <a:tcPr marL="80772" marR="80772" marT="40386" marB="4038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30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5</a:t>
                      </a:r>
                    </a:p>
                  </a:txBody>
                  <a:tcPr marL="80772" marR="80772" marT="40386" marB="4038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3</a:t>
                      </a:r>
                    </a:p>
                  </a:txBody>
                  <a:tcPr marL="80772" marR="80772" marT="40386" marB="4038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30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0"/>
                      </a:endParaRPr>
                    </a:p>
                  </a:txBody>
                  <a:tcPr marL="80772" marR="80772" marT="40386" marB="4038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0"/>
                      </a:endParaRPr>
                    </a:p>
                  </a:txBody>
                  <a:tcPr marL="80772" marR="80772" marT="40386" marB="4038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30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0"/>
                      </a:endParaRPr>
                    </a:p>
                  </a:txBody>
                  <a:tcPr marL="80772" marR="80772" marT="40386" marB="4038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0"/>
                      </a:endParaRPr>
                    </a:p>
                  </a:txBody>
                  <a:tcPr marL="80772" marR="80772" marT="40386" marB="4038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9" name="Group 161">
            <a:extLst>
              <a:ext uri="{FF2B5EF4-FFF2-40B4-BE49-F238E27FC236}">
                <a16:creationId xmlns:a16="http://schemas.microsoft.com/office/drawing/2014/main" id="{5C6AE724-BD93-9E44-A34C-66C6DBEF82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7744309"/>
              </p:ext>
            </p:extLst>
          </p:nvPr>
        </p:nvGraphicFramePr>
        <p:xfrm>
          <a:off x="4940300" y="4324346"/>
          <a:ext cx="2123258" cy="2063724"/>
        </p:xfrm>
        <a:graphic>
          <a:graphicData uri="http://schemas.openxmlformats.org/drawingml/2006/table">
            <a:tbl>
              <a:tblPr/>
              <a:tblGrid>
                <a:gridCol w="10616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16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966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ongti SC" panose="02010600040101010101" pitchFamily="2" charset="-122"/>
                          <a:ea typeface="Songti SC" panose="02010600040101010101" pitchFamily="2" charset="-122"/>
                        </a:rPr>
                        <a:t>页面号</a:t>
                      </a:r>
                    </a:p>
                  </a:txBody>
                  <a:tcPr marL="84930" marR="84930" marT="42437" marB="4243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RecLSN</a:t>
                      </a:r>
                    </a:p>
                  </a:txBody>
                  <a:tcPr marL="84930" marR="84930" marT="42437" marB="4243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966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A</a:t>
                      </a:r>
                    </a:p>
                  </a:txBody>
                  <a:tcPr marL="84930" marR="84930" marT="42437" marB="4243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2</a:t>
                      </a:r>
                    </a:p>
                  </a:txBody>
                  <a:tcPr marL="84930" marR="84930" marT="42437" marB="4243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966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B</a:t>
                      </a:r>
                    </a:p>
                  </a:txBody>
                  <a:tcPr marL="84930" marR="84930" marT="42437" marB="4243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3</a:t>
                      </a:r>
                    </a:p>
                  </a:txBody>
                  <a:tcPr marL="84930" marR="84930" marT="42437" marB="4243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966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0"/>
                      </a:endParaRPr>
                    </a:p>
                  </a:txBody>
                  <a:tcPr marL="84930" marR="84930" marT="42437" marB="4243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0"/>
                      </a:endParaRPr>
                    </a:p>
                  </a:txBody>
                  <a:tcPr marL="84930" marR="84930" marT="42437" marB="4243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966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0"/>
                      </a:endParaRPr>
                    </a:p>
                  </a:txBody>
                  <a:tcPr marL="84930" marR="84930" marT="42437" marB="4243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0"/>
                      </a:endParaRPr>
                    </a:p>
                  </a:txBody>
                  <a:tcPr marL="84930" marR="84930" marT="42437" marB="4243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966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0"/>
                      </a:endParaRPr>
                    </a:p>
                  </a:txBody>
                  <a:tcPr marL="84930" marR="84930" marT="42437" marB="4243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0"/>
                      </a:endParaRPr>
                    </a:p>
                  </a:txBody>
                  <a:tcPr marL="84930" marR="84930" marT="42437" marB="4243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0" name="Group 112">
            <a:extLst>
              <a:ext uri="{FF2B5EF4-FFF2-40B4-BE49-F238E27FC236}">
                <a16:creationId xmlns:a16="http://schemas.microsoft.com/office/drawing/2014/main" id="{0AFAF37C-8078-514E-93B7-3A75BF9957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8943682"/>
              </p:ext>
            </p:extLst>
          </p:nvPr>
        </p:nvGraphicFramePr>
        <p:xfrm>
          <a:off x="8091401" y="4254996"/>
          <a:ext cx="2048888" cy="1966608"/>
        </p:xfrm>
        <a:graphic>
          <a:graphicData uri="http://schemas.openxmlformats.org/drawingml/2006/table">
            <a:tbl>
              <a:tblPr/>
              <a:tblGrid>
                <a:gridCol w="10244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44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776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ongti SC" panose="02010600040101010101" pitchFamily="2" charset="-122"/>
                          <a:ea typeface="Songti SC" panose="02010600040101010101" pitchFamily="2" charset="-122"/>
                        </a:rPr>
                        <a:t>页面</a:t>
                      </a:r>
                    </a:p>
                  </a:txBody>
                  <a:tcPr marL="81955" marR="81955" marT="40951" marB="4095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PageLSN</a:t>
                      </a:r>
                    </a:p>
                  </a:txBody>
                  <a:tcPr marL="81955" marR="81955" marT="40951" marB="4095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776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A</a:t>
                      </a:r>
                    </a:p>
                  </a:txBody>
                  <a:tcPr marL="81955" marR="81955" marT="40951" marB="4095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2</a:t>
                      </a:r>
                    </a:p>
                  </a:txBody>
                  <a:tcPr marL="81955" marR="81955" marT="40951" marB="4095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776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B</a:t>
                      </a:r>
                    </a:p>
                  </a:txBody>
                  <a:tcPr marL="81955" marR="81955" marT="40951" marB="4095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3</a:t>
                      </a:r>
                    </a:p>
                  </a:txBody>
                  <a:tcPr marL="81955" marR="81955" marT="40951" marB="4095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776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C</a:t>
                      </a:r>
                    </a:p>
                  </a:txBody>
                  <a:tcPr marL="81955" marR="81955" marT="40951" marB="4095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6</a:t>
                      </a:r>
                    </a:p>
                  </a:txBody>
                  <a:tcPr marL="81955" marR="81955" marT="40951" marB="4095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776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D</a:t>
                      </a:r>
                    </a:p>
                  </a:txBody>
                  <a:tcPr marL="81955" marR="81955" marT="40951" marB="4095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?</a:t>
                      </a:r>
                    </a:p>
                  </a:txBody>
                  <a:tcPr marL="81955" marR="81955" marT="40951" marB="4095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776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E</a:t>
                      </a:r>
                    </a:p>
                  </a:txBody>
                  <a:tcPr marL="81955" marR="81955" marT="40951" marB="4095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?</a:t>
                      </a:r>
                    </a:p>
                  </a:txBody>
                  <a:tcPr marL="81955" marR="81955" marT="40951" marB="4095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1" name="Text Box 136">
            <a:extLst>
              <a:ext uri="{FF2B5EF4-FFF2-40B4-BE49-F238E27FC236}">
                <a16:creationId xmlns:a16="http://schemas.microsoft.com/office/drawing/2014/main" id="{EECEC09F-DB15-B445-BAE0-B5598B82B9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33268" y="4222591"/>
            <a:ext cx="87716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b="1" dirty="0">
                <a:latin typeface="微软雅黑" panose="020B0503020204020204" pitchFamily="82" charset="2"/>
                <a:ea typeface="微软雅黑" panose="020B0503020204020204" pitchFamily="82" charset="2"/>
              </a:rPr>
              <a:t>事务表</a:t>
            </a:r>
            <a:endParaRPr lang="en-US" b="1" dirty="0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12" name="Text Box 137">
            <a:extLst>
              <a:ext uri="{FF2B5EF4-FFF2-40B4-BE49-F238E27FC236}">
                <a16:creationId xmlns:a16="http://schemas.microsoft.com/office/drawing/2014/main" id="{C0189AB7-1350-AC46-8B4C-97698376B2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63347" y="3892197"/>
            <a:ext cx="87716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b="1" dirty="0">
                <a:latin typeface="微软雅黑" panose="020B0503020204020204" pitchFamily="82" charset="2"/>
                <a:ea typeface="微软雅黑" panose="020B0503020204020204" pitchFamily="82" charset="2"/>
              </a:rPr>
              <a:t>脏页表</a:t>
            </a:r>
            <a:endParaRPr lang="en-US" b="1" dirty="0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13" name="Text Box 138">
            <a:extLst>
              <a:ext uri="{FF2B5EF4-FFF2-40B4-BE49-F238E27FC236}">
                <a16:creationId xmlns:a16="http://schemas.microsoft.com/office/drawing/2014/main" id="{F7735166-FC8C-3749-9F61-78E5D6115F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34415" y="3853259"/>
            <a:ext cx="76285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b="1" dirty="0">
                <a:latin typeface="微软雅黑" panose="020B0503020204020204" pitchFamily="82" charset="2"/>
                <a:ea typeface="微软雅黑" panose="020B0503020204020204" pitchFamily="82" charset="2"/>
              </a:rPr>
              <a:t>磁盘</a:t>
            </a:r>
            <a:endParaRPr lang="en-US" b="1" dirty="0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4" name="Text Box 37">
            <a:extLst>
              <a:ext uri="{FF2B5EF4-FFF2-40B4-BE49-F238E27FC236}">
                <a16:creationId xmlns:a16="http://schemas.microsoft.com/office/drawing/2014/main" id="{819514E3-A799-EBC7-4696-59113FF896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19471" y="1829610"/>
            <a:ext cx="1106393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600" dirty="0" err="1">
                <a:solidFill>
                  <a:srgbClr val="861F10"/>
                </a:solidFill>
                <a:latin typeface="微软雅黑" panose="020B0503020204020204" pitchFamily="82" charset="2"/>
                <a:ea typeface="微软雅黑" panose="020B0503020204020204" pitchFamily="82" charset="2"/>
                <a:cs typeface="Times New Roman" panose="02020603050405020304" pitchFamily="18" charset="0"/>
              </a:rPr>
              <a:t>Flush刷脏</a:t>
            </a:r>
            <a:endParaRPr lang="en-US" sz="1600" dirty="0">
              <a:solidFill>
                <a:srgbClr val="861F10"/>
              </a:solidFill>
              <a:latin typeface="微软雅黑" panose="020B0503020204020204" pitchFamily="82" charset="2"/>
              <a:ea typeface="微软雅黑" panose="020B0503020204020204" pitchFamily="82" charset="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821505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18">
            <a:extLst>
              <a:ext uri="{FF2B5EF4-FFF2-40B4-BE49-F238E27FC236}">
                <a16:creationId xmlns:a16="http://schemas.microsoft.com/office/drawing/2014/main" id="{F7B17425-6B6E-46E1-88BE-B889B9FB4E8A}"/>
              </a:ext>
            </a:extLst>
          </p:cNvPr>
          <p:cNvSpPr/>
          <p:nvPr/>
        </p:nvSpPr>
        <p:spPr>
          <a:xfrm>
            <a:off x="1594038" y="940994"/>
            <a:ext cx="9197786" cy="5600372"/>
          </a:xfrm>
          <a:prstGeom prst="roundRect">
            <a:avLst>
              <a:gd name="adj" fmla="val 9827"/>
            </a:avLst>
          </a:prstGeom>
          <a:solidFill>
            <a:schemeClr val="bg1"/>
          </a:solidFill>
          <a:ln w="12700" cap="flat">
            <a:gradFill>
              <a:gsLst>
                <a:gs pos="0">
                  <a:srgbClr val="3B20FF">
                    <a:alpha val="16000"/>
                  </a:srgbClr>
                </a:gs>
                <a:gs pos="100000">
                  <a:srgbClr val="6F1787"/>
                </a:gs>
              </a:gsLst>
              <a:lin ang="10800000" scaled="1"/>
            </a:gradFill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endParaRPr lang="zh-CN" altLang="en-US" b="1" dirty="0">
              <a:latin typeface="OPPOSans M" panose="00020600040101010101" pitchFamily="18" charset="-122"/>
              <a:ea typeface="OPPOSans M" panose="00020600040101010101" pitchFamily="18" charset="-122"/>
              <a:sym typeface="+mn-ea"/>
            </a:endParaRPr>
          </a:p>
        </p:txBody>
      </p:sp>
      <p:sp>
        <p:nvSpPr>
          <p:cNvPr id="16" name="Shape18">
            <a:extLst>
              <a:ext uri="{FF2B5EF4-FFF2-40B4-BE49-F238E27FC236}">
                <a16:creationId xmlns:a16="http://schemas.microsoft.com/office/drawing/2014/main" id="{271A4B84-F2DA-430D-9DEB-7220F27DADD6}"/>
              </a:ext>
            </a:extLst>
          </p:cNvPr>
          <p:cNvSpPr/>
          <p:nvPr/>
        </p:nvSpPr>
        <p:spPr>
          <a:xfrm>
            <a:off x="1797238" y="3892196"/>
            <a:ext cx="5565699" cy="2570331"/>
          </a:xfrm>
          <a:prstGeom prst="roundRect">
            <a:avLst>
              <a:gd name="adj" fmla="val 9827"/>
            </a:avLst>
          </a:prstGeom>
          <a:solidFill>
            <a:schemeClr val="bg1"/>
          </a:solidFill>
          <a:ln w="12700" cap="flat">
            <a:gradFill>
              <a:gsLst>
                <a:gs pos="0">
                  <a:srgbClr val="3B20FF">
                    <a:alpha val="16000"/>
                  </a:srgbClr>
                </a:gs>
                <a:gs pos="100000">
                  <a:srgbClr val="6F1787"/>
                </a:gs>
              </a:gsLst>
              <a:lin ang="10800000" scaled="1"/>
            </a:gradFill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endParaRPr lang="zh-CN" altLang="en-US" b="1" dirty="0">
              <a:latin typeface="OPPOSans M" panose="00020600040101010101" pitchFamily="18" charset="-122"/>
              <a:ea typeface="OPPOSans M" panose="00020600040101010101" pitchFamily="18" charset="-122"/>
              <a:sym typeface="+mn-ea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8403901-6AA2-FF4E-B237-DBE60514C04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BBDC00-B9E2-4EFD-9306-2934E87247C6}" type="slidenum">
              <a:rPr lang="zh-CN" altLang="en-US" smtClean="0">
                <a:latin typeface="微软雅黑" panose="020B0503020204020204" pitchFamily="82" charset="2"/>
                <a:ea typeface="微软雅黑" panose="020B0503020204020204" pitchFamily="82" charset="2"/>
              </a:rPr>
              <a:pPr/>
              <a:t>108</a:t>
            </a:fld>
            <a:endParaRPr lang="zh-CN" altLang="en-US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5D30AE4A-B9F1-414A-88E3-E655119CE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latin typeface="微软雅黑" panose="020B0503020204020204" pitchFamily="82" charset="2"/>
                <a:ea typeface="微软雅黑" panose="020B0503020204020204" pitchFamily="82" charset="2"/>
              </a:rPr>
              <a:t>案例说明（分析阶段）</a:t>
            </a: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CD01BE2-4116-CC4E-B6A1-A58991C1DE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zh-CN" altLang="en-US">
                <a:latin typeface="微软雅黑" panose="020B0503020204020204" pitchFamily="82" charset="2"/>
                <a:ea typeface="微软雅黑" panose="020B0503020204020204" pitchFamily="82" charset="2"/>
              </a:rPr>
              <a:t>数据库系统</a:t>
            </a:r>
            <a:r>
              <a:rPr lang="en-US" altLang="zh-CN">
                <a:latin typeface="微软雅黑" panose="020B0503020204020204" pitchFamily="82" charset="2"/>
                <a:ea typeface="微软雅黑" panose="020B0503020204020204" pitchFamily="82" charset="2"/>
              </a:rPr>
              <a:t>—</a:t>
            </a:r>
            <a:r>
              <a:rPr lang="zh-CN" altLang="en-US">
                <a:latin typeface="微软雅黑" panose="020B0503020204020204" pitchFamily="82" charset="2"/>
                <a:ea typeface="微软雅黑" panose="020B0503020204020204" pitchFamily="82" charset="2"/>
              </a:rPr>
              <a:t>故障恢复</a:t>
            </a:r>
            <a:endParaRPr lang="en-US" altLang="zh-CN" sz="12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6" name="Line 3">
            <a:extLst>
              <a:ext uri="{FF2B5EF4-FFF2-40B4-BE49-F238E27FC236}">
                <a16:creationId xmlns:a16="http://schemas.microsoft.com/office/drawing/2014/main" id="{66E9ACBC-4A94-8D45-8F9A-B9A5215AC6F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463504" y="1689299"/>
            <a:ext cx="635494" cy="885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z="1800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graphicFrame>
        <p:nvGraphicFramePr>
          <p:cNvPr id="7" name="Group 4">
            <a:extLst>
              <a:ext uri="{FF2B5EF4-FFF2-40B4-BE49-F238E27FC236}">
                <a16:creationId xmlns:a16="http://schemas.microsoft.com/office/drawing/2014/main" id="{96FDDBCE-7836-BE40-8068-7E386DD4AB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7427"/>
              </p:ext>
            </p:extLst>
          </p:nvPr>
        </p:nvGraphicFramePr>
        <p:xfrm>
          <a:off x="3212575" y="1081506"/>
          <a:ext cx="6257925" cy="2753487"/>
        </p:xfrm>
        <a:graphic>
          <a:graphicData uri="http://schemas.openxmlformats.org/drawingml/2006/table">
            <a:tbl>
              <a:tblPr/>
              <a:tblGrid>
                <a:gridCol w="1251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51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51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51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51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5031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LSN</a:t>
                      </a:r>
                    </a:p>
                  </a:txBody>
                  <a:tcPr marL="41720" marR="4172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Type</a:t>
                      </a:r>
                    </a:p>
                  </a:txBody>
                  <a:tcPr marL="41720" marR="41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Tid</a:t>
                      </a:r>
                    </a:p>
                  </a:txBody>
                  <a:tcPr marL="41720" marR="41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PrevLSN</a:t>
                      </a:r>
                    </a:p>
                  </a:txBody>
                  <a:tcPr marL="41720" marR="41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Data</a:t>
                      </a:r>
                    </a:p>
                  </a:txBody>
                  <a:tcPr marL="41720" marR="41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031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5</a:t>
                      </a:r>
                    </a:p>
                  </a:txBody>
                  <a:tcPr marL="41720" marR="4172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SOT</a:t>
                      </a:r>
                    </a:p>
                  </a:txBody>
                  <a:tcPr marL="41720" marR="41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3</a:t>
                      </a:r>
                    </a:p>
                  </a:txBody>
                  <a:tcPr marL="41720" marR="41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0"/>
                      </a:endParaRPr>
                    </a:p>
                  </a:txBody>
                  <a:tcPr marL="41720" marR="41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0"/>
                      </a:endParaRPr>
                    </a:p>
                  </a:txBody>
                  <a:tcPr marL="41720" marR="41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031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6</a:t>
                      </a:r>
                    </a:p>
                  </a:txBody>
                  <a:tcPr marL="41720" marR="4172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UP</a:t>
                      </a:r>
                    </a:p>
                  </a:txBody>
                  <a:tcPr marL="41720" marR="41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1</a:t>
                      </a:r>
                    </a:p>
                  </a:txBody>
                  <a:tcPr marL="41720" marR="41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3</a:t>
                      </a:r>
                    </a:p>
                  </a:txBody>
                  <a:tcPr marL="41720" marR="41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C</a:t>
                      </a:r>
                    </a:p>
                  </a:txBody>
                  <a:tcPr marL="41720" marR="41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031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7</a:t>
                      </a:r>
                    </a:p>
                  </a:txBody>
                  <a:tcPr marL="41720" marR="4172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SOT</a:t>
                      </a:r>
                    </a:p>
                  </a:txBody>
                  <a:tcPr marL="41720" marR="41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2</a:t>
                      </a:r>
                    </a:p>
                  </a:txBody>
                  <a:tcPr marL="41720" marR="41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0"/>
                      </a:endParaRPr>
                    </a:p>
                  </a:txBody>
                  <a:tcPr marL="41720" marR="41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0"/>
                      </a:endParaRPr>
                    </a:p>
                  </a:txBody>
                  <a:tcPr marL="41720" marR="41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031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8</a:t>
                      </a:r>
                    </a:p>
                  </a:txBody>
                  <a:tcPr marL="41720" marR="4172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END-CP</a:t>
                      </a:r>
                    </a:p>
                  </a:txBody>
                  <a:tcPr marL="41720" marR="41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0"/>
                      </a:endParaRPr>
                    </a:p>
                  </a:txBody>
                  <a:tcPr marL="41720" marR="41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0"/>
                      </a:endParaRPr>
                    </a:p>
                  </a:txBody>
                  <a:tcPr marL="41720" marR="41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0"/>
                      </a:endParaRPr>
                    </a:p>
                  </a:txBody>
                  <a:tcPr marL="41720" marR="41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396311"/>
                  </a:ext>
                </a:extLst>
              </a:tr>
              <a:tr h="25031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9</a:t>
                      </a:r>
                    </a:p>
                  </a:txBody>
                  <a:tcPr marL="41720" marR="4172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UP</a:t>
                      </a:r>
                    </a:p>
                  </a:txBody>
                  <a:tcPr marL="41720" marR="41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2</a:t>
                      </a:r>
                    </a:p>
                  </a:txBody>
                  <a:tcPr marL="41720" marR="41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7</a:t>
                      </a:r>
                    </a:p>
                  </a:txBody>
                  <a:tcPr marL="41720" marR="41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D</a:t>
                      </a:r>
                    </a:p>
                  </a:txBody>
                  <a:tcPr marL="41720" marR="41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031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10</a:t>
                      </a:r>
                    </a:p>
                  </a:txBody>
                  <a:tcPr marL="41720" marR="4172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EOT</a:t>
                      </a:r>
                    </a:p>
                  </a:txBody>
                  <a:tcPr marL="41720" marR="41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1</a:t>
                      </a:r>
                    </a:p>
                  </a:txBody>
                  <a:tcPr marL="41720" marR="41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6</a:t>
                      </a:r>
                    </a:p>
                  </a:txBody>
                  <a:tcPr marL="41720" marR="41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0"/>
                      </a:endParaRPr>
                    </a:p>
                  </a:txBody>
                  <a:tcPr marL="41720" marR="41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031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11</a:t>
                      </a:r>
                    </a:p>
                  </a:txBody>
                  <a:tcPr marL="41720" marR="4172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UP</a:t>
                      </a:r>
                    </a:p>
                  </a:txBody>
                  <a:tcPr marL="41720" marR="41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3</a:t>
                      </a:r>
                    </a:p>
                  </a:txBody>
                  <a:tcPr marL="41720" marR="41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5</a:t>
                      </a:r>
                    </a:p>
                  </a:txBody>
                  <a:tcPr marL="41720" marR="41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B</a:t>
                      </a:r>
                    </a:p>
                  </a:txBody>
                  <a:tcPr marL="41720" marR="41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031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12</a:t>
                      </a:r>
                    </a:p>
                  </a:txBody>
                  <a:tcPr marL="41720" marR="4172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UP</a:t>
                      </a:r>
                    </a:p>
                  </a:txBody>
                  <a:tcPr marL="41720" marR="41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2</a:t>
                      </a:r>
                    </a:p>
                  </a:txBody>
                  <a:tcPr marL="41720" marR="41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9</a:t>
                      </a:r>
                    </a:p>
                  </a:txBody>
                  <a:tcPr marL="41720" marR="41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A</a:t>
                      </a:r>
                    </a:p>
                  </a:txBody>
                  <a:tcPr marL="41720" marR="41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031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13</a:t>
                      </a:r>
                    </a:p>
                  </a:txBody>
                  <a:tcPr marL="41720" marR="4172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EOT</a:t>
                      </a:r>
                    </a:p>
                  </a:txBody>
                  <a:tcPr marL="41720" marR="41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2</a:t>
                      </a:r>
                    </a:p>
                  </a:txBody>
                  <a:tcPr marL="41720" marR="41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12</a:t>
                      </a:r>
                    </a:p>
                  </a:txBody>
                  <a:tcPr marL="41720" marR="41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0"/>
                      </a:endParaRPr>
                    </a:p>
                  </a:txBody>
                  <a:tcPr marL="41720" marR="41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031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14</a:t>
                      </a:r>
                    </a:p>
                  </a:txBody>
                  <a:tcPr marL="41720" marR="4172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UP</a:t>
                      </a:r>
                    </a:p>
                  </a:txBody>
                  <a:tcPr marL="41720" marR="41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3</a:t>
                      </a:r>
                    </a:p>
                  </a:txBody>
                  <a:tcPr marL="41720" marR="41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11</a:t>
                      </a:r>
                    </a:p>
                  </a:txBody>
                  <a:tcPr marL="41720" marR="41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E</a:t>
                      </a:r>
                    </a:p>
                  </a:txBody>
                  <a:tcPr marL="41720" marR="41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8" name="Group 72">
            <a:extLst>
              <a:ext uri="{FF2B5EF4-FFF2-40B4-BE49-F238E27FC236}">
                <a16:creationId xmlns:a16="http://schemas.microsoft.com/office/drawing/2014/main" id="{6B525D93-618C-5744-A207-9F87A087B0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8147614"/>
              </p:ext>
            </p:extLst>
          </p:nvPr>
        </p:nvGraphicFramePr>
        <p:xfrm>
          <a:off x="2210183" y="4636008"/>
          <a:ext cx="2019300" cy="1623060"/>
        </p:xfrm>
        <a:graphic>
          <a:graphicData uri="http://schemas.openxmlformats.org/drawingml/2006/table">
            <a:tbl>
              <a:tblPr/>
              <a:tblGrid>
                <a:gridCol w="1009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9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30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LastLSN</a:t>
                      </a:r>
                    </a:p>
                  </a:txBody>
                  <a:tcPr marL="80772" marR="80772" marT="40386" marB="4038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TID</a:t>
                      </a:r>
                    </a:p>
                  </a:txBody>
                  <a:tcPr marL="80772" marR="80772" marT="40386" marB="4038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30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6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0"/>
                      </a:endParaRPr>
                    </a:p>
                  </a:txBody>
                  <a:tcPr marL="80772" marR="80772" marT="40386" marB="4038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1</a:t>
                      </a:r>
                    </a:p>
                  </a:txBody>
                  <a:tcPr marL="80772" marR="80772" marT="40386" marB="4038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30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5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0"/>
                      </a:endParaRPr>
                    </a:p>
                  </a:txBody>
                  <a:tcPr marL="80772" marR="80772" marT="40386" marB="4038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3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0"/>
                      </a:endParaRPr>
                    </a:p>
                  </a:txBody>
                  <a:tcPr marL="80772" marR="80772" marT="40386" marB="4038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30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0"/>
                      </a:endParaRPr>
                    </a:p>
                  </a:txBody>
                  <a:tcPr marL="80772" marR="80772" marT="40386" marB="4038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0"/>
                      </a:endParaRPr>
                    </a:p>
                  </a:txBody>
                  <a:tcPr marL="80772" marR="80772" marT="40386" marB="4038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30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0"/>
                      </a:endParaRPr>
                    </a:p>
                  </a:txBody>
                  <a:tcPr marL="80772" marR="80772" marT="40386" marB="4038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0"/>
                      </a:endParaRPr>
                    </a:p>
                  </a:txBody>
                  <a:tcPr marL="80772" marR="80772" marT="40386" marB="4038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9" name="Group 161">
            <a:extLst>
              <a:ext uri="{FF2B5EF4-FFF2-40B4-BE49-F238E27FC236}">
                <a16:creationId xmlns:a16="http://schemas.microsoft.com/office/drawing/2014/main" id="{5C6AE724-BD93-9E44-A34C-66C6DBEF82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7566485"/>
              </p:ext>
            </p:extLst>
          </p:nvPr>
        </p:nvGraphicFramePr>
        <p:xfrm>
          <a:off x="4788283" y="4318508"/>
          <a:ext cx="2123258" cy="2063724"/>
        </p:xfrm>
        <a:graphic>
          <a:graphicData uri="http://schemas.openxmlformats.org/drawingml/2006/table">
            <a:tbl>
              <a:tblPr/>
              <a:tblGrid>
                <a:gridCol w="10616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16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966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ongti SC" panose="02010600040101010101" pitchFamily="2" charset="-122"/>
                          <a:ea typeface="Songti SC" panose="02010600040101010101" pitchFamily="2" charset="-122"/>
                        </a:rPr>
                        <a:t>页面号</a:t>
                      </a:r>
                    </a:p>
                  </a:txBody>
                  <a:tcPr marL="84930" marR="84930" marT="42437" marB="4243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RecLSN</a:t>
                      </a:r>
                    </a:p>
                  </a:txBody>
                  <a:tcPr marL="84930" marR="84930" marT="42437" marB="4243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966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A</a:t>
                      </a:r>
                    </a:p>
                  </a:txBody>
                  <a:tcPr marL="84930" marR="84930" marT="42437" marB="4243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2</a:t>
                      </a:r>
                    </a:p>
                  </a:txBody>
                  <a:tcPr marL="84930" marR="84930" marT="42437" marB="4243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966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B</a:t>
                      </a:r>
                    </a:p>
                  </a:txBody>
                  <a:tcPr marL="84930" marR="84930" marT="42437" marB="4243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3</a:t>
                      </a:r>
                    </a:p>
                  </a:txBody>
                  <a:tcPr marL="84930" marR="84930" marT="42437" marB="4243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966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C</a:t>
                      </a:r>
                    </a:p>
                  </a:txBody>
                  <a:tcPr marL="84930" marR="84930" marT="42437" marB="4243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6</a:t>
                      </a:r>
                    </a:p>
                  </a:txBody>
                  <a:tcPr marL="84930" marR="84930" marT="42437" marB="4243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966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0"/>
                      </a:endParaRPr>
                    </a:p>
                  </a:txBody>
                  <a:tcPr marL="84930" marR="84930" marT="42437" marB="4243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0"/>
                      </a:endParaRPr>
                    </a:p>
                  </a:txBody>
                  <a:tcPr marL="84930" marR="84930" marT="42437" marB="4243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966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0"/>
                      </a:endParaRPr>
                    </a:p>
                  </a:txBody>
                  <a:tcPr marL="84930" marR="84930" marT="42437" marB="4243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0"/>
                      </a:endParaRPr>
                    </a:p>
                  </a:txBody>
                  <a:tcPr marL="84930" marR="84930" marT="42437" marB="4243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0" name="Group 112">
            <a:extLst>
              <a:ext uri="{FF2B5EF4-FFF2-40B4-BE49-F238E27FC236}">
                <a16:creationId xmlns:a16="http://schemas.microsoft.com/office/drawing/2014/main" id="{0AFAF37C-8078-514E-93B7-3A75BF9957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3744103"/>
              </p:ext>
            </p:extLst>
          </p:nvPr>
        </p:nvGraphicFramePr>
        <p:xfrm>
          <a:off x="7853697" y="4377425"/>
          <a:ext cx="2048888" cy="1966608"/>
        </p:xfrm>
        <a:graphic>
          <a:graphicData uri="http://schemas.openxmlformats.org/drawingml/2006/table">
            <a:tbl>
              <a:tblPr/>
              <a:tblGrid>
                <a:gridCol w="10244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44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776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ongti SC" panose="02010600040101010101" pitchFamily="2" charset="-122"/>
                          <a:ea typeface="Songti SC" panose="02010600040101010101" pitchFamily="2" charset="-122"/>
                        </a:rPr>
                        <a:t>页面</a:t>
                      </a:r>
                    </a:p>
                  </a:txBody>
                  <a:tcPr marL="81955" marR="81955" marT="40951" marB="4095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PageLSN</a:t>
                      </a:r>
                    </a:p>
                  </a:txBody>
                  <a:tcPr marL="81955" marR="81955" marT="40951" marB="4095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776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A</a:t>
                      </a:r>
                    </a:p>
                  </a:txBody>
                  <a:tcPr marL="81955" marR="81955" marT="40951" marB="4095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2</a:t>
                      </a:r>
                    </a:p>
                  </a:txBody>
                  <a:tcPr marL="81955" marR="81955" marT="40951" marB="4095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776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B</a:t>
                      </a:r>
                    </a:p>
                  </a:txBody>
                  <a:tcPr marL="81955" marR="81955" marT="40951" marB="4095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3</a:t>
                      </a:r>
                    </a:p>
                  </a:txBody>
                  <a:tcPr marL="81955" marR="81955" marT="40951" marB="4095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776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C</a:t>
                      </a:r>
                    </a:p>
                  </a:txBody>
                  <a:tcPr marL="81955" marR="81955" marT="40951" marB="4095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6</a:t>
                      </a:r>
                    </a:p>
                  </a:txBody>
                  <a:tcPr marL="81955" marR="81955" marT="40951" marB="4095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776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D</a:t>
                      </a:r>
                    </a:p>
                  </a:txBody>
                  <a:tcPr marL="81955" marR="81955" marT="40951" marB="4095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?</a:t>
                      </a:r>
                    </a:p>
                  </a:txBody>
                  <a:tcPr marL="81955" marR="81955" marT="40951" marB="4095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776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E</a:t>
                      </a:r>
                    </a:p>
                  </a:txBody>
                  <a:tcPr marL="81955" marR="81955" marT="40951" marB="4095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?</a:t>
                      </a:r>
                    </a:p>
                  </a:txBody>
                  <a:tcPr marL="81955" marR="81955" marT="40951" marB="4095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1" name="Text Box 136">
            <a:extLst>
              <a:ext uri="{FF2B5EF4-FFF2-40B4-BE49-F238E27FC236}">
                <a16:creationId xmlns:a16="http://schemas.microsoft.com/office/drawing/2014/main" id="{EECEC09F-DB15-B445-BAE0-B5598B82B9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81251" y="4216753"/>
            <a:ext cx="87716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b="1" dirty="0">
                <a:latin typeface="微软雅黑" panose="020B0503020204020204" pitchFamily="82" charset="2"/>
                <a:ea typeface="微软雅黑" panose="020B0503020204020204" pitchFamily="82" charset="2"/>
              </a:rPr>
              <a:t>事务表</a:t>
            </a:r>
            <a:endParaRPr lang="en-US" b="1" dirty="0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12" name="Text Box 137">
            <a:extLst>
              <a:ext uri="{FF2B5EF4-FFF2-40B4-BE49-F238E27FC236}">
                <a16:creationId xmlns:a16="http://schemas.microsoft.com/office/drawing/2014/main" id="{C0189AB7-1350-AC46-8B4C-97698376B2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11330" y="3886359"/>
            <a:ext cx="87716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b="1" dirty="0">
                <a:latin typeface="微软雅黑" panose="020B0503020204020204" pitchFamily="82" charset="2"/>
                <a:ea typeface="微软雅黑" panose="020B0503020204020204" pitchFamily="82" charset="2"/>
              </a:rPr>
              <a:t>脏页表</a:t>
            </a:r>
            <a:endParaRPr lang="en-US" b="1" dirty="0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13" name="Text Box 138">
            <a:extLst>
              <a:ext uri="{FF2B5EF4-FFF2-40B4-BE49-F238E27FC236}">
                <a16:creationId xmlns:a16="http://schemas.microsoft.com/office/drawing/2014/main" id="{F7735166-FC8C-3749-9F61-78E5D6115F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96711" y="3975688"/>
            <a:ext cx="76285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b="1" dirty="0">
                <a:latin typeface="微软雅黑" panose="020B0503020204020204" pitchFamily="82" charset="2"/>
                <a:ea typeface="微软雅黑" panose="020B0503020204020204" pitchFamily="82" charset="2"/>
              </a:rPr>
              <a:t>磁盘</a:t>
            </a:r>
            <a:endParaRPr lang="en-US" b="1" dirty="0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4" name="Text Box 37">
            <a:extLst>
              <a:ext uri="{FF2B5EF4-FFF2-40B4-BE49-F238E27FC236}">
                <a16:creationId xmlns:a16="http://schemas.microsoft.com/office/drawing/2014/main" id="{9BB23C22-9D8C-7BFE-4C5D-A37E007817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19471" y="1829610"/>
            <a:ext cx="1106393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600" dirty="0" err="1">
                <a:solidFill>
                  <a:srgbClr val="861F10"/>
                </a:solidFill>
                <a:latin typeface="微软雅黑" panose="020B0503020204020204" pitchFamily="82" charset="2"/>
                <a:ea typeface="微软雅黑" panose="020B0503020204020204" pitchFamily="82" charset="2"/>
                <a:cs typeface="Times New Roman" panose="02020603050405020304" pitchFamily="18" charset="0"/>
              </a:rPr>
              <a:t>Flush刷脏</a:t>
            </a:r>
            <a:endParaRPr lang="en-US" sz="1600" dirty="0">
              <a:solidFill>
                <a:srgbClr val="861F10"/>
              </a:solidFill>
              <a:latin typeface="微软雅黑" panose="020B0503020204020204" pitchFamily="82" charset="2"/>
              <a:ea typeface="微软雅黑" panose="020B0503020204020204" pitchFamily="82" charset="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6077097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18">
            <a:extLst>
              <a:ext uri="{FF2B5EF4-FFF2-40B4-BE49-F238E27FC236}">
                <a16:creationId xmlns:a16="http://schemas.microsoft.com/office/drawing/2014/main" id="{8D91C590-6AB8-4370-BAEF-103B4FAAA297}"/>
              </a:ext>
            </a:extLst>
          </p:cNvPr>
          <p:cNvSpPr/>
          <p:nvPr/>
        </p:nvSpPr>
        <p:spPr>
          <a:xfrm>
            <a:off x="1594038" y="940994"/>
            <a:ext cx="9197786" cy="5600372"/>
          </a:xfrm>
          <a:prstGeom prst="roundRect">
            <a:avLst>
              <a:gd name="adj" fmla="val 9827"/>
            </a:avLst>
          </a:prstGeom>
          <a:solidFill>
            <a:schemeClr val="bg1"/>
          </a:solidFill>
          <a:ln w="12700" cap="flat">
            <a:gradFill>
              <a:gsLst>
                <a:gs pos="0">
                  <a:srgbClr val="3B20FF">
                    <a:alpha val="16000"/>
                  </a:srgbClr>
                </a:gs>
                <a:gs pos="100000">
                  <a:srgbClr val="6F1787"/>
                </a:gs>
              </a:gsLst>
              <a:lin ang="10800000" scaled="1"/>
            </a:gradFill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endParaRPr lang="zh-CN" altLang="en-US" b="1" dirty="0">
              <a:latin typeface="OPPOSans M" panose="00020600040101010101" pitchFamily="18" charset="-122"/>
              <a:ea typeface="OPPOSans M" panose="00020600040101010101" pitchFamily="18" charset="-122"/>
              <a:sym typeface="+mn-ea"/>
            </a:endParaRPr>
          </a:p>
        </p:txBody>
      </p:sp>
      <p:sp>
        <p:nvSpPr>
          <p:cNvPr id="16" name="Shape18">
            <a:extLst>
              <a:ext uri="{FF2B5EF4-FFF2-40B4-BE49-F238E27FC236}">
                <a16:creationId xmlns:a16="http://schemas.microsoft.com/office/drawing/2014/main" id="{D6404CCE-67DD-4618-B9A6-03B5FA0CFE4B}"/>
              </a:ext>
            </a:extLst>
          </p:cNvPr>
          <p:cNvSpPr/>
          <p:nvPr/>
        </p:nvSpPr>
        <p:spPr>
          <a:xfrm>
            <a:off x="1797238" y="3892196"/>
            <a:ext cx="5565699" cy="2570331"/>
          </a:xfrm>
          <a:prstGeom prst="roundRect">
            <a:avLst>
              <a:gd name="adj" fmla="val 9827"/>
            </a:avLst>
          </a:prstGeom>
          <a:solidFill>
            <a:schemeClr val="bg1"/>
          </a:solidFill>
          <a:ln w="12700" cap="flat">
            <a:gradFill>
              <a:gsLst>
                <a:gs pos="0">
                  <a:srgbClr val="3B20FF">
                    <a:alpha val="16000"/>
                  </a:srgbClr>
                </a:gs>
                <a:gs pos="100000">
                  <a:srgbClr val="6F1787"/>
                </a:gs>
              </a:gsLst>
              <a:lin ang="10800000" scaled="1"/>
            </a:gradFill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endParaRPr lang="zh-CN" altLang="en-US" b="1" dirty="0">
              <a:latin typeface="OPPOSans M" panose="00020600040101010101" pitchFamily="18" charset="-122"/>
              <a:ea typeface="OPPOSans M" panose="00020600040101010101" pitchFamily="18" charset="-122"/>
              <a:sym typeface="+mn-ea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8403901-6AA2-FF4E-B237-DBE60514C04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BBDC00-B9E2-4EFD-9306-2934E87247C6}" type="slidenum">
              <a:rPr lang="zh-CN" altLang="en-US" smtClean="0">
                <a:latin typeface="微软雅黑" panose="020B0503020204020204" pitchFamily="82" charset="2"/>
                <a:ea typeface="微软雅黑" panose="020B0503020204020204" pitchFamily="82" charset="2"/>
              </a:rPr>
              <a:pPr/>
              <a:t>109</a:t>
            </a:fld>
            <a:endParaRPr lang="zh-CN" altLang="en-US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5D30AE4A-B9F1-414A-88E3-E655119CE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latin typeface="微软雅黑" panose="020B0503020204020204" pitchFamily="82" charset="2"/>
                <a:ea typeface="微软雅黑" panose="020B0503020204020204" pitchFamily="82" charset="2"/>
              </a:rPr>
              <a:t>案例说明（分析阶段）</a:t>
            </a: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CD01BE2-4116-CC4E-B6A1-A58991C1DE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zh-CN" altLang="en-US">
                <a:latin typeface="微软雅黑" panose="020B0503020204020204" pitchFamily="82" charset="2"/>
                <a:ea typeface="微软雅黑" panose="020B0503020204020204" pitchFamily="82" charset="2"/>
              </a:rPr>
              <a:t>数据库系统</a:t>
            </a:r>
            <a:r>
              <a:rPr lang="en-US" altLang="zh-CN">
                <a:latin typeface="微软雅黑" panose="020B0503020204020204" pitchFamily="82" charset="2"/>
                <a:ea typeface="微软雅黑" panose="020B0503020204020204" pitchFamily="82" charset="2"/>
              </a:rPr>
              <a:t>—</a:t>
            </a:r>
            <a:r>
              <a:rPr lang="zh-CN" altLang="en-US">
                <a:latin typeface="微软雅黑" panose="020B0503020204020204" pitchFamily="82" charset="2"/>
                <a:ea typeface="微软雅黑" panose="020B0503020204020204" pitchFamily="82" charset="2"/>
              </a:rPr>
              <a:t>故障恢复</a:t>
            </a:r>
            <a:endParaRPr lang="en-US" altLang="zh-CN" sz="12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6" name="Line 3">
            <a:extLst>
              <a:ext uri="{FF2B5EF4-FFF2-40B4-BE49-F238E27FC236}">
                <a16:creationId xmlns:a16="http://schemas.microsoft.com/office/drawing/2014/main" id="{66E9ACBC-4A94-8D45-8F9A-B9A5215AC6F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461286" y="1904877"/>
            <a:ext cx="635494" cy="885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z="1800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graphicFrame>
        <p:nvGraphicFramePr>
          <p:cNvPr id="7" name="Group 4">
            <a:extLst>
              <a:ext uri="{FF2B5EF4-FFF2-40B4-BE49-F238E27FC236}">
                <a16:creationId xmlns:a16="http://schemas.microsoft.com/office/drawing/2014/main" id="{96FDDBCE-7836-BE40-8068-7E386DD4AB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5136753"/>
              </p:ext>
            </p:extLst>
          </p:nvPr>
        </p:nvGraphicFramePr>
        <p:xfrm>
          <a:off x="3181349" y="1027482"/>
          <a:ext cx="6257925" cy="2753487"/>
        </p:xfrm>
        <a:graphic>
          <a:graphicData uri="http://schemas.openxmlformats.org/drawingml/2006/table">
            <a:tbl>
              <a:tblPr/>
              <a:tblGrid>
                <a:gridCol w="1251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51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51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51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51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5031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LSN</a:t>
                      </a:r>
                    </a:p>
                  </a:txBody>
                  <a:tcPr marL="41720" marR="4172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Type</a:t>
                      </a:r>
                    </a:p>
                  </a:txBody>
                  <a:tcPr marL="41720" marR="41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Tid</a:t>
                      </a:r>
                    </a:p>
                  </a:txBody>
                  <a:tcPr marL="41720" marR="41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PrevLSN</a:t>
                      </a:r>
                    </a:p>
                  </a:txBody>
                  <a:tcPr marL="41720" marR="41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Data</a:t>
                      </a:r>
                    </a:p>
                  </a:txBody>
                  <a:tcPr marL="41720" marR="41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031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5</a:t>
                      </a:r>
                    </a:p>
                  </a:txBody>
                  <a:tcPr marL="41720" marR="4172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SOT</a:t>
                      </a:r>
                    </a:p>
                  </a:txBody>
                  <a:tcPr marL="41720" marR="41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3</a:t>
                      </a:r>
                    </a:p>
                  </a:txBody>
                  <a:tcPr marL="41720" marR="41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0"/>
                      </a:endParaRPr>
                    </a:p>
                  </a:txBody>
                  <a:tcPr marL="41720" marR="41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0"/>
                      </a:endParaRPr>
                    </a:p>
                  </a:txBody>
                  <a:tcPr marL="41720" marR="41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031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6</a:t>
                      </a:r>
                    </a:p>
                  </a:txBody>
                  <a:tcPr marL="41720" marR="4172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UP</a:t>
                      </a:r>
                    </a:p>
                  </a:txBody>
                  <a:tcPr marL="41720" marR="41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1</a:t>
                      </a:r>
                    </a:p>
                  </a:txBody>
                  <a:tcPr marL="41720" marR="41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3</a:t>
                      </a:r>
                    </a:p>
                  </a:txBody>
                  <a:tcPr marL="41720" marR="41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C</a:t>
                      </a:r>
                    </a:p>
                  </a:txBody>
                  <a:tcPr marL="41720" marR="41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031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7</a:t>
                      </a:r>
                    </a:p>
                  </a:txBody>
                  <a:tcPr marL="41720" marR="4172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SOT</a:t>
                      </a:r>
                    </a:p>
                  </a:txBody>
                  <a:tcPr marL="41720" marR="41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2</a:t>
                      </a:r>
                    </a:p>
                  </a:txBody>
                  <a:tcPr marL="41720" marR="41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0"/>
                      </a:endParaRPr>
                    </a:p>
                  </a:txBody>
                  <a:tcPr marL="41720" marR="41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0"/>
                      </a:endParaRPr>
                    </a:p>
                  </a:txBody>
                  <a:tcPr marL="41720" marR="41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031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8</a:t>
                      </a:r>
                    </a:p>
                  </a:txBody>
                  <a:tcPr marL="41720" marR="4172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END-CP</a:t>
                      </a:r>
                    </a:p>
                  </a:txBody>
                  <a:tcPr marL="41720" marR="41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0"/>
                      </a:endParaRPr>
                    </a:p>
                  </a:txBody>
                  <a:tcPr marL="41720" marR="41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0"/>
                      </a:endParaRPr>
                    </a:p>
                  </a:txBody>
                  <a:tcPr marL="41720" marR="41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0"/>
                      </a:endParaRPr>
                    </a:p>
                  </a:txBody>
                  <a:tcPr marL="41720" marR="41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396311"/>
                  </a:ext>
                </a:extLst>
              </a:tr>
              <a:tr h="25031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9</a:t>
                      </a:r>
                    </a:p>
                  </a:txBody>
                  <a:tcPr marL="41720" marR="4172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UP</a:t>
                      </a:r>
                    </a:p>
                  </a:txBody>
                  <a:tcPr marL="41720" marR="41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2</a:t>
                      </a:r>
                    </a:p>
                  </a:txBody>
                  <a:tcPr marL="41720" marR="41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7</a:t>
                      </a:r>
                    </a:p>
                  </a:txBody>
                  <a:tcPr marL="41720" marR="41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D</a:t>
                      </a:r>
                    </a:p>
                  </a:txBody>
                  <a:tcPr marL="41720" marR="41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031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10</a:t>
                      </a:r>
                    </a:p>
                  </a:txBody>
                  <a:tcPr marL="41720" marR="4172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EOT</a:t>
                      </a:r>
                    </a:p>
                  </a:txBody>
                  <a:tcPr marL="41720" marR="41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1</a:t>
                      </a:r>
                    </a:p>
                  </a:txBody>
                  <a:tcPr marL="41720" marR="41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6</a:t>
                      </a:r>
                    </a:p>
                  </a:txBody>
                  <a:tcPr marL="41720" marR="41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0"/>
                      </a:endParaRPr>
                    </a:p>
                  </a:txBody>
                  <a:tcPr marL="41720" marR="41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031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11</a:t>
                      </a:r>
                    </a:p>
                  </a:txBody>
                  <a:tcPr marL="41720" marR="4172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UP</a:t>
                      </a:r>
                    </a:p>
                  </a:txBody>
                  <a:tcPr marL="41720" marR="41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3</a:t>
                      </a:r>
                    </a:p>
                  </a:txBody>
                  <a:tcPr marL="41720" marR="41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5</a:t>
                      </a:r>
                    </a:p>
                  </a:txBody>
                  <a:tcPr marL="41720" marR="41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B</a:t>
                      </a:r>
                    </a:p>
                  </a:txBody>
                  <a:tcPr marL="41720" marR="41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031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12</a:t>
                      </a:r>
                    </a:p>
                  </a:txBody>
                  <a:tcPr marL="41720" marR="4172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UP</a:t>
                      </a:r>
                    </a:p>
                  </a:txBody>
                  <a:tcPr marL="41720" marR="41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2</a:t>
                      </a:r>
                    </a:p>
                  </a:txBody>
                  <a:tcPr marL="41720" marR="41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9</a:t>
                      </a:r>
                    </a:p>
                  </a:txBody>
                  <a:tcPr marL="41720" marR="41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A</a:t>
                      </a:r>
                    </a:p>
                  </a:txBody>
                  <a:tcPr marL="41720" marR="41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031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13</a:t>
                      </a:r>
                    </a:p>
                  </a:txBody>
                  <a:tcPr marL="41720" marR="4172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EOT</a:t>
                      </a:r>
                    </a:p>
                  </a:txBody>
                  <a:tcPr marL="41720" marR="41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2</a:t>
                      </a:r>
                    </a:p>
                  </a:txBody>
                  <a:tcPr marL="41720" marR="41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12</a:t>
                      </a:r>
                    </a:p>
                  </a:txBody>
                  <a:tcPr marL="41720" marR="41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0"/>
                      </a:endParaRPr>
                    </a:p>
                  </a:txBody>
                  <a:tcPr marL="41720" marR="41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031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14</a:t>
                      </a:r>
                    </a:p>
                  </a:txBody>
                  <a:tcPr marL="41720" marR="4172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UP</a:t>
                      </a:r>
                    </a:p>
                  </a:txBody>
                  <a:tcPr marL="41720" marR="41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3</a:t>
                      </a:r>
                    </a:p>
                  </a:txBody>
                  <a:tcPr marL="41720" marR="41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11</a:t>
                      </a:r>
                    </a:p>
                  </a:txBody>
                  <a:tcPr marL="41720" marR="41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E</a:t>
                      </a:r>
                    </a:p>
                  </a:txBody>
                  <a:tcPr marL="41720" marR="41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8" name="Group 72">
            <a:extLst>
              <a:ext uri="{FF2B5EF4-FFF2-40B4-BE49-F238E27FC236}">
                <a16:creationId xmlns:a16="http://schemas.microsoft.com/office/drawing/2014/main" id="{6B525D93-618C-5744-A207-9F87A087B0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2234084"/>
              </p:ext>
            </p:extLst>
          </p:nvPr>
        </p:nvGraphicFramePr>
        <p:xfrm>
          <a:off x="2267381" y="4642353"/>
          <a:ext cx="2019300" cy="1623060"/>
        </p:xfrm>
        <a:graphic>
          <a:graphicData uri="http://schemas.openxmlformats.org/drawingml/2006/table">
            <a:tbl>
              <a:tblPr/>
              <a:tblGrid>
                <a:gridCol w="1009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9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30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LastLSN</a:t>
                      </a:r>
                    </a:p>
                  </a:txBody>
                  <a:tcPr marL="80772" marR="80772" marT="40386" marB="4038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TID</a:t>
                      </a:r>
                    </a:p>
                  </a:txBody>
                  <a:tcPr marL="80772" marR="80772" marT="40386" marB="4038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30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6</a:t>
                      </a:r>
                    </a:p>
                  </a:txBody>
                  <a:tcPr marL="80772" marR="80772" marT="40386" marB="4038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1</a:t>
                      </a:r>
                    </a:p>
                  </a:txBody>
                  <a:tcPr marL="80772" marR="80772" marT="40386" marB="4038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30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5</a:t>
                      </a:r>
                    </a:p>
                  </a:txBody>
                  <a:tcPr marL="80772" marR="80772" marT="40386" marB="4038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3</a:t>
                      </a:r>
                    </a:p>
                  </a:txBody>
                  <a:tcPr marL="80772" marR="80772" marT="40386" marB="4038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30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7</a:t>
                      </a:r>
                    </a:p>
                  </a:txBody>
                  <a:tcPr marL="80772" marR="80772" marT="40386" marB="4038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2</a:t>
                      </a:r>
                    </a:p>
                  </a:txBody>
                  <a:tcPr marL="80772" marR="80772" marT="40386" marB="4038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30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0"/>
                      </a:endParaRPr>
                    </a:p>
                  </a:txBody>
                  <a:tcPr marL="80772" marR="80772" marT="40386" marB="4038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0"/>
                      </a:endParaRPr>
                    </a:p>
                  </a:txBody>
                  <a:tcPr marL="80772" marR="80772" marT="40386" marB="4038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9" name="Group 161">
            <a:extLst>
              <a:ext uri="{FF2B5EF4-FFF2-40B4-BE49-F238E27FC236}">
                <a16:creationId xmlns:a16="http://schemas.microsoft.com/office/drawing/2014/main" id="{5C6AE724-BD93-9E44-A34C-66C6DBEF82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760214"/>
              </p:ext>
            </p:extLst>
          </p:nvPr>
        </p:nvGraphicFramePr>
        <p:xfrm>
          <a:off x="4845481" y="4324853"/>
          <a:ext cx="2123258" cy="2063724"/>
        </p:xfrm>
        <a:graphic>
          <a:graphicData uri="http://schemas.openxmlformats.org/drawingml/2006/table">
            <a:tbl>
              <a:tblPr/>
              <a:tblGrid>
                <a:gridCol w="10616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16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966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ongti SC" panose="02010600040101010101" pitchFamily="2" charset="-122"/>
                          <a:ea typeface="Songti SC" panose="02010600040101010101" pitchFamily="2" charset="-122"/>
                        </a:rPr>
                        <a:t>页面号</a:t>
                      </a:r>
                    </a:p>
                  </a:txBody>
                  <a:tcPr marL="84930" marR="84930" marT="42437" marB="4243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RecLSN</a:t>
                      </a:r>
                    </a:p>
                  </a:txBody>
                  <a:tcPr marL="84930" marR="84930" marT="42437" marB="4243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966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0" u="none" strike="sng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A</a:t>
                      </a:r>
                    </a:p>
                  </a:txBody>
                  <a:tcPr marL="84930" marR="84930" marT="42437" marB="4243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0" u="none" strike="sng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2</a:t>
                      </a:r>
                    </a:p>
                  </a:txBody>
                  <a:tcPr marL="84930" marR="84930" marT="42437" marB="4243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966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0" u="none" strike="sng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B</a:t>
                      </a:r>
                    </a:p>
                  </a:txBody>
                  <a:tcPr marL="84930" marR="84930" marT="42437" marB="4243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0" u="none" strike="sng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3</a:t>
                      </a:r>
                    </a:p>
                  </a:txBody>
                  <a:tcPr marL="84930" marR="84930" marT="42437" marB="4243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966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0" u="none" strike="sng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C</a:t>
                      </a:r>
                    </a:p>
                  </a:txBody>
                  <a:tcPr marL="84930" marR="84930" marT="42437" marB="4243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0" u="none" strike="sng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6</a:t>
                      </a:r>
                    </a:p>
                  </a:txBody>
                  <a:tcPr marL="84930" marR="84930" marT="42437" marB="4243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966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0"/>
                      </a:endParaRPr>
                    </a:p>
                  </a:txBody>
                  <a:tcPr marL="84930" marR="84930" marT="42437" marB="4243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0"/>
                      </a:endParaRPr>
                    </a:p>
                  </a:txBody>
                  <a:tcPr marL="84930" marR="84930" marT="42437" marB="4243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966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0"/>
                      </a:endParaRPr>
                    </a:p>
                  </a:txBody>
                  <a:tcPr marL="84930" marR="84930" marT="42437" marB="4243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0"/>
                      </a:endParaRPr>
                    </a:p>
                  </a:txBody>
                  <a:tcPr marL="84930" marR="84930" marT="42437" marB="4243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0" name="Group 112">
            <a:extLst>
              <a:ext uri="{FF2B5EF4-FFF2-40B4-BE49-F238E27FC236}">
                <a16:creationId xmlns:a16="http://schemas.microsoft.com/office/drawing/2014/main" id="{0AFAF37C-8078-514E-93B7-3A75BF9957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1652509"/>
              </p:ext>
            </p:extLst>
          </p:nvPr>
        </p:nvGraphicFramePr>
        <p:xfrm>
          <a:off x="7921319" y="4281563"/>
          <a:ext cx="2048888" cy="1966608"/>
        </p:xfrm>
        <a:graphic>
          <a:graphicData uri="http://schemas.openxmlformats.org/drawingml/2006/table">
            <a:tbl>
              <a:tblPr/>
              <a:tblGrid>
                <a:gridCol w="10244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44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776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ongti SC" panose="02010600040101010101" pitchFamily="2" charset="-122"/>
                          <a:ea typeface="Songti SC" panose="02010600040101010101" pitchFamily="2" charset="-122"/>
                        </a:rPr>
                        <a:t>页面</a:t>
                      </a:r>
                    </a:p>
                  </a:txBody>
                  <a:tcPr marL="81955" marR="81955" marT="40951" marB="4095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PageLSN</a:t>
                      </a:r>
                    </a:p>
                  </a:txBody>
                  <a:tcPr marL="81955" marR="81955" marT="40951" marB="4095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776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A</a:t>
                      </a:r>
                    </a:p>
                  </a:txBody>
                  <a:tcPr marL="81955" marR="81955" marT="40951" marB="4095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2</a:t>
                      </a:r>
                    </a:p>
                  </a:txBody>
                  <a:tcPr marL="81955" marR="81955" marT="40951" marB="4095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776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B</a:t>
                      </a:r>
                    </a:p>
                  </a:txBody>
                  <a:tcPr marL="81955" marR="81955" marT="40951" marB="4095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3</a:t>
                      </a:r>
                    </a:p>
                  </a:txBody>
                  <a:tcPr marL="81955" marR="81955" marT="40951" marB="4095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776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C</a:t>
                      </a:r>
                    </a:p>
                  </a:txBody>
                  <a:tcPr marL="81955" marR="81955" marT="40951" marB="4095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6</a:t>
                      </a:r>
                    </a:p>
                  </a:txBody>
                  <a:tcPr marL="81955" marR="81955" marT="40951" marB="4095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776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D</a:t>
                      </a:r>
                    </a:p>
                  </a:txBody>
                  <a:tcPr marL="81955" marR="81955" marT="40951" marB="4095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?</a:t>
                      </a:r>
                    </a:p>
                  </a:txBody>
                  <a:tcPr marL="81955" marR="81955" marT="40951" marB="4095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776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E</a:t>
                      </a:r>
                    </a:p>
                  </a:txBody>
                  <a:tcPr marL="81955" marR="81955" marT="40951" marB="4095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?</a:t>
                      </a:r>
                    </a:p>
                  </a:txBody>
                  <a:tcPr marL="81955" marR="81955" marT="40951" marB="4095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1" name="Text Box 136">
            <a:extLst>
              <a:ext uri="{FF2B5EF4-FFF2-40B4-BE49-F238E27FC236}">
                <a16:creationId xmlns:a16="http://schemas.microsoft.com/office/drawing/2014/main" id="{EECEC09F-DB15-B445-BAE0-B5598B82B9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38449" y="4223098"/>
            <a:ext cx="87716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b="1" dirty="0">
                <a:latin typeface="微软雅黑" panose="020B0503020204020204" pitchFamily="82" charset="2"/>
                <a:ea typeface="微软雅黑" panose="020B0503020204020204" pitchFamily="82" charset="2"/>
              </a:rPr>
              <a:t>事务表</a:t>
            </a:r>
            <a:endParaRPr lang="en-US" b="1" dirty="0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12" name="Text Box 137">
            <a:extLst>
              <a:ext uri="{FF2B5EF4-FFF2-40B4-BE49-F238E27FC236}">
                <a16:creationId xmlns:a16="http://schemas.microsoft.com/office/drawing/2014/main" id="{C0189AB7-1350-AC46-8B4C-97698376B2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68528" y="3892704"/>
            <a:ext cx="87716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b="1" dirty="0">
                <a:latin typeface="微软雅黑" panose="020B0503020204020204" pitchFamily="82" charset="2"/>
                <a:ea typeface="微软雅黑" panose="020B0503020204020204" pitchFamily="82" charset="2"/>
              </a:rPr>
              <a:t>脏页表</a:t>
            </a:r>
            <a:endParaRPr lang="en-US" b="1" dirty="0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13" name="Text Box 138">
            <a:extLst>
              <a:ext uri="{FF2B5EF4-FFF2-40B4-BE49-F238E27FC236}">
                <a16:creationId xmlns:a16="http://schemas.microsoft.com/office/drawing/2014/main" id="{F7735166-FC8C-3749-9F61-78E5D6115F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64333" y="3879826"/>
            <a:ext cx="76285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b="1" dirty="0">
                <a:latin typeface="微软雅黑" panose="020B0503020204020204" pitchFamily="82" charset="2"/>
                <a:ea typeface="微软雅黑" panose="020B0503020204020204" pitchFamily="82" charset="2"/>
              </a:rPr>
              <a:t>磁盘</a:t>
            </a:r>
            <a:endParaRPr lang="en-US" b="1" dirty="0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4" name="Text Box 37">
            <a:extLst>
              <a:ext uri="{FF2B5EF4-FFF2-40B4-BE49-F238E27FC236}">
                <a16:creationId xmlns:a16="http://schemas.microsoft.com/office/drawing/2014/main" id="{C1B11EC5-78CD-2DF6-4186-8281DA5320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19471" y="1829610"/>
            <a:ext cx="1106393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600" dirty="0" err="1">
                <a:solidFill>
                  <a:srgbClr val="861F10"/>
                </a:solidFill>
                <a:latin typeface="微软雅黑" panose="020B0503020204020204" pitchFamily="82" charset="2"/>
                <a:ea typeface="微软雅黑" panose="020B0503020204020204" pitchFamily="82" charset="2"/>
                <a:cs typeface="Times New Roman" panose="02020603050405020304" pitchFamily="18" charset="0"/>
              </a:rPr>
              <a:t>Flush刷脏</a:t>
            </a:r>
            <a:endParaRPr lang="en-US" sz="1600" dirty="0">
              <a:solidFill>
                <a:srgbClr val="861F10"/>
              </a:solidFill>
              <a:latin typeface="微软雅黑" panose="020B0503020204020204" pitchFamily="82" charset="2"/>
              <a:ea typeface="微软雅黑" panose="020B0503020204020204" pitchFamily="82" charset="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34616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D70D0B94-FA09-FC43-B7EB-9D718B6CC4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BBDC00-B9E2-4EFD-9306-2934E87247C6}" type="slidenum">
              <a:rPr lang="zh-CN" altLang="en-US" smtClean="0">
                <a:latin typeface="微软雅黑" panose="020B0503020204020204" pitchFamily="82" charset="2"/>
                <a:ea typeface="微软雅黑" panose="020B0503020204020204" pitchFamily="82" charset="2"/>
              </a:rPr>
              <a:pPr/>
              <a:t>11</a:t>
            </a:fld>
            <a:endParaRPr lang="zh-CN" altLang="en-US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93A164EE-4E55-254C-A0CB-11EF8A2C8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82" charset="2"/>
                <a:ea typeface="微软雅黑" panose="020B0503020204020204" pitchFamily="82" charset="2"/>
              </a:rPr>
              <a:t>数据库恢复机制对应关系</a:t>
            </a:r>
            <a:endParaRPr lang="en-US" altLang="zh-CN" dirty="0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14E61AD-C112-0B46-8DAC-2BC8D9382F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zh-CN" altLang="en-US">
                <a:latin typeface="微软雅黑" panose="020B0503020204020204" pitchFamily="82" charset="2"/>
                <a:ea typeface="微软雅黑" panose="020B0503020204020204" pitchFamily="82" charset="2"/>
              </a:rPr>
              <a:t>数据库系统</a:t>
            </a:r>
            <a:r>
              <a:rPr lang="en-US" altLang="zh-CN">
                <a:latin typeface="微软雅黑" panose="020B0503020204020204" pitchFamily="82" charset="2"/>
                <a:ea typeface="微软雅黑" panose="020B0503020204020204" pitchFamily="82" charset="2"/>
              </a:rPr>
              <a:t>—</a:t>
            </a:r>
            <a:r>
              <a:rPr lang="zh-CN" altLang="en-US">
                <a:latin typeface="微软雅黑" panose="020B0503020204020204" pitchFamily="82" charset="2"/>
                <a:ea typeface="微软雅黑" panose="020B0503020204020204" pitchFamily="82" charset="2"/>
              </a:rPr>
              <a:t>故障恢复</a:t>
            </a:r>
            <a:endParaRPr lang="en-US" altLang="zh-CN" sz="12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graphicFrame>
        <p:nvGraphicFramePr>
          <p:cNvPr id="7" name="表格 14">
            <a:extLst>
              <a:ext uri="{FF2B5EF4-FFF2-40B4-BE49-F238E27FC236}">
                <a16:creationId xmlns:a16="http://schemas.microsoft.com/office/drawing/2014/main" id="{C7D13517-FC63-3A44-8A96-95ED3606E2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8207918"/>
              </p:ext>
            </p:extLst>
          </p:nvPr>
        </p:nvGraphicFramePr>
        <p:xfrm>
          <a:off x="357457" y="1461264"/>
          <a:ext cx="11731083" cy="3883812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407966">
                  <a:extLst>
                    <a:ext uri="{9D8B030D-6E8A-4147-A177-3AD203B41FA5}">
                      <a16:colId xmlns:a16="http://schemas.microsoft.com/office/drawing/2014/main" val="86782331"/>
                    </a:ext>
                  </a:extLst>
                </a:gridCol>
                <a:gridCol w="1724928">
                  <a:extLst>
                    <a:ext uri="{9D8B030D-6E8A-4147-A177-3AD203B41FA5}">
                      <a16:colId xmlns:a16="http://schemas.microsoft.com/office/drawing/2014/main" val="2068801175"/>
                    </a:ext>
                  </a:extLst>
                </a:gridCol>
                <a:gridCol w="2668773">
                  <a:extLst>
                    <a:ext uri="{9D8B030D-6E8A-4147-A177-3AD203B41FA5}">
                      <a16:colId xmlns:a16="http://schemas.microsoft.com/office/drawing/2014/main" val="1108661354"/>
                    </a:ext>
                  </a:extLst>
                </a:gridCol>
                <a:gridCol w="3929416">
                  <a:extLst>
                    <a:ext uri="{9D8B030D-6E8A-4147-A177-3AD203B41FA5}">
                      <a16:colId xmlns:a16="http://schemas.microsoft.com/office/drawing/2014/main" val="1616387836"/>
                    </a:ext>
                  </a:extLst>
                </a:gridCol>
              </a:tblGrid>
              <a:tr h="717168"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latin typeface="微软雅黑" panose="020B0503020204020204" pitchFamily="82" charset="2"/>
                          <a:ea typeface="微软雅黑" panose="020B0503020204020204" pitchFamily="82" charset="2"/>
                        </a:rPr>
                        <a:t>问题类型</a:t>
                      </a:r>
                    </a:p>
                  </a:txBody>
                  <a:tcPr marL="130136" marR="130136" marT="65068" marB="6506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198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latin typeface="微软雅黑" panose="020B0503020204020204" pitchFamily="82" charset="2"/>
                          <a:ea typeface="微软雅黑" panose="020B0503020204020204" pitchFamily="82" charset="2"/>
                        </a:rPr>
                        <a:t>出现频率</a:t>
                      </a:r>
                    </a:p>
                  </a:txBody>
                  <a:tcPr marL="130136" marR="130136" marT="65068" marB="6506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198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latin typeface="微软雅黑" panose="020B0503020204020204" pitchFamily="82" charset="2"/>
                          <a:ea typeface="微软雅黑" panose="020B0503020204020204" pitchFamily="82" charset="2"/>
                        </a:rPr>
                        <a:t>对事务的影响</a:t>
                      </a:r>
                    </a:p>
                  </a:txBody>
                  <a:tcPr marL="130136" marR="130136" marT="65068" marB="6506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198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latin typeface="微软雅黑" panose="020B0503020204020204" pitchFamily="82" charset="2"/>
                          <a:ea typeface="微软雅黑" panose="020B0503020204020204" pitchFamily="82" charset="2"/>
                        </a:rPr>
                        <a:t>解决方法</a:t>
                      </a:r>
                    </a:p>
                  </a:txBody>
                  <a:tcPr marL="130136" marR="130136" marT="65068" marB="6506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198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4441556"/>
                  </a:ext>
                </a:extLst>
              </a:tr>
              <a:tr h="527774">
                <a:tc>
                  <a:txBody>
                    <a:bodyPr/>
                    <a:lstStyle/>
                    <a:p>
                      <a:pPr marL="0" marR="0" lvl="0" indent="0" algn="l" defTabSz="8440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zh-CN" altLang="en-US" sz="2400" dirty="0">
                          <a:latin typeface="微软雅黑" panose="020B0503020204020204" pitchFamily="82" charset="2"/>
                          <a:ea typeface="微软雅黑" panose="020B0503020204020204" pitchFamily="82" charset="2"/>
                        </a:rPr>
                        <a:t>无故障下事务回滚</a:t>
                      </a:r>
                    </a:p>
                  </a:txBody>
                  <a:tcPr marL="130136" marR="130136" marT="65068" marB="6506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440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zh-CN" altLang="en-US" sz="2400" dirty="0">
                          <a:latin typeface="微软雅黑" panose="020B0503020204020204" pitchFamily="82" charset="2"/>
                          <a:ea typeface="微软雅黑" panose="020B0503020204020204" pitchFamily="82" charset="2"/>
                        </a:rPr>
                        <a:t>高</a:t>
                      </a:r>
                    </a:p>
                  </a:txBody>
                  <a:tcPr marL="130136" marR="130136" marT="65068" marB="6506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latin typeface="微软雅黑" panose="020B0503020204020204" pitchFamily="82" charset="2"/>
                          <a:ea typeface="微软雅黑" panose="020B0503020204020204" pitchFamily="82" charset="2"/>
                        </a:rPr>
                        <a:t>原子性</a:t>
                      </a:r>
                    </a:p>
                  </a:txBody>
                  <a:tcPr marL="130136" marR="130136" marT="65068" marB="6506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l" defTabSz="8440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zh-CN" sz="2400" kern="0" dirty="0">
                        <a:solidFill>
                          <a:srgbClr val="000000"/>
                        </a:solidFill>
                        <a:latin typeface="微软雅黑" panose="020B0503020204020204" pitchFamily="82" charset="2"/>
                        <a:ea typeface="微软雅黑" panose="020B0503020204020204" pitchFamily="82" charset="2"/>
                        <a:cs typeface="Arial"/>
                      </a:endParaRPr>
                    </a:p>
                    <a:p>
                      <a:pPr marL="0" marR="0" lvl="0" indent="0" algn="l" defTabSz="8440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zh-CN" altLang="en-US" sz="2400" kern="0" dirty="0">
                          <a:solidFill>
                            <a:srgbClr val="000000"/>
                          </a:solidFill>
                          <a:latin typeface="微软雅黑" panose="020B0503020204020204" pitchFamily="82" charset="2"/>
                          <a:ea typeface="微软雅黑" panose="020B0503020204020204" pitchFamily="82" charset="2"/>
                          <a:cs typeface="Arial"/>
                        </a:rPr>
                        <a:t>单机数据库恢复</a:t>
                      </a:r>
                      <a:endParaRPr kumimoji="1" lang="en-US" altLang="zh-CN" sz="2400" kern="0" dirty="0">
                        <a:solidFill>
                          <a:srgbClr val="000000"/>
                        </a:solidFill>
                        <a:latin typeface="微软雅黑" panose="020B0503020204020204" pitchFamily="82" charset="2"/>
                        <a:ea typeface="微软雅黑" panose="020B0503020204020204" pitchFamily="82" charset="2"/>
                        <a:cs typeface="Arial"/>
                      </a:endParaRPr>
                    </a:p>
                  </a:txBody>
                  <a:tcPr marL="101878" marR="101878" marT="50939" marB="50939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8109849"/>
                  </a:ext>
                </a:extLst>
              </a:tr>
              <a:tr h="527774">
                <a:tc>
                  <a:txBody>
                    <a:bodyPr/>
                    <a:lstStyle/>
                    <a:p>
                      <a:pPr marL="0" marR="0" lvl="0" indent="0" algn="l" defTabSz="8440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zh-CN" altLang="en-US" sz="2400" dirty="0">
                          <a:latin typeface="微软雅黑" panose="020B0503020204020204" pitchFamily="82" charset="2"/>
                          <a:ea typeface="微软雅黑" panose="020B0503020204020204" pitchFamily="82" charset="2"/>
                        </a:rPr>
                        <a:t>事务故障</a:t>
                      </a:r>
                    </a:p>
                  </a:txBody>
                  <a:tcPr marL="130136" marR="130136" marT="65068" marB="6506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440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zh-CN" altLang="en-US" sz="2400" dirty="0">
                          <a:latin typeface="微软雅黑" panose="020B0503020204020204" pitchFamily="82" charset="2"/>
                          <a:ea typeface="微软雅黑" panose="020B0503020204020204" pitchFamily="82" charset="2"/>
                        </a:rPr>
                        <a:t>较高</a:t>
                      </a:r>
                    </a:p>
                  </a:txBody>
                  <a:tcPr marL="130136" marR="130136" marT="65068" marB="6506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latin typeface="微软雅黑" panose="020B0503020204020204" pitchFamily="82" charset="2"/>
                          <a:ea typeface="微软雅黑" panose="020B0503020204020204" pitchFamily="82" charset="2"/>
                        </a:rPr>
                        <a:t>原子性</a:t>
                      </a:r>
                    </a:p>
                  </a:txBody>
                  <a:tcPr marL="130136" marR="130136" marT="65068" marB="6506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CN" altLang="en-US" dirty="0">
                        <a:latin typeface="SimHei" panose="02010609060101010101" pitchFamily="49" charset="-122"/>
                        <a:ea typeface="SimHei" panose="02010609060101010101" pitchFamily="49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5622312"/>
                  </a:ext>
                </a:extLst>
              </a:tr>
              <a:tr h="527774">
                <a:tc>
                  <a:txBody>
                    <a:bodyPr/>
                    <a:lstStyle/>
                    <a:p>
                      <a:pPr marL="0" marR="0" lvl="0" indent="0" algn="l" defTabSz="8440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zh-CN" altLang="en-US" sz="2400" dirty="0">
                          <a:latin typeface="微软雅黑" panose="020B0503020204020204" pitchFamily="82" charset="2"/>
                          <a:ea typeface="微软雅黑" panose="020B0503020204020204" pitchFamily="82" charset="2"/>
                        </a:rPr>
                        <a:t>系统崩溃能重启</a:t>
                      </a:r>
                    </a:p>
                  </a:txBody>
                  <a:tcPr marL="130136" marR="130136" marT="65068" marB="6506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440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zh-CN" altLang="en-US" sz="2400" dirty="0">
                          <a:latin typeface="微软雅黑" panose="020B0503020204020204" pitchFamily="82" charset="2"/>
                          <a:ea typeface="微软雅黑" panose="020B0503020204020204" pitchFamily="82" charset="2"/>
                        </a:rPr>
                        <a:t>中等</a:t>
                      </a:r>
                    </a:p>
                  </a:txBody>
                  <a:tcPr marL="130136" marR="130136" marT="65068" marB="6506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latin typeface="微软雅黑" panose="020B0503020204020204" pitchFamily="82" charset="2"/>
                          <a:ea typeface="微软雅黑" panose="020B0503020204020204" pitchFamily="82" charset="2"/>
                        </a:rPr>
                        <a:t>原子性</a:t>
                      </a:r>
                      <a:r>
                        <a:rPr lang="en-US" altLang="zh-CN" sz="2400" dirty="0">
                          <a:latin typeface="微软雅黑" panose="020B0503020204020204" pitchFamily="82" charset="2"/>
                          <a:ea typeface="微软雅黑" panose="020B0503020204020204" pitchFamily="82" charset="2"/>
                        </a:rPr>
                        <a:t>/</a:t>
                      </a:r>
                      <a:r>
                        <a:rPr lang="zh-CN" altLang="en-US" sz="2400" dirty="0">
                          <a:latin typeface="微软雅黑" panose="020B0503020204020204" pitchFamily="82" charset="2"/>
                          <a:ea typeface="微软雅黑" panose="020B0503020204020204" pitchFamily="82" charset="2"/>
                        </a:rPr>
                        <a:t>持久性</a:t>
                      </a:r>
                    </a:p>
                  </a:txBody>
                  <a:tcPr marL="130136" marR="130136" marT="65068" marB="6506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CN" altLang="en-US" dirty="0">
                        <a:latin typeface="SimHei" panose="02010609060101010101" pitchFamily="49" charset="-122"/>
                        <a:ea typeface="SimHei" panose="02010609060101010101" pitchFamily="49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999689"/>
                  </a:ext>
                </a:extLst>
              </a:tr>
              <a:tr h="527774">
                <a:tc>
                  <a:txBody>
                    <a:bodyPr/>
                    <a:lstStyle/>
                    <a:p>
                      <a:pPr marL="0" marR="0" lvl="0" indent="0" algn="l" defTabSz="8440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zh-CN" altLang="en-US" sz="2400" dirty="0">
                          <a:latin typeface="微软雅黑" panose="020B0503020204020204" pitchFamily="82" charset="2"/>
                          <a:ea typeface="微软雅黑" panose="020B0503020204020204" pitchFamily="82" charset="2"/>
                        </a:rPr>
                        <a:t>磁盘故障</a:t>
                      </a:r>
                    </a:p>
                  </a:txBody>
                  <a:tcPr marL="130136" marR="130136" marT="65068" marB="6506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440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zh-CN" altLang="en-US" sz="2400" dirty="0">
                          <a:latin typeface="微软雅黑" panose="020B0503020204020204" pitchFamily="82" charset="2"/>
                          <a:ea typeface="微软雅黑" panose="020B0503020204020204" pitchFamily="82" charset="2"/>
                        </a:rPr>
                        <a:t>低</a:t>
                      </a:r>
                    </a:p>
                  </a:txBody>
                  <a:tcPr marL="130136" marR="130136" marT="65068" marB="6506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latin typeface="微软雅黑" panose="020B0503020204020204" pitchFamily="82" charset="2"/>
                          <a:ea typeface="微软雅黑" panose="020B0503020204020204" pitchFamily="82" charset="2"/>
                        </a:rPr>
                        <a:t>持久性</a:t>
                      </a:r>
                    </a:p>
                  </a:txBody>
                  <a:tcPr marL="130136" marR="130136" marT="65068" marB="6506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440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zh-CN" altLang="en-US" sz="2400" kern="0" dirty="0">
                          <a:solidFill>
                            <a:srgbClr val="000000"/>
                          </a:solidFill>
                          <a:latin typeface="微软雅黑" panose="020B0503020204020204" pitchFamily="82" charset="2"/>
                          <a:ea typeface="微软雅黑" panose="020B0503020204020204" pitchFamily="82" charset="2"/>
                          <a:cs typeface="Arial"/>
                        </a:rPr>
                        <a:t>数据多副本</a:t>
                      </a:r>
                      <a:endParaRPr kumimoji="1" lang="en-US" altLang="zh-CN" sz="2400" kern="0" dirty="0">
                        <a:solidFill>
                          <a:srgbClr val="000000"/>
                        </a:solidFill>
                        <a:latin typeface="微软雅黑" panose="020B0503020204020204" pitchFamily="82" charset="2"/>
                        <a:ea typeface="微软雅黑" panose="020B0503020204020204" pitchFamily="82" charset="2"/>
                        <a:cs typeface="Arial"/>
                      </a:endParaRPr>
                    </a:p>
                  </a:txBody>
                  <a:tcPr marL="130136" marR="130136" marT="65068" marB="6506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89611885"/>
                  </a:ext>
                </a:extLst>
              </a:tr>
              <a:tr h="527774">
                <a:tc>
                  <a:txBody>
                    <a:bodyPr/>
                    <a:lstStyle/>
                    <a:p>
                      <a:pPr marL="0" marR="0" lvl="0" indent="0" algn="l" defTabSz="8440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zh-CN" altLang="en-US" sz="2400" dirty="0">
                          <a:latin typeface="微软雅黑" panose="020B0503020204020204" pitchFamily="82" charset="2"/>
                          <a:ea typeface="微软雅黑" panose="020B0503020204020204" pitchFamily="82" charset="2"/>
                        </a:rPr>
                        <a:t>系统崩溃不能重启</a:t>
                      </a:r>
                    </a:p>
                  </a:txBody>
                  <a:tcPr marL="130136" marR="130136" marT="65068" marB="6506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440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zh-CN" altLang="en-US" sz="2400" dirty="0">
                          <a:latin typeface="微软雅黑" panose="020B0503020204020204" pitchFamily="82" charset="2"/>
                          <a:ea typeface="微软雅黑" panose="020B0503020204020204" pitchFamily="82" charset="2"/>
                        </a:rPr>
                        <a:t>低</a:t>
                      </a:r>
                    </a:p>
                  </a:txBody>
                  <a:tcPr marL="130136" marR="130136" marT="65068" marB="6506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latin typeface="微软雅黑" panose="020B0503020204020204" pitchFamily="82" charset="2"/>
                          <a:ea typeface="微软雅黑" panose="020B0503020204020204" pitchFamily="82" charset="2"/>
                        </a:rPr>
                        <a:t>持久性</a:t>
                      </a:r>
                    </a:p>
                  </a:txBody>
                  <a:tcPr marL="130136" marR="130136" marT="65068" marB="6506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440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zh-CN" altLang="en-US" sz="2400" kern="0" dirty="0">
                          <a:solidFill>
                            <a:srgbClr val="000000"/>
                          </a:solidFill>
                          <a:latin typeface="微软雅黑" panose="020B0503020204020204" pitchFamily="82" charset="2"/>
                          <a:ea typeface="微软雅黑" panose="020B0503020204020204" pitchFamily="82" charset="2"/>
                          <a:cs typeface="Arial"/>
                        </a:rPr>
                        <a:t>一主多备</a:t>
                      </a:r>
                      <a:endParaRPr kumimoji="1" lang="en-US" altLang="zh-CN" sz="2400" kern="0" dirty="0">
                        <a:solidFill>
                          <a:srgbClr val="000000"/>
                        </a:solidFill>
                        <a:latin typeface="微软雅黑" panose="020B0503020204020204" pitchFamily="82" charset="2"/>
                        <a:ea typeface="微软雅黑" panose="020B0503020204020204" pitchFamily="82" charset="2"/>
                        <a:cs typeface="Arial"/>
                      </a:endParaRPr>
                    </a:p>
                  </a:txBody>
                  <a:tcPr marL="130136" marR="130136" marT="65068" marB="6506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10458856"/>
                  </a:ext>
                </a:extLst>
              </a:tr>
              <a:tr h="527774">
                <a:tc>
                  <a:txBody>
                    <a:bodyPr/>
                    <a:lstStyle/>
                    <a:p>
                      <a:pPr marL="0" marR="0" lvl="0" indent="0" algn="l" defTabSz="8440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zh-CN" altLang="en-US" sz="2400" dirty="0">
                          <a:latin typeface="微软雅黑" panose="020B0503020204020204" pitchFamily="82" charset="2"/>
                          <a:ea typeface="微软雅黑" panose="020B0503020204020204" pitchFamily="82" charset="2"/>
                        </a:rPr>
                        <a:t>自然灾害</a:t>
                      </a:r>
                    </a:p>
                  </a:txBody>
                  <a:tcPr marL="130136" marR="130136" marT="65068" marB="6506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440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zh-CN" altLang="en-US" sz="2400" dirty="0">
                          <a:latin typeface="微软雅黑" panose="020B0503020204020204" pitchFamily="82" charset="2"/>
                          <a:ea typeface="微软雅黑" panose="020B0503020204020204" pitchFamily="82" charset="2"/>
                        </a:rPr>
                        <a:t>极低</a:t>
                      </a:r>
                    </a:p>
                  </a:txBody>
                  <a:tcPr marL="130136" marR="130136" marT="65068" marB="6506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latin typeface="微软雅黑" panose="020B0503020204020204" pitchFamily="82" charset="2"/>
                          <a:ea typeface="微软雅黑" panose="020B0503020204020204" pitchFamily="82" charset="2"/>
                        </a:rPr>
                        <a:t>持久性</a:t>
                      </a:r>
                    </a:p>
                  </a:txBody>
                  <a:tcPr marL="130136" marR="130136" marT="65068" marB="6506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charset="2"/>
                        <a:buNone/>
                        <a:tabLst/>
                        <a:defRPr/>
                      </a:pPr>
                      <a:r>
                        <a:rPr kumimoji="1" lang="zh-CN" altLang="en-US" sz="2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82" charset="2"/>
                          <a:ea typeface="微软雅黑" panose="020B0503020204020204" pitchFamily="82" charset="2"/>
                          <a:cs typeface="Arial"/>
                        </a:rPr>
                        <a:t>异地多机恢复</a:t>
                      </a:r>
                    </a:p>
                  </a:txBody>
                  <a:tcPr marL="130136" marR="130136" marT="65068" marB="6506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21782386"/>
                  </a:ext>
                </a:extLst>
              </a:tr>
            </a:tbl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6D23807C-2E77-355F-1257-F3E4C89F7121}"/>
              </a:ext>
            </a:extLst>
          </p:cNvPr>
          <p:cNvSpPr txBox="1"/>
          <p:nvPr/>
        </p:nvSpPr>
        <p:spPr>
          <a:xfrm>
            <a:off x="3137646" y="5545999"/>
            <a:ext cx="59167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b="1" dirty="0">
                <a:latin typeface="微软雅黑" panose="020B0503020204020204" pitchFamily="82" charset="2"/>
                <a:ea typeface="微软雅黑" panose="020B0503020204020204" pitchFamily="82" charset="2"/>
                <a:cs typeface="Times New Roman" panose="02020603050405020304" pitchFamily="18" charset="0"/>
              </a:rPr>
              <a:t>Durability</a:t>
            </a:r>
            <a:r>
              <a:rPr kumimoji="1" lang="zh-CN" altLang="en-US" sz="2400" b="1" dirty="0">
                <a:latin typeface="微软雅黑" panose="020B0503020204020204" pitchFamily="82" charset="2"/>
                <a:ea typeface="微软雅黑" panose="020B0503020204020204" pitchFamily="82" charset="2"/>
                <a:cs typeface="Times New Roman" panose="02020603050405020304" pitchFamily="18" charset="0"/>
              </a:rPr>
              <a:t> </a:t>
            </a:r>
            <a:r>
              <a:rPr kumimoji="1" lang="en-US" altLang="zh-CN" sz="2400" b="1" dirty="0">
                <a:latin typeface="微软雅黑" panose="020B0503020204020204" pitchFamily="82" charset="2"/>
                <a:ea typeface="微软雅黑" panose="020B0503020204020204" pitchFamily="82" charset="2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kumimoji="1" lang="zh-CN" altLang="en-US" sz="2400" b="1" dirty="0">
                <a:latin typeface="微软雅黑" panose="020B0503020204020204" pitchFamily="82" charset="2"/>
                <a:ea typeface="微软雅黑" panose="020B0503020204020204" pitchFamily="82" charset="2"/>
                <a:cs typeface="Times New Roman" panose="02020603050405020304" pitchFamily="18" charset="0"/>
                <a:sym typeface="Wingdings" pitchFamily="2" charset="2"/>
              </a:rPr>
              <a:t> </a:t>
            </a:r>
            <a:r>
              <a:rPr kumimoji="1" lang="en-US" altLang="zh-CN" sz="2400" b="1" dirty="0">
                <a:latin typeface="微软雅黑" panose="020B0503020204020204" pitchFamily="82" charset="2"/>
                <a:ea typeface="微软雅黑" panose="020B0503020204020204" pitchFamily="82" charset="2"/>
                <a:cs typeface="Times New Roman" panose="02020603050405020304" pitchFamily="18" charset="0"/>
                <a:sym typeface="Wingdings" pitchFamily="2" charset="2"/>
              </a:rPr>
              <a:t>High</a:t>
            </a:r>
            <a:r>
              <a:rPr kumimoji="1" lang="zh-CN" altLang="en-US" sz="2400" b="1" dirty="0">
                <a:latin typeface="微软雅黑" panose="020B0503020204020204" pitchFamily="82" charset="2"/>
                <a:ea typeface="微软雅黑" panose="020B0503020204020204" pitchFamily="82" charset="2"/>
                <a:cs typeface="Times New Roman" panose="02020603050405020304" pitchFamily="18" charset="0"/>
                <a:sym typeface="Wingdings" pitchFamily="2" charset="2"/>
              </a:rPr>
              <a:t> </a:t>
            </a:r>
            <a:r>
              <a:rPr kumimoji="1" lang="en-US" altLang="zh-CN" sz="2400" b="1" dirty="0">
                <a:latin typeface="微软雅黑" panose="020B0503020204020204" pitchFamily="82" charset="2"/>
                <a:ea typeface="微软雅黑" panose="020B0503020204020204" pitchFamily="82" charset="2"/>
                <a:cs typeface="Times New Roman" panose="02020603050405020304" pitchFamily="18" charset="0"/>
                <a:sym typeface="Wingdings" pitchFamily="2" charset="2"/>
              </a:rPr>
              <a:t>Availability</a:t>
            </a:r>
          </a:p>
          <a:p>
            <a:pPr algn="ctr"/>
            <a:r>
              <a:rPr kumimoji="1" lang="zh-CN" altLang="en-US" sz="2400" b="1" dirty="0">
                <a:latin typeface="微软雅黑" panose="020B0503020204020204" pitchFamily="82" charset="2"/>
                <a:ea typeface="微软雅黑" panose="020B0503020204020204" pitchFamily="82" charset="2"/>
                <a:cs typeface="Times New Roman" panose="02020603050405020304" pitchFamily="18" charset="0"/>
                <a:sym typeface="Wingdings" pitchFamily="2" charset="2"/>
              </a:rPr>
              <a:t>磁盘 </a:t>
            </a:r>
            <a:r>
              <a:rPr kumimoji="1" lang="en-US" altLang="zh-CN" sz="2400" b="1" dirty="0">
                <a:latin typeface="微软雅黑" panose="020B0503020204020204" pitchFamily="82" charset="2"/>
                <a:ea typeface="微软雅黑" panose="020B0503020204020204" pitchFamily="82" charset="2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kumimoji="1" lang="zh-CN" altLang="en-US" sz="2400" b="1" dirty="0">
                <a:latin typeface="微软雅黑" panose="020B0503020204020204" pitchFamily="82" charset="2"/>
                <a:ea typeface="微软雅黑" panose="020B0503020204020204" pitchFamily="82" charset="2"/>
                <a:cs typeface="Times New Roman" panose="02020603050405020304" pitchFamily="18" charset="0"/>
                <a:sym typeface="Wingdings" pitchFamily="2" charset="2"/>
              </a:rPr>
              <a:t> 多机高可用    </a:t>
            </a:r>
            <a:endParaRPr kumimoji="1" lang="zh-CN" altLang="en-US" sz="2400" b="1" dirty="0">
              <a:latin typeface="微软雅黑" panose="020B0503020204020204" pitchFamily="82" charset="2"/>
              <a:ea typeface="微软雅黑" panose="020B0503020204020204" pitchFamily="82" charset="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0548123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18">
            <a:extLst>
              <a:ext uri="{FF2B5EF4-FFF2-40B4-BE49-F238E27FC236}">
                <a16:creationId xmlns:a16="http://schemas.microsoft.com/office/drawing/2014/main" id="{32717532-A6D4-49CD-93A6-69245E546B8D}"/>
              </a:ext>
            </a:extLst>
          </p:cNvPr>
          <p:cNvSpPr/>
          <p:nvPr/>
        </p:nvSpPr>
        <p:spPr>
          <a:xfrm>
            <a:off x="1594038" y="940994"/>
            <a:ext cx="9197786" cy="5600372"/>
          </a:xfrm>
          <a:prstGeom prst="roundRect">
            <a:avLst>
              <a:gd name="adj" fmla="val 9827"/>
            </a:avLst>
          </a:prstGeom>
          <a:solidFill>
            <a:schemeClr val="bg1"/>
          </a:solidFill>
          <a:ln w="12700" cap="flat">
            <a:gradFill>
              <a:gsLst>
                <a:gs pos="0">
                  <a:srgbClr val="3B20FF">
                    <a:alpha val="16000"/>
                  </a:srgbClr>
                </a:gs>
                <a:gs pos="100000">
                  <a:srgbClr val="6F1787"/>
                </a:gs>
              </a:gsLst>
              <a:lin ang="10800000" scaled="1"/>
            </a:gradFill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endParaRPr lang="zh-CN" altLang="en-US" b="1" dirty="0">
              <a:latin typeface="微软雅黑" panose="020B0503020204020204" pitchFamily="82" charset="2"/>
              <a:ea typeface="微软雅黑" panose="020B0503020204020204" pitchFamily="82" charset="2"/>
              <a:sym typeface="+mn-ea"/>
            </a:endParaRPr>
          </a:p>
        </p:txBody>
      </p:sp>
      <p:sp>
        <p:nvSpPr>
          <p:cNvPr id="16" name="Shape18">
            <a:extLst>
              <a:ext uri="{FF2B5EF4-FFF2-40B4-BE49-F238E27FC236}">
                <a16:creationId xmlns:a16="http://schemas.microsoft.com/office/drawing/2014/main" id="{B2DE7C02-68F2-437F-8F10-F6217A8DD9D2}"/>
              </a:ext>
            </a:extLst>
          </p:cNvPr>
          <p:cNvSpPr/>
          <p:nvPr/>
        </p:nvSpPr>
        <p:spPr>
          <a:xfrm>
            <a:off x="1797238" y="3892196"/>
            <a:ext cx="5565699" cy="2570331"/>
          </a:xfrm>
          <a:prstGeom prst="roundRect">
            <a:avLst>
              <a:gd name="adj" fmla="val 9827"/>
            </a:avLst>
          </a:prstGeom>
          <a:solidFill>
            <a:schemeClr val="bg1"/>
          </a:solidFill>
          <a:ln w="12700" cap="flat">
            <a:gradFill>
              <a:gsLst>
                <a:gs pos="0">
                  <a:srgbClr val="3B20FF">
                    <a:alpha val="16000"/>
                  </a:srgbClr>
                </a:gs>
                <a:gs pos="100000">
                  <a:srgbClr val="6F1787"/>
                </a:gs>
              </a:gsLst>
              <a:lin ang="10800000" scaled="1"/>
            </a:gradFill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endParaRPr lang="zh-CN" altLang="en-US" b="1" dirty="0">
              <a:latin typeface="微软雅黑" panose="020B0503020204020204" pitchFamily="82" charset="2"/>
              <a:ea typeface="微软雅黑" panose="020B0503020204020204" pitchFamily="82" charset="2"/>
              <a:sym typeface="+mn-ea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8403901-6AA2-FF4E-B237-DBE60514C04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BBDC00-B9E2-4EFD-9306-2934E87247C6}" type="slidenum">
              <a:rPr lang="zh-CN" altLang="en-US" smtClean="0">
                <a:latin typeface="微软雅黑" panose="020B0503020204020204" pitchFamily="82" charset="2"/>
                <a:ea typeface="微软雅黑" panose="020B0503020204020204" pitchFamily="82" charset="2"/>
              </a:rPr>
              <a:pPr/>
              <a:t>110</a:t>
            </a:fld>
            <a:endParaRPr lang="zh-CN" altLang="en-US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5D30AE4A-B9F1-414A-88E3-E655119CE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latin typeface="微软雅黑" panose="020B0503020204020204" pitchFamily="82" charset="2"/>
                <a:ea typeface="微软雅黑" panose="020B0503020204020204" pitchFamily="82" charset="2"/>
              </a:rPr>
              <a:t>案例说明（分析阶段）</a:t>
            </a: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CD01BE2-4116-CC4E-B6A1-A58991C1DE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zh-CN" altLang="en-US">
                <a:latin typeface="微软雅黑" panose="020B0503020204020204" pitchFamily="82" charset="2"/>
                <a:ea typeface="微软雅黑" panose="020B0503020204020204" pitchFamily="82" charset="2"/>
              </a:rPr>
              <a:t>数据库系统</a:t>
            </a:r>
            <a:r>
              <a:rPr lang="en-US" altLang="zh-CN">
                <a:latin typeface="微软雅黑" panose="020B0503020204020204" pitchFamily="82" charset="2"/>
                <a:ea typeface="微软雅黑" panose="020B0503020204020204" pitchFamily="82" charset="2"/>
              </a:rPr>
              <a:t>—</a:t>
            </a:r>
            <a:r>
              <a:rPr lang="zh-CN" altLang="en-US">
                <a:latin typeface="微软雅黑" panose="020B0503020204020204" pitchFamily="82" charset="2"/>
                <a:ea typeface="微软雅黑" panose="020B0503020204020204" pitchFamily="82" charset="2"/>
              </a:rPr>
              <a:t>故障恢复</a:t>
            </a:r>
            <a:endParaRPr lang="en-US" altLang="zh-CN" sz="12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6" name="Line 3">
            <a:extLst>
              <a:ext uri="{FF2B5EF4-FFF2-40B4-BE49-F238E27FC236}">
                <a16:creationId xmlns:a16="http://schemas.microsoft.com/office/drawing/2014/main" id="{66E9ACBC-4A94-8D45-8F9A-B9A5215AC6F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234938" y="2435124"/>
            <a:ext cx="635494" cy="885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z="1800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graphicFrame>
        <p:nvGraphicFramePr>
          <p:cNvPr id="7" name="Group 4">
            <a:extLst>
              <a:ext uri="{FF2B5EF4-FFF2-40B4-BE49-F238E27FC236}">
                <a16:creationId xmlns:a16="http://schemas.microsoft.com/office/drawing/2014/main" id="{96FDDBCE-7836-BE40-8068-7E386DD4AB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9334466"/>
              </p:ext>
            </p:extLst>
          </p:nvPr>
        </p:nvGraphicFramePr>
        <p:xfrm>
          <a:off x="2955001" y="1043379"/>
          <a:ext cx="6257925" cy="2753487"/>
        </p:xfrm>
        <a:graphic>
          <a:graphicData uri="http://schemas.openxmlformats.org/drawingml/2006/table">
            <a:tbl>
              <a:tblPr/>
              <a:tblGrid>
                <a:gridCol w="1251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51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51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51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51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5031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LSN</a:t>
                      </a:r>
                    </a:p>
                  </a:txBody>
                  <a:tcPr marL="41720" marR="4172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Type</a:t>
                      </a:r>
                    </a:p>
                  </a:txBody>
                  <a:tcPr marL="41720" marR="41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Tid</a:t>
                      </a:r>
                    </a:p>
                  </a:txBody>
                  <a:tcPr marL="41720" marR="41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PrevLSN</a:t>
                      </a:r>
                    </a:p>
                  </a:txBody>
                  <a:tcPr marL="41720" marR="41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Data</a:t>
                      </a:r>
                    </a:p>
                  </a:txBody>
                  <a:tcPr marL="41720" marR="41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031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5</a:t>
                      </a:r>
                    </a:p>
                  </a:txBody>
                  <a:tcPr marL="41720" marR="4172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SOT</a:t>
                      </a:r>
                    </a:p>
                  </a:txBody>
                  <a:tcPr marL="41720" marR="41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3</a:t>
                      </a:r>
                    </a:p>
                  </a:txBody>
                  <a:tcPr marL="41720" marR="41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0"/>
                      </a:endParaRPr>
                    </a:p>
                  </a:txBody>
                  <a:tcPr marL="41720" marR="41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0"/>
                      </a:endParaRPr>
                    </a:p>
                  </a:txBody>
                  <a:tcPr marL="41720" marR="41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031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6</a:t>
                      </a:r>
                    </a:p>
                  </a:txBody>
                  <a:tcPr marL="41720" marR="4172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UP</a:t>
                      </a:r>
                    </a:p>
                  </a:txBody>
                  <a:tcPr marL="41720" marR="41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1</a:t>
                      </a:r>
                    </a:p>
                  </a:txBody>
                  <a:tcPr marL="41720" marR="41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3</a:t>
                      </a:r>
                    </a:p>
                  </a:txBody>
                  <a:tcPr marL="41720" marR="41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C</a:t>
                      </a:r>
                    </a:p>
                  </a:txBody>
                  <a:tcPr marL="41720" marR="41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031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7</a:t>
                      </a:r>
                    </a:p>
                  </a:txBody>
                  <a:tcPr marL="41720" marR="4172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SOT</a:t>
                      </a:r>
                    </a:p>
                  </a:txBody>
                  <a:tcPr marL="41720" marR="41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2</a:t>
                      </a:r>
                    </a:p>
                  </a:txBody>
                  <a:tcPr marL="41720" marR="41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0"/>
                      </a:endParaRPr>
                    </a:p>
                  </a:txBody>
                  <a:tcPr marL="41720" marR="41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0"/>
                      </a:endParaRPr>
                    </a:p>
                  </a:txBody>
                  <a:tcPr marL="41720" marR="41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031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8</a:t>
                      </a:r>
                    </a:p>
                  </a:txBody>
                  <a:tcPr marL="41720" marR="4172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END-CP</a:t>
                      </a:r>
                    </a:p>
                  </a:txBody>
                  <a:tcPr marL="41720" marR="41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0"/>
                      </a:endParaRPr>
                    </a:p>
                  </a:txBody>
                  <a:tcPr marL="41720" marR="41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0"/>
                      </a:endParaRPr>
                    </a:p>
                  </a:txBody>
                  <a:tcPr marL="41720" marR="41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0"/>
                      </a:endParaRPr>
                    </a:p>
                  </a:txBody>
                  <a:tcPr marL="41720" marR="41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396311"/>
                  </a:ext>
                </a:extLst>
              </a:tr>
              <a:tr h="25031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9</a:t>
                      </a:r>
                    </a:p>
                  </a:txBody>
                  <a:tcPr marL="41720" marR="4172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UP</a:t>
                      </a:r>
                    </a:p>
                  </a:txBody>
                  <a:tcPr marL="41720" marR="41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2</a:t>
                      </a:r>
                    </a:p>
                  </a:txBody>
                  <a:tcPr marL="41720" marR="41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7</a:t>
                      </a:r>
                    </a:p>
                  </a:txBody>
                  <a:tcPr marL="41720" marR="41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D</a:t>
                      </a:r>
                    </a:p>
                  </a:txBody>
                  <a:tcPr marL="41720" marR="41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031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10</a:t>
                      </a:r>
                    </a:p>
                  </a:txBody>
                  <a:tcPr marL="41720" marR="4172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EOT</a:t>
                      </a:r>
                    </a:p>
                  </a:txBody>
                  <a:tcPr marL="41720" marR="41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1</a:t>
                      </a:r>
                    </a:p>
                  </a:txBody>
                  <a:tcPr marL="41720" marR="41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6</a:t>
                      </a:r>
                    </a:p>
                  </a:txBody>
                  <a:tcPr marL="41720" marR="41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0"/>
                      </a:endParaRPr>
                    </a:p>
                  </a:txBody>
                  <a:tcPr marL="41720" marR="41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031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11</a:t>
                      </a:r>
                    </a:p>
                  </a:txBody>
                  <a:tcPr marL="41720" marR="4172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UP</a:t>
                      </a:r>
                    </a:p>
                  </a:txBody>
                  <a:tcPr marL="41720" marR="41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3</a:t>
                      </a:r>
                    </a:p>
                  </a:txBody>
                  <a:tcPr marL="41720" marR="41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5</a:t>
                      </a:r>
                    </a:p>
                  </a:txBody>
                  <a:tcPr marL="41720" marR="41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B</a:t>
                      </a:r>
                    </a:p>
                  </a:txBody>
                  <a:tcPr marL="41720" marR="41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031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12</a:t>
                      </a:r>
                    </a:p>
                  </a:txBody>
                  <a:tcPr marL="41720" marR="4172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UP</a:t>
                      </a:r>
                    </a:p>
                  </a:txBody>
                  <a:tcPr marL="41720" marR="41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2</a:t>
                      </a:r>
                    </a:p>
                  </a:txBody>
                  <a:tcPr marL="41720" marR="41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9</a:t>
                      </a:r>
                    </a:p>
                  </a:txBody>
                  <a:tcPr marL="41720" marR="41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A</a:t>
                      </a:r>
                    </a:p>
                  </a:txBody>
                  <a:tcPr marL="41720" marR="41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031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13</a:t>
                      </a:r>
                    </a:p>
                  </a:txBody>
                  <a:tcPr marL="41720" marR="4172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EOT</a:t>
                      </a:r>
                    </a:p>
                  </a:txBody>
                  <a:tcPr marL="41720" marR="41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2</a:t>
                      </a:r>
                    </a:p>
                  </a:txBody>
                  <a:tcPr marL="41720" marR="41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12</a:t>
                      </a:r>
                    </a:p>
                  </a:txBody>
                  <a:tcPr marL="41720" marR="41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0"/>
                      </a:endParaRPr>
                    </a:p>
                  </a:txBody>
                  <a:tcPr marL="41720" marR="41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031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14</a:t>
                      </a:r>
                    </a:p>
                  </a:txBody>
                  <a:tcPr marL="41720" marR="4172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UP</a:t>
                      </a:r>
                    </a:p>
                  </a:txBody>
                  <a:tcPr marL="41720" marR="41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3</a:t>
                      </a:r>
                    </a:p>
                  </a:txBody>
                  <a:tcPr marL="41720" marR="41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11</a:t>
                      </a:r>
                    </a:p>
                  </a:txBody>
                  <a:tcPr marL="41720" marR="41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E</a:t>
                      </a:r>
                    </a:p>
                  </a:txBody>
                  <a:tcPr marL="41720" marR="41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8" name="Group 72">
            <a:extLst>
              <a:ext uri="{FF2B5EF4-FFF2-40B4-BE49-F238E27FC236}">
                <a16:creationId xmlns:a16="http://schemas.microsoft.com/office/drawing/2014/main" id="{6B525D93-618C-5744-A207-9F87A087B0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6062798"/>
              </p:ext>
            </p:extLst>
          </p:nvPr>
        </p:nvGraphicFramePr>
        <p:xfrm>
          <a:off x="2090322" y="4618487"/>
          <a:ext cx="2019300" cy="1623060"/>
        </p:xfrm>
        <a:graphic>
          <a:graphicData uri="http://schemas.openxmlformats.org/drawingml/2006/table">
            <a:tbl>
              <a:tblPr/>
              <a:tblGrid>
                <a:gridCol w="1009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9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30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LastLSN</a:t>
                      </a:r>
                    </a:p>
                  </a:txBody>
                  <a:tcPr marL="80772" marR="80772" marT="40386" marB="4038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TID</a:t>
                      </a:r>
                    </a:p>
                  </a:txBody>
                  <a:tcPr marL="80772" marR="80772" marT="40386" marB="4038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30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6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0"/>
                      </a:endParaRPr>
                    </a:p>
                  </a:txBody>
                  <a:tcPr marL="80772" marR="80772" marT="40386" marB="4038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1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0"/>
                      </a:endParaRPr>
                    </a:p>
                  </a:txBody>
                  <a:tcPr marL="80772" marR="80772" marT="40386" marB="4038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30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5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0"/>
                      </a:endParaRPr>
                    </a:p>
                  </a:txBody>
                  <a:tcPr marL="80772" marR="80772" marT="40386" marB="4038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3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0"/>
                      </a:endParaRPr>
                    </a:p>
                  </a:txBody>
                  <a:tcPr marL="80772" marR="80772" marT="40386" marB="4038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30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9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0"/>
                      </a:endParaRPr>
                    </a:p>
                  </a:txBody>
                  <a:tcPr marL="80772" marR="80772" marT="40386" marB="4038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2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0"/>
                      </a:endParaRPr>
                    </a:p>
                  </a:txBody>
                  <a:tcPr marL="80772" marR="80772" marT="40386" marB="4038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30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0"/>
                      </a:endParaRPr>
                    </a:p>
                  </a:txBody>
                  <a:tcPr marL="80772" marR="80772" marT="40386" marB="4038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0"/>
                      </a:endParaRPr>
                    </a:p>
                  </a:txBody>
                  <a:tcPr marL="80772" marR="80772" marT="40386" marB="4038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9" name="Group 161">
            <a:extLst>
              <a:ext uri="{FF2B5EF4-FFF2-40B4-BE49-F238E27FC236}">
                <a16:creationId xmlns:a16="http://schemas.microsoft.com/office/drawing/2014/main" id="{5C6AE724-BD93-9E44-A34C-66C6DBEF82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2094609"/>
              </p:ext>
            </p:extLst>
          </p:nvPr>
        </p:nvGraphicFramePr>
        <p:xfrm>
          <a:off x="4668422" y="4300987"/>
          <a:ext cx="2123258" cy="1719770"/>
        </p:xfrm>
        <a:graphic>
          <a:graphicData uri="http://schemas.openxmlformats.org/drawingml/2006/table">
            <a:tbl>
              <a:tblPr/>
              <a:tblGrid>
                <a:gridCol w="10616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16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966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ongti SC" panose="02010600040101010101" pitchFamily="2" charset="-122"/>
                          <a:ea typeface="Songti SC" panose="02010600040101010101" pitchFamily="2" charset="-122"/>
                        </a:rPr>
                        <a:t>页面号</a:t>
                      </a:r>
                    </a:p>
                  </a:txBody>
                  <a:tcPr marL="84930" marR="84930" marT="42437" marB="4243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RecLSN</a:t>
                      </a:r>
                    </a:p>
                  </a:txBody>
                  <a:tcPr marL="84930" marR="84930" marT="42437" marB="4243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966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D</a:t>
                      </a:r>
                    </a:p>
                  </a:txBody>
                  <a:tcPr marL="84930" marR="84930" marT="42437" marB="4243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9</a:t>
                      </a:r>
                      <a:endParaRPr kumimoji="0" lang="en-US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0"/>
                      </a:endParaRPr>
                    </a:p>
                  </a:txBody>
                  <a:tcPr marL="84930" marR="84930" marT="42437" marB="4243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966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0"/>
                      </a:endParaRPr>
                    </a:p>
                  </a:txBody>
                  <a:tcPr marL="84930" marR="84930" marT="42437" marB="4243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0"/>
                      </a:endParaRPr>
                    </a:p>
                  </a:txBody>
                  <a:tcPr marL="84930" marR="84930" marT="42437" marB="4243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966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0"/>
                      </a:endParaRPr>
                    </a:p>
                  </a:txBody>
                  <a:tcPr marL="84930" marR="84930" marT="42437" marB="4243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0"/>
                      </a:endParaRPr>
                    </a:p>
                  </a:txBody>
                  <a:tcPr marL="84930" marR="84930" marT="42437" marB="4243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966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0"/>
                      </a:endParaRPr>
                    </a:p>
                  </a:txBody>
                  <a:tcPr marL="84930" marR="84930" marT="42437" marB="4243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0"/>
                      </a:endParaRPr>
                    </a:p>
                  </a:txBody>
                  <a:tcPr marL="84930" marR="84930" marT="42437" marB="4243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0" name="Group 112">
            <a:extLst>
              <a:ext uri="{FF2B5EF4-FFF2-40B4-BE49-F238E27FC236}">
                <a16:creationId xmlns:a16="http://schemas.microsoft.com/office/drawing/2014/main" id="{0AFAF37C-8078-514E-93B7-3A75BF9957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7993308"/>
              </p:ext>
            </p:extLst>
          </p:nvPr>
        </p:nvGraphicFramePr>
        <p:xfrm>
          <a:off x="7807053" y="4300987"/>
          <a:ext cx="2048888" cy="1966608"/>
        </p:xfrm>
        <a:graphic>
          <a:graphicData uri="http://schemas.openxmlformats.org/drawingml/2006/table">
            <a:tbl>
              <a:tblPr/>
              <a:tblGrid>
                <a:gridCol w="10244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44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776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ongti SC" panose="02010600040101010101" pitchFamily="2" charset="-122"/>
                          <a:ea typeface="Songti SC" panose="02010600040101010101" pitchFamily="2" charset="-122"/>
                        </a:rPr>
                        <a:t>页面</a:t>
                      </a:r>
                    </a:p>
                  </a:txBody>
                  <a:tcPr marL="81955" marR="81955" marT="40951" marB="4095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PageLSN</a:t>
                      </a:r>
                    </a:p>
                  </a:txBody>
                  <a:tcPr marL="81955" marR="81955" marT="40951" marB="4095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776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A</a:t>
                      </a:r>
                    </a:p>
                  </a:txBody>
                  <a:tcPr marL="81955" marR="81955" marT="40951" marB="4095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2</a:t>
                      </a:r>
                    </a:p>
                  </a:txBody>
                  <a:tcPr marL="81955" marR="81955" marT="40951" marB="4095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776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B</a:t>
                      </a:r>
                    </a:p>
                  </a:txBody>
                  <a:tcPr marL="81955" marR="81955" marT="40951" marB="4095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3</a:t>
                      </a:r>
                    </a:p>
                  </a:txBody>
                  <a:tcPr marL="81955" marR="81955" marT="40951" marB="4095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776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C</a:t>
                      </a:r>
                    </a:p>
                  </a:txBody>
                  <a:tcPr marL="81955" marR="81955" marT="40951" marB="4095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6</a:t>
                      </a:r>
                    </a:p>
                  </a:txBody>
                  <a:tcPr marL="81955" marR="81955" marT="40951" marB="4095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776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D</a:t>
                      </a:r>
                    </a:p>
                  </a:txBody>
                  <a:tcPr marL="81955" marR="81955" marT="40951" marB="4095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?</a:t>
                      </a:r>
                    </a:p>
                  </a:txBody>
                  <a:tcPr marL="81955" marR="81955" marT="40951" marB="4095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776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E</a:t>
                      </a:r>
                    </a:p>
                  </a:txBody>
                  <a:tcPr marL="81955" marR="81955" marT="40951" marB="4095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?</a:t>
                      </a:r>
                    </a:p>
                  </a:txBody>
                  <a:tcPr marL="81955" marR="81955" marT="40951" marB="4095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1" name="Text Box 136">
            <a:extLst>
              <a:ext uri="{FF2B5EF4-FFF2-40B4-BE49-F238E27FC236}">
                <a16:creationId xmlns:a16="http://schemas.microsoft.com/office/drawing/2014/main" id="{EECEC09F-DB15-B445-BAE0-B5598B82B9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1390" y="4199232"/>
            <a:ext cx="87716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b="1" dirty="0">
                <a:latin typeface="微软雅黑" panose="020B0503020204020204" pitchFamily="82" charset="2"/>
                <a:ea typeface="微软雅黑" panose="020B0503020204020204" pitchFamily="82" charset="2"/>
              </a:rPr>
              <a:t>事务表</a:t>
            </a:r>
            <a:endParaRPr lang="en-US" b="1" dirty="0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12" name="Text Box 137">
            <a:extLst>
              <a:ext uri="{FF2B5EF4-FFF2-40B4-BE49-F238E27FC236}">
                <a16:creationId xmlns:a16="http://schemas.microsoft.com/office/drawing/2014/main" id="{C0189AB7-1350-AC46-8B4C-97698376B2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91469" y="3868838"/>
            <a:ext cx="87716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b="1" dirty="0">
                <a:latin typeface="微软雅黑" panose="020B0503020204020204" pitchFamily="82" charset="2"/>
                <a:ea typeface="微软雅黑" panose="020B0503020204020204" pitchFamily="82" charset="2"/>
              </a:rPr>
              <a:t>脏页表</a:t>
            </a:r>
            <a:endParaRPr lang="en-US" b="1" dirty="0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13" name="Text Box 138">
            <a:extLst>
              <a:ext uri="{FF2B5EF4-FFF2-40B4-BE49-F238E27FC236}">
                <a16:creationId xmlns:a16="http://schemas.microsoft.com/office/drawing/2014/main" id="{F7735166-FC8C-3749-9F61-78E5D6115F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50067" y="3899250"/>
            <a:ext cx="76285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b="1" dirty="0">
                <a:latin typeface="微软雅黑" panose="020B0503020204020204" pitchFamily="82" charset="2"/>
                <a:ea typeface="微软雅黑" panose="020B0503020204020204" pitchFamily="82" charset="2"/>
              </a:rPr>
              <a:t>磁盘</a:t>
            </a:r>
            <a:endParaRPr lang="en-US" b="1" dirty="0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14" name="Text Box 37">
            <a:extLst>
              <a:ext uri="{FF2B5EF4-FFF2-40B4-BE49-F238E27FC236}">
                <a16:creationId xmlns:a16="http://schemas.microsoft.com/office/drawing/2014/main" id="{8F8C9963-505C-DFE9-27E7-7A3A934D65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58150" y="1763437"/>
            <a:ext cx="1106393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600" dirty="0" err="1">
                <a:solidFill>
                  <a:srgbClr val="861F10"/>
                </a:solidFill>
                <a:latin typeface="微软雅黑" panose="020B0503020204020204" pitchFamily="82" charset="2"/>
                <a:ea typeface="微软雅黑" panose="020B0503020204020204" pitchFamily="82" charset="2"/>
                <a:cs typeface="Times New Roman" panose="02020603050405020304" pitchFamily="18" charset="0"/>
              </a:rPr>
              <a:t>Flush刷脏</a:t>
            </a:r>
            <a:endParaRPr lang="en-US" sz="1600" dirty="0">
              <a:solidFill>
                <a:srgbClr val="861F10"/>
              </a:solidFill>
              <a:latin typeface="微软雅黑" panose="020B0503020204020204" pitchFamily="82" charset="2"/>
              <a:ea typeface="微软雅黑" panose="020B0503020204020204" pitchFamily="82" charset="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477793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18">
            <a:extLst>
              <a:ext uri="{FF2B5EF4-FFF2-40B4-BE49-F238E27FC236}">
                <a16:creationId xmlns:a16="http://schemas.microsoft.com/office/drawing/2014/main" id="{20828497-F1B3-410F-8FAD-F9A36150FDFE}"/>
              </a:ext>
            </a:extLst>
          </p:cNvPr>
          <p:cNvSpPr/>
          <p:nvPr/>
        </p:nvSpPr>
        <p:spPr>
          <a:xfrm>
            <a:off x="1594038" y="940994"/>
            <a:ext cx="9197786" cy="5600372"/>
          </a:xfrm>
          <a:prstGeom prst="roundRect">
            <a:avLst>
              <a:gd name="adj" fmla="val 9827"/>
            </a:avLst>
          </a:prstGeom>
          <a:solidFill>
            <a:schemeClr val="bg1"/>
          </a:solidFill>
          <a:ln w="12700" cap="flat">
            <a:gradFill>
              <a:gsLst>
                <a:gs pos="0">
                  <a:srgbClr val="3B20FF">
                    <a:alpha val="16000"/>
                  </a:srgbClr>
                </a:gs>
                <a:gs pos="100000">
                  <a:srgbClr val="6F1787"/>
                </a:gs>
              </a:gsLst>
              <a:lin ang="10800000" scaled="1"/>
            </a:gradFill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endParaRPr lang="zh-CN" altLang="en-US" b="1" dirty="0">
              <a:latin typeface="微软雅黑" panose="020B0503020204020204" pitchFamily="82" charset="2"/>
              <a:ea typeface="微软雅黑" panose="020B0503020204020204" pitchFamily="82" charset="2"/>
              <a:sym typeface="+mn-ea"/>
            </a:endParaRPr>
          </a:p>
        </p:txBody>
      </p:sp>
      <p:sp>
        <p:nvSpPr>
          <p:cNvPr id="16" name="Shape18">
            <a:extLst>
              <a:ext uri="{FF2B5EF4-FFF2-40B4-BE49-F238E27FC236}">
                <a16:creationId xmlns:a16="http://schemas.microsoft.com/office/drawing/2014/main" id="{C98D3C4C-FD0E-44F2-AFBD-6B13B37B1647}"/>
              </a:ext>
            </a:extLst>
          </p:cNvPr>
          <p:cNvSpPr/>
          <p:nvPr/>
        </p:nvSpPr>
        <p:spPr>
          <a:xfrm>
            <a:off x="1797238" y="3892196"/>
            <a:ext cx="5565699" cy="2570331"/>
          </a:xfrm>
          <a:prstGeom prst="roundRect">
            <a:avLst>
              <a:gd name="adj" fmla="val 9827"/>
            </a:avLst>
          </a:prstGeom>
          <a:solidFill>
            <a:schemeClr val="bg1"/>
          </a:solidFill>
          <a:ln w="12700" cap="flat">
            <a:gradFill>
              <a:gsLst>
                <a:gs pos="0">
                  <a:srgbClr val="3B20FF">
                    <a:alpha val="16000"/>
                  </a:srgbClr>
                </a:gs>
                <a:gs pos="100000">
                  <a:srgbClr val="6F1787"/>
                </a:gs>
              </a:gsLst>
              <a:lin ang="10800000" scaled="1"/>
            </a:gradFill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endParaRPr lang="zh-CN" altLang="en-US" b="1" dirty="0">
              <a:latin typeface="微软雅黑" panose="020B0503020204020204" pitchFamily="82" charset="2"/>
              <a:ea typeface="微软雅黑" panose="020B0503020204020204" pitchFamily="82" charset="2"/>
              <a:sym typeface="+mn-ea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8403901-6AA2-FF4E-B237-DBE60514C04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BBDC00-B9E2-4EFD-9306-2934E87247C6}" type="slidenum">
              <a:rPr lang="zh-CN" altLang="en-US" smtClean="0">
                <a:latin typeface="微软雅黑" panose="020B0503020204020204" pitchFamily="82" charset="2"/>
                <a:ea typeface="微软雅黑" panose="020B0503020204020204" pitchFamily="82" charset="2"/>
              </a:rPr>
              <a:pPr/>
              <a:t>111</a:t>
            </a:fld>
            <a:endParaRPr lang="zh-CN" altLang="en-US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5D30AE4A-B9F1-414A-88E3-E655119CE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latin typeface="微软雅黑" panose="020B0503020204020204" pitchFamily="82" charset="2"/>
                <a:ea typeface="微软雅黑" panose="020B0503020204020204" pitchFamily="82" charset="2"/>
              </a:rPr>
              <a:t>案例说明（分析阶段）</a:t>
            </a: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CD01BE2-4116-CC4E-B6A1-A58991C1DE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zh-CN" altLang="en-US">
                <a:latin typeface="微软雅黑" panose="020B0503020204020204" pitchFamily="82" charset="2"/>
                <a:ea typeface="微软雅黑" panose="020B0503020204020204" pitchFamily="82" charset="2"/>
              </a:rPr>
              <a:t>数据库系统</a:t>
            </a:r>
            <a:r>
              <a:rPr lang="en-US" altLang="zh-CN">
                <a:latin typeface="微软雅黑" panose="020B0503020204020204" pitchFamily="82" charset="2"/>
                <a:ea typeface="微软雅黑" panose="020B0503020204020204" pitchFamily="82" charset="2"/>
              </a:rPr>
              <a:t>—</a:t>
            </a:r>
            <a:r>
              <a:rPr lang="zh-CN" altLang="en-US">
                <a:latin typeface="微软雅黑" panose="020B0503020204020204" pitchFamily="82" charset="2"/>
                <a:ea typeface="微软雅黑" panose="020B0503020204020204" pitchFamily="82" charset="2"/>
              </a:rPr>
              <a:t>故障恢复</a:t>
            </a:r>
            <a:endParaRPr lang="en-US" altLang="zh-CN" sz="12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6" name="Line 3">
            <a:extLst>
              <a:ext uri="{FF2B5EF4-FFF2-40B4-BE49-F238E27FC236}">
                <a16:creationId xmlns:a16="http://schemas.microsoft.com/office/drawing/2014/main" id="{66E9ACBC-4A94-8D45-8F9A-B9A5215AC6F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090322" y="3648393"/>
            <a:ext cx="635494" cy="885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z="1800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graphicFrame>
        <p:nvGraphicFramePr>
          <p:cNvPr id="7" name="Group 4">
            <a:extLst>
              <a:ext uri="{FF2B5EF4-FFF2-40B4-BE49-F238E27FC236}">
                <a16:creationId xmlns:a16="http://schemas.microsoft.com/office/drawing/2014/main" id="{96FDDBCE-7836-BE40-8068-7E386DD4AB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6765252"/>
              </p:ext>
            </p:extLst>
          </p:nvPr>
        </p:nvGraphicFramePr>
        <p:xfrm>
          <a:off x="2810385" y="1056498"/>
          <a:ext cx="6257925" cy="2753487"/>
        </p:xfrm>
        <a:graphic>
          <a:graphicData uri="http://schemas.openxmlformats.org/drawingml/2006/table">
            <a:tbl>
              <a:tblPr/>
              <a:tblGrid>
                <a:gridCol w="1251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51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51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515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51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5031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LSN</a:t>
                      </a:r>
                    </a:p>
                  </a:txBody>
                  <a:tcPr marL="41720" marR="4172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Type</a:t>
                      </a:r>
                    </a:p>
                  </a:txBody>
                  <a:tcPr marL="41720" marR="41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Tid</a:t>
                      </a:r>
                    </a:p>
                  </a:txBody>
                  <a:tcPr marL="41720" marR="41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PrevLSN</a:t>
                      </a:r>
                    </a:p>
                  </a:txBody>
                  <a:tcPr marL="41720" marR="41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Data</a:t>
                      </a:r>
                    </a:p>
                  </a:txBody>
                  <a:tcPr marL="41720" marR="41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031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5</a:t>
                      </a:r>
                    </a:p>
                  </a:txBody>
                  <a:tcPr marL="41720" marR="4172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SOT</a:t>
                      </a:r>
                    </a:p>
                  </a:txBody>
                  <a:tcPr marL="41720" marR="41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3</a:t>
                      </a:r>
                    </a:p>
                  </a:txBody>
                  <a:tcPr marL="41720" marR="41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0"/>
                      </a:endParaRPr>
                    </a:p>
                  </a:txBody>
                  <a:tcPr marL="41720" marR="41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0"/>
                      </a:endParaRPr>
                    </a:p>
                  </a:txBody>
                  <a:tcPr marL="41720" marR="41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031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6</a:t>
                      </a:r>
                    </a:p>
                  </a:txBody>
                  <a:tcPr marL="41720" marR="4172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UP</a:t>
                      </a:r>
                    </a:p>
                  </a:txBody>
                  <a:tcPr marL="41720" marR="41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1</a:t>
                      </a:r>
                    </a:p>
                  </a:txBody>
                  <a:tcPr marL="41720" marR="41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3</a:t>
                      </a:r>
                    </a:p>
                  </a:txBody>
                  <a:tcPr marL="41720" marR="41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C</a:t>
                      </a:r>
                    </a:p>
                  </a:txBody>
                  <a:tcPr marL="41720" marR="41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031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7</a:t>
                      </a:r>
                    </a:p>
                  </a:txBody>
                  <a:tcPr marL="41720" marR="4172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SOT</a:t>
                      </a:r>
                    </a:p>
                  </a:txBody>
                  <a:tcPr marL="41720" marR="41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2</a:t>
                      </a:r>
                    </a:p>
                  </a:txBody>
                  <a:tcPr marL="41720" marR="41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0"/>
                      </a:endParaRPr>
                    </a:p>
                  </a:txBody>
                  <a:tcPr marL="41720" marR="41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0"/>
                      </a:endParaRPr>
                    </a:p>
                  </a:txBody>
                  <a:tcPr marL="41720" marR="41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031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8</a:t>
                      </a:r>
                    </a:p>
                  </a:txBody>
                  <a:tcPr marL="41720" marR="4172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END-CP</a:t>
                      </a:r>
                    </a:p>
                  </a:txBody>
                  <a:tcPr marL="41720" marR="41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0"/>
                      </a:endParaRPr>
                    </a:p>
                  </a:txBody>
                  <a:tcPr marL="41720" marR="41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0"/>
                      </a:endParaRPr>
                    </a:p>
                  </a:txBody>
                  <a:tcPr marL="41720" marR="41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0"/>
                      </a:endParaRPr>
                    </a:p>
                  </a:txBody>
                  <a:tcPr marL="41720" marR="41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396311"/>
                  </a:ext>
                </a:extLst>
              </a:tr>
              <a:tr h="25031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9</a:t>
                      </a:r>
                    </a:p>
                  </a:txBody>
                  <a:tcPr marL="41720" marR="4172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UP</a:t>
                      </a:r>
                    </a:p>
                  </a:txBody>
                  <a:tcPr marL="41720" marR="41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2</a:t>
                      </a:r>
                    </a:p>
                  </a:txBody>
                  <a:tcPr marL="41720" marR="41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7</a:t>
                      </a:r>
                    </a:p>
                  </a:txBody>
                  <a:tcPr marL="41720" marR="41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D</a:t>
                      </a:r>
                    </a:p>
                  </a:txBody>
                  <a:tcPr marL="41720" marR="41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031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10</a:t>
                      </a:r>
                    </a:p>
                  </a:txBody>
                  <a:tcPr marL="41720" marR="4172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EOT</a:t>
                      </a:r>
                    </a:p>
                  </a:txBody>
                  <a:tcPr marL="41720" marR="41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1</a:t>
                      </a:r>
                    </a:p>
                  </a:txBody>
                  <a:tcPr marL="41720" marR="41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6</a:t>
                      </a:r>
                    </a:p>
                  </a:txBody>
                  <a:tcPr marL="41720" marR="41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0"/>
                      </a:endParaRPr>
                    </a:p>
                  </a:txBody>
                  <a:tcPr marL="41720" marR="41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031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11</a:t>
                      </a:r>
                    </a:p>
                  </a:txBody>
                  <a:tcPr marL="41720" marR="4172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UP</a:t>
                      </a:r>
                    </a:p>
                  </a:txBody>
                  <a:tcPr marL="41720" marR="41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3</a:t>
                      </a:r>
                    </a:p>
                  </a:txBody>
                  <a:tcPr marL="41720" marR="41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5</a:t>
                      </a:r>
                    </a:p>
                  </a:txBody>
                  <a:tcPr marL="41720" marR="41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B</a:t>
                      </a:r>
                    </a:p>
                  </a:txBody>
                  <a:tcPr marL="41720" marR="41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031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12</a:t>
                      </a:r>
                    </a:p>
                  </a:txBody>
                  <a:tcPr marL="41720" marR="4172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UP</a:t>
                      </a:r>
                    </a:p>
                  </a:txBody>
                  <a:tcPr marL="41720" marR="41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2</a:t>
                      </a:r>
                    </a:p>
                  </a:txBody>
                  <a:tcPr marL="41720" marR="41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9</a:t>
                      </a:r>
                    </a:p>
                  </a:txBody>
                  <a:tcPr marL="41720" marR="41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A</a:t>
                      </a:r>
                    </a:p>
                  </a:txBody>
                  <a:tcPr marL="41720" marR="41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031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13</a:t>
                      </a:r>
                    </a:p>
                  </a:txBody>
                  <a:tcPr marL="41720" marR="4172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EOT</a:t>
                      </a:r>
                    </a:p>
                  </a:txBody>
                  <a:tcPr marL="41720" marR="41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2</a:t>
                      </a:r>
                    </a:p>
                  </a:txBody>
                  <a:tcPr marL="41720" marR="41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12</a:t>
                      </a:r>
                    </a:p>
                  </a:txBody>
                  <a:tcPr marL="41720" marR="41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0"/>
                      </a:endParaRPr>
                    </a:p>
                  </a:txBody>
                  <a:tcPr marL="41720" marR="41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031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14</a:t>
                      </a:r>
                    </a:p>
                  </a:txBody>
                  <a:tcPr marL="41720" marR="4172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UP</a:t>
                      </a:r>
                    </a:p>
                  </a:txBody>
                  <a:tcPr marL="41720" marR="41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3</a:t>
                      </a:r>
                    </a:p>
                  </a:txBody>
                  <a:tcPr marL="41720" marR="41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11</a:t>
                      </a:r>
                    </a:p>
                  </a:txBody>
                  <a:tcPr marL="41720" marR="41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E</a:t>
                      </a:r>
                    </a:p>
                  </a:txBody>
                  <a:tcPr marL="41720" marR="41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8" name="Group 72">
            <a:extLst>
              <a:ext uri="{FF2B5EF4-FFF2-40B4-BE49-F238E27FC236}">
                <a16:creationId xmlns:a16="http://schemas.microsoft.com/office/drawing/2014/main" id="{6B525D93-618C-5744-A207-9F87A087B0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4734347"/>
              </p:ext>
            </p:extLst>
          </p:nvPr>
        </p:nvGraphicFramePr>
        <p:xfrm>
          <a:off x="2090322" y="4636008"/>
          <a:ext cx="2019300" cy="1623060"/>
        </p:xfrm>
        <a:graphic>
          <a:graphicData uri="http://schemas.openxmlformats.org/drawingml/2006/table">
            <a:tbl>
              <a:tblPr/>
              <a:tblGrid>
                <a:gridCol w="1009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9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30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LastLSN</a:t>
                      </a:r>
                    </a:p>
                  </a:txBody>
                  <a:tcPr marL="80772" marR="80772" marT="40386" marB="4038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TID</a:t>
                      </a:r>
                    </a:p>
                  </a:txBody>
                  <a:tcPr marL="80772" marR="80772" marT="40386" marB="4038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30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1</a:t>
                      </a: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4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0"/>
                      </a:endParaRPr>
                    </a:p>
                  </a:txBody>
                  <a:tcPr marL="80772" marR="80772" marT="40386" marB="4038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3</a:t>
                      </a:r>
                    </a:p>
                  </a:txBody>
                  <a:tcPr marL="80772" marR="80772" marT="40386" marB="4038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30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0"/>
                      </a:endParaRPr>
                    </a:p>
                  </a:txBody>
                  <a:tcPr marL="80772" marR="80772" marT="40386" marB="4038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0"/>
                      </a:endParaRPr>
                    </a:p>
                  </a:txBody>
                  <a:tcPr marL="80772" marR="80772" marT="40386" marB="4038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30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0"/>
                      </a:endParaRPr>
                    </a:p>
                  </a:txBody>
                  <a:tcPr marL="80772" marR="80772" marT="40386" marB="4038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0"/>
                      </a:endParaRPr>
                    </a:p>
                  </a:txBody>
                  <a:tcPr marL="80772" marR="80772" marT="40386" marB="4038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30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0"/>
                      </a:endParaRPr>
                    </a:p>
                  </a:txBody>
                  <a:tcPr marL="80772" marR="80772" marT="40386" marB="4038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0"/>
                      </a:endParaRPr>
                    </a:p>
                  </a:txBody>
                  <a:tcPr marL="80772" marR="80772" marT="40386" marB="4038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9" name="Group 161">
            <a:extLst>
              <a:ext uri="{FF2B5EF4-FFF2-40B4-BE49-F238E27FC236}">
                <a16:creationId xmlns:a16="http://schemas.microsoft.com/office/drawing/2014/main" id="{5C6AE724-BD93-9E44-A34C-66C6DBEF82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5975527"/>
              </p:ext>
            </p:extLst>
          </p:nvPr>
        </p:nvGraphicFramePr>
        <p:xfrm>
          <a:off x="4668422" y="4318508"/>
          <a:ext cx="2123258" cy="1719770"/>
        </p:xfrm>
        <a:graphic>
          <a:graphicData uri="http://schemas.openxmlformats.org/drawingml/2006/table">
            <a:tbl>
              <a:tblPr/>
              <a:tblGrid>
                <a:gridCol w="10616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16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966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ongti SC" panose="02010600040101010101" pitchFamily="2" charset="-122"/>
                          <a:ea typeface="Songti SC" panose="02010600040101010101" pitchFamily="2" charset="-122"/>
                        </a:rPr>
                        <a:t>页面号</a:t>
                      </a:r>
                    </a:p>
                  </a:txBody>
                  <a:tcPr marL="84930" marR="84930" marT="42437" marB="4243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RecLSN</a:t>
                      </a:r>
                    </a:p>
                  </a:txBody>
                  <a:tcPr marL="84930" marR="84930" marT="42437" marB="4243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966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D</a:t>
                      </a:r>
                    </a:p>
                  </a:txBody>
                  <a:tcPr marL="84930" marR="84930" marT="42437" marB="4243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9</a:t>
                      </a:r>
                      <a:endParaRPr kumimoji="0" lang="en-US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0"/>
                      </a:endParaRPr>
                    </a:p>
                  </a:txBody>
                  <a:tcPr marL="84930" marR="84930" marT="42437" marB="4243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966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A</a:t>
                      </a:r>
                      <a:endParaRPr kumimoji="0" lang="en-US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0"/>
                      </a:endParaRPr>
                    </a:p>
                  </a:txBody>
                  <a:tcPr marL="84930" marR="84930" marT="42437" marB="4243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12</a:t>
                      </a:r>
                      <a:endParaRPr kumimoji="0" lang="en-US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0"/>
                      </a:endParaRPr>
                    </a:p>
                  </a:txBody>
                  <a:tcPr marL="84930" marR="84930" marT="42437" marB="4243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966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B</a:t>
                      </a:r>
                      <a:endParaRPr kumimoji="0" lang="en-US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0"/>
                      </a:endParaRPr>
                    </a:p>
                  </a:txBody>
                  <a:tcPr marL="84930" marR="84930" marT="42437" marB="4243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11</a:t>
                      </a:r>
                      <a:endParaRPr kumimoji="0" lang="en-US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0"/>
                      </a:endParaRPr>
                    </a:p>
                  </a:txBody>
                  <a:tcPr marL="84930" marR="84930" marT="42437" marB="4243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966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E</a:t>
                      </a:r>
                    </a:p>
                  </a:txBody>
                  <a:tcPr marL="84930" marR="84930" marT="42437" marB="4243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1</a:t>
                      </a:r>
                      <a:r>
                        <a:rPr kumimoji="0" lang="en-US" altLang="zh-CN" sz="1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4</a:t>
                      </a:r>
                      <a:endParaRPr kumimoji="0" lang="en-US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0"/>
                      </a:endParaRPr>
                    </a:p>
                  </a:txBody>
                  <a:tcPr marL="84930" marR="84930" marT="42437" marB="4243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0" name="Group 112">
            <a:extLst>
              <a:ext uri="{FF2B5EF4-FFF2-40B4-BE49-F238E27FC236}">
                <a16:creationId xmlns:a16="http://schemas.microsoft.com/office/drawing/2014/main" id="{0AFAF37C-8078-514E-93B7-3A75BF9957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3703704"/>
              </p:ext>
            </p:extLst>
          </p:nvPr>
        </p:nvGraphicFramePr>
        <p:xfrm>
          <a:off x="7656021" y="4249158"/>
          <a:ext cx="2048888" cy="1966608"/>
        </p:xfrm>
        <a:graphic>
          <a:graphicData uri="http://schemas.openxmlformats.org/drawingml/2006/table">
            <a:tbl>
              <a:tblPr/>
              <a:tblGrid>
                <a:gridCol w="10244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44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776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ongti SC" panose="02010600040101010101" pitchFamily="2" charset="-122"/>
                          <a:ea typeface="Songti SC" panose="02010600040101010101" pitchFamily="2" charset="-122"/>
                        </a:rPr>
                        <a:t>页面</a:t>
                      </a:r>
                    </a:p>
                  </a:txBody>
                  <a:tcPr marL="81955" marR="81955" marT="40951" marB="4095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PageLSN</a:t>
                      </a:r>
                    </a:p>
                  </a:txBody>
                  <a:tcPr marL="81955" marR="81955" marT="40951" marB="4095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776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A</a:t>
                      </a:r>
                    </a:p>
                  </a:txBody>
                  <a:tcPr marL="81955" marR="81955" marT="40951" marB="4095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2</a:t>
                      </a:r>
                    </a:p>
                  </a:txBody>
                  <a:tcPr marL="81955" marR="81955" marT="40951" marB="4095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776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B</a:t>
                      </a:r>
                    </a:p>
                  </a:txBody>
                  <a:tcPr marL="81955" marR="81955" marT="40951" marB="4095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3</a:t>
                      </a:r>
                    </a:p>
                  </a:txBody>
                  <a:tcPr marL="81955" marR="81955" marT="40951" marB="4095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776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C</a:t>
                      </a:r>
                    </a:p>
                  </a:txBody>
                  <a:tcPr marL="81955" marR="81955" marT="40951" marB="4095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6</a:t>
                      </a:r>
                    </a:p>
                  </a:txBody>
                  <a:tcPr marL="81955" marR="81955" marT="40951" marB="4095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776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D</a:t>
                      </a:r>
                    </a:p>
                  </a:txBody>
                  <a:tcPr marL="81955" marR="81955" marT="40951" marB="4095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?</a:t>
                      </a:r>
                    </a:p>
                  </a:txBody>
                  <a:tcPr marL="81955" marR="81955" marT="40951" marB="4095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776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E</a:t>
                      </a:r>
                    </a:p>
                  </a:txBody>
                  <a:tcPr marL="81955" marR="81955" marT="40951" marB="4095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?</a:t>
                      </a:r>
                    </a:p>
                  </a:txBody>
                  <a:tcPr marL="81955" marR="81955" marT="40951" marB="4095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1" name="Text Box 136">
            <a:extLst>
              <a:ext uri="{FF2B5EF4-FFF2-40B4-BE49-F238E27FC236}">
                <a16:creationId xmlns:a16="http://schemas.microsoft.com/office/drawing/2014/main" id="{EECEC09F-DB15-B445-BAE0-B5598B82B9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1390" y="4216753"/>
            <a:ext cx="87716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b="1" dirty="0">
                <a:latin typeface="微软雅黑" panose="020B0503020204020204" pitchFamily="82" charset="2"/>
                <a:ea typeface="微软雅黑" panose="020B0503020204020204" pitchFamily="82" charset="2"/>
              </a:rPr>
              <a:t>事务表</a:t>
            </a:r>
            <a:endParaRPr lang="en-US" b="1" dirty="0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12" name="Text Box 137">
            <a:extLst>
              <a:ext uri="{FF2B5EF4-FFF2-40B4-BE49-F238E27FC236}">
                <a16:creationId xmlns:a16="http://schemas.microsoft.com/office/drawing/2014/main" id="{C0189AB7-1350-AC46-8B4C-97698376B2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91469" y="3886359"/>
            <a:ext cx="87716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b="1" dirty="0">
                <a:latin typeface="微软雅黑" panose="020B0503020204020204" pitchFamily="82" charset="2"/>
                <a:ea typeface="微软雅黑" panose="020B0503020204020204" pitchFamily="82" charset="2"/>
              </a:rPr>
              <a:t>脏页表</a:t>
            </a:r>
            <a:endParaRPr lang="en-US" b="1" dirty="0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13" name="Text Box 138">
            <a:extLst>
              <a:ext uri="{FF2B5EF4-FFF2-40B4-BE49-F238E27FC236}">
                <a16:creationId xmlns:a16="http://schemas.microsoft.com/office/drawing/2014/main" id="{F7735166-FC8C-3749-9F61-78E5D6115F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99035" y="3847421"/>
            <a:ext cx="76285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b="1" dirty="0">
                <a:latin typeface="微软雅黑" panose="020B0503020204020204" pitchFamily="82" charset="2"/>
                <a:ea typeface="微软雅黑" panose="020B0503020204020204" pitchFamily="82" charset="2"/>
              </a:rPr>
              <a:t>磁盘</a:t>
            </a:r>
            <a:endParaRPr lang="en-US" b="1" dirty="0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4" name="Text Box 37">
            <a:extLst>
              <a:ext uri="{FF2B5EF4-FFF2-40B4-BE49-F238E27FC236}">
                <a16:creationId xmlns:a16="http://schemas.microsoft.com/office/drawing/2014/main" id="{3CB23C51-8647-1195-47DF-D7EF14924B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61894" y="1763437"/>
            <a:ext cx="1106393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600" dirty="0" err="1">
                <a:solidFill>
                  <a:srgbClr val="861F10"/>
                </a:solidFill>
                <a:latin typeface="微软雅黑" panose="020B0503020204020204" pitchFamily="82" charset="2"/>
                <a:ea typeface="微软雅黑" panose="020B0503020204020204" pitchFamily="82" charset="2"/>
                <a:cs typeface="Times New Roman" panose="02020603050405020304" pitchFamily="18" charset="0"/>
              </a:rPr>
              <a:t>Flush刷脏</a:t>
            </a:r>
            <a:endParaRPr lang="en-US" sz="1600" dirty="0">
              <a:solidFill>
                <a:srgbClr val="861F10"/>
              </a:solidFill>
              <a:latin typeface="微软雅黑" panose="020B0503020204020204" pitchFamily="82" charset="2"/>
              <a:ea typeface="微软雅黑" panose="020B0503020204020204" pitchFamily="82" charset="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399597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18">
            <a:extLst>
              <a:ext uri="{FF2B5EF4-FFF2-40B4-BE49-F238E27FC236}">
                <a16:creationId xmlns:a16="http://schemas.microsoft.com/office/drawing/2014/main" id="{87DD5210-784D-4D91-A69C-57D9216AD4D5}"/>
              </a:ext>
            </a:extLst>
          </p:cNvPr>
          <p:cNvSpPr/>
          <p:nvPr/>
        </p:nvSpPr>
        <p:spPr>
          <a:xfrm>
            <a:off x="65822" y="1115777"/>
            <a:ext cx="12060353" cy="5157066"/>
          </a:xfrm>
          <a:prstGeom prst="roundRect">
            <a:avLst>
              <a:gd name="adj" fmla="val 9827"/>
            </a:avLst>
          </a:prstGeom>
          <a:solidFill>
            <a:schemeClr val="bg1"/>
          </a:solidFill>
          <a:ln w="12700" cap="flat">
            <a:gradFill>
              <a:gsLst>
                <a:gs pos="0">
                  <a:srgbClr val="3B20FF">
                    <a:alpha val="16000"/>
                  </a:srgbClr>
                </a:gs>
                <a:gs pos="100000">
                  <a:srgbClr val="6F1787"/>
                </a:gs>
              </a:gsLst>
              <a:lin ang="10800000" scaled="1"/>
            </a:gradFill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endParaRPr lang="zh-CN" altLang="en-US" b="1" dirty="0">
              <a:latin typeface="微软雅黑" panose="020B0503020204020204" pitchFamily="82" charset="2"/>
              <a:ea typeface="微软雅黑" panose="020B0503020204020204" pitchFamily="82" charset="2"/>
              <a:sym typeface="+mn-ea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8403901-6AA2-FF4E-B237-DBE60514C04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BBDC00-B9E2-4EFD-9306-2934E87247C6}" type="slidenum">
              <a:rPr lang="zh-CN" altLang="en-US" smtClean="0">
                <a:latin typeface="微软雅黑" panose="020B0503020204020204" pitchFamily="82" charset="2"/>
                <a:ea typeface="微软雅黑" panose="020B0503020204020204" pitchFamily="82" charset="2"/>
              </a:rPr>
              <a:pPr/>
              <a:t>112</a:t>
            </a:fld>
            <a:endParaRPr lang="zh-CN" altLang="en-US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5D30AE4A-B9F1-414A-88E3-E655119CE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82" charset="2"/>
                <a:ea typeface="微软雅黑" panose="020B0503020204020204" pitchFamily="82" charset="2"/>
              </a:rPr>
              <a:t>案例说明（重做阶段）</a:t>
            </a:r>
            <a:endParaRPr kumimoji="1" lang="zh-CN" altLang="en-US" dirty="0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CD01BE2-4116-CC4E-B6A1-A58991C1DE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zh-CN" altLang="en-US">
                <a:latin typeface="微软雅黑" panose="020B0503020204020204" pitchFamily="82" charset="2"/>
                <a:ea typeface="微软雅黑" panose="020B0503020204020204" pitchFamily="82" charset="2"/>
              </a:rPr>
              <a:t>数据库系统</a:t>
            </a:r>
            <a:r>
              <a:rPr lang="en-US" altLang="zh-CN">
                <a:latin typeface="微软雅黑" panose="020B0503020204020204" pitchFamily="82" charset="2"/>
                <a:ea typeface="微软雅黑" panose="020B0503020204020204" pitchFamily="82" charset="2"/>
              </a:rPr>
              <a:t>—</a:t>
            </a:r>
            <a:r>
              <a:rPr lang="zh-CN" altLang="en-US">
                <a:latin typeface="微软雅黑" panose="020B0503020204020204" pitchFamily="82" charset="2"/>
                <a:ea typeface="微软雅黑" panose="020B0503020204020204" pitchFamily="82" charset="2"/>
              </a:rPr>
              <a:t>故障恢复</a:t>
            </a:r>
            <a:endParaRPr lang="en-US" altLang="zh-CN" sz="12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graphicFrame>
        <p:nvGraphicFramePr>
          <p:cNvPr id="6" name="Group 3">
            <a:extLst>
              <a:ext uri="{FF2B5EF4-FFF2-40B4-BE49-F238E27FC236}">
                <a16:creationId xmlns:a16="http://schemas.microsoft.com/office/drawing/2014/main" id="{4170EE66-1BF3-F64C-B2CD-65E502F6A7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7791583"/>
              </p:ext>
            </p:extLst>
          </p:nvPr>
        </p:nvGraphicFramePr>
        <p:xfrm>
          <a:off x="891941" y="1636910"/>
          <a:ext cx="5759450" cy="4114800"/>
        </p:xfrm>
        <a:graphic>
          <a:graphicData uri="http://schemas.openxmlformats.org/drawingml/2006/table">
            <a:tbl>
              <a:tblPr/>
              <a:tblGrid>
                <a:gridCol w="1152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509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525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509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525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7429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LSN</a:t>
                      </a:r>
                    </a:p>
                  </a:txBody>
                  <a:tcPr marL="45720" marR="4572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Type</a:t>
                      </a: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TID</a:t>
                      </a: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PrevLSN</a:t>
                      </a: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Data</a:t>
                      </a: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29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1</a:t>
                      </a:r>
                    </a:p>
                  </a:txBody>
                  <a:tcPr marL="45720" marR="4572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SOT</a:t>
                      </a: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1</a:t>
                      </a: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0"/>
                      </a:endParaRP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0"/>
                      </a:endParaRP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29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2</a:t>
                      </a:r>
                    </a:p>
                  </a:txBody>
                  <a:tcPr marL="45720" marR="4572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UP</a:t>
                      </a: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1</a:t>
                      </a: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1</a:t>
                      </a: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A     </a:t>
                      </a: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29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3</a:t>
                      </a:r>
                    </a:p>
                  </a:txBody>
                  <a:tcPr marL="45720" marR="4572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UP</a:t>
                      </a: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1</a:t>
                      </a: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2</a:t>
                      </a: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B</a:t>
                      </a: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429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4</a:t>
                      </a:r>
                    </a:p>
                  </a:txBody>
                  <a:tcPr marL="45720" marR="4572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BEGIN-CP</a:t>
                      </a: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0"/>
                      </a:endParaRP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0"/>
                      </a:endParaRP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0"/>
                      </a:endParaRP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429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5</a:t>
                      </a:r>
                    </a:p>
                  </a:txBody>
                  <a:tcPr marL="45720" marR="4572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SOT</a:t>
                      </a: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3</a:t>
                      </a: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0"/>
                      </a:endParaRP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0"/>
                      </a:endParaRP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429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6</a:t>
                      </a:r>
                    </a:p>
                  </a:txBody>
                  <a:tcPr marL="45720" marR="4572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UP</a:t>
                      </a: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1</a:t>
                      </a: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3</a:t>
                      </a: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C</a:t>
                      </a: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429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7</a:t>
                      </a:r>
                    </a:p>
                  </a:txBody>
                  <a:tcPr marL="45720" marR="4572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SOT</a:t>
                      </a: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2</a:t>
                      </a: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0"/>
                      </a:endParaRP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0"/>
                      </a:endParaRP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429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8</a:t>
                      </a:r>
                    </a:p>
                  </a:txBody>
                  <a:tcPr marL="45720" marR="4572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END-CP</a:t>
                      </a: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0"/>
                      </a:endParaRP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0"/>
                      </a:endParaRP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0"/>
                      </a:endParaRP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377709"/>
                  </a:ext>
                </a:extLst>
              </a:tr>
              <a:tr h="27429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9</a:t>
                      </a:r>
                    </a:p>
                  </a:txBody>
                  <a:tcPr marL="45720" marR="4572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UP</a:t>
                      </a: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2</a:t>
                      </a: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7</a:t>
                      </a: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D</a:t>
                      </a: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7429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10</a:t>
                      </a:r>
                    </a:p>
                  </a:txBody>
                  <a:tcPr marL="45720" marR="4572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EOT</a:t>
                      </a: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1</a:t>
                      </a: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6</a:t>
                      </a: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0"/>
                      </a:endParaRP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7429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11</a:t>
                      </a:r>
                    </a:p>
                  </a:txBody>
                  <a:tcPr marL="45720" marR="4572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UP</a:t>
                      </a: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3</a:t>
                      </a: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5</a:t>
                      </a: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B</a:t>
                      </a: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7429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12</a:t>
                      </a:r>
                    </a:p>
                  </a:txBody>
                  <a:tcPr marL="45720" marR="4572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UP</a:t>
                      </a: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2</a:t>
                      </a: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9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0"/>
                      </a:endParaRP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A</a:t>
                      </a: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7429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13</a:t>
                      </a:r>
                    </a:p>
                  </a:txBody>
                  <a:tcPr marL="45720" marR="4572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EOT</a:t>
                      </a: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2</a:t>
                      </a: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1</a:t>
                      </a: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2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0"/>
                      </a:endParaRP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0"/>
                      </a:endParaRP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7429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14</a:t>
                      </a:r>
                    </a:p>
                  </a:txBody>
                  <a:tcPr marL="45720" marR="4572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UP</a:t>
                      </a: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3</a:t>
                      </a: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1</a:t>
                      </a: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1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0"/>
                      </a:endParaRP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E</a:t>
                      </a: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sp>
        <p:nvSpPr>
          <p:cNvPr id="7" name="Line 95">
            <a:extLst>
              <a:ext uri="{FF2B5EF4-FFF2-40B4-BE49-F238E27FC236}">
                <a16:creationId xmlns:a16="http://schemas.microsoft.com/office/drawing/2014/main" id="{9BE06389-2D1D-0847-85F2-FCE03CFB550F}"/>
              </a:ext>
            </a:extLst>
          </p:cNvPr>
          <p:cNvSpPr>
            <a:spLocks noChangeShapeType="1"/>
          </p:cNvSpPr>
          <p:nvPr/>
        </p:nvSpPr>
        <p:spPr bwMode="auto">
          <a:xfrm>
            <a:off x="256380" y="2307310"/>
            <a:ext cx="556186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z="1800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graphicFrame>
        <p:nvGraphicFramePr>
          <p:cNvPr id="8" name="Group 96">
            <a:extLst>
              <a:ext uri="{FF2B5EF4-FFF2-40B4-BE49-F238E27FC236}">
                <a16:creationId xmlns:a16="http://schemas.microsoft.com/office/drawing/2014/main" id="{5F176B22-0A9D-A84C-A858-99B89AD48E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9320739"/>
              </p:ext>
            </p:extLst>
          </p:nvPr>
        </p:nvGraphicFramePr>
        <p:xfrm>
          <a:off x="7096207" y="1587801"/>
          <a:ext cx="1665475" cy="1887538"/>
        </p:xfrm>
        <a:graphic>
          <a:graphicData uri="http://schemas.openxmlformats.org/drawingml/2006/table">
            <a:tbl>
              <a:tblPr/>
              <a:tblGrid>
                <a:gridCol w="8335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18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02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ongti SC" panose="02010600040101010101" pitchFamily="2" charset="-122"/>
                          <a:ea typeface="Songti SC" panose="02010600040101010101" pitchFamily="2" charset="-122"/>
                        </a:rPr>
                        <a:t>页面号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RecLSN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A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1</a:t>
                      </a: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B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11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81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14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9" name="Text Box 120">
            <a:extLst>
              <a:ext uri="{FF2B5EF4-FFF2-40B4-BE49-F238E27FC236}">
                <a16:creationId xmlns:a16="http://schemas.microsoft.com/office/drawing/2014/main" id="{55C19538-550F-E843-AAE8-31047C3644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87989" y="1218469"/>
            <a:ext cx="87716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1800" b="1" dirty="0">
                <a:latin typeface="微软雅黑" panose="020B0503020204020204" pitchFamily="82" charset="2"/>
                <a:ea typeface="微软雅黑" panose="020B0503020204020204" pitchFamily="82" charset="2"/>
              </a:rPr>
              <a:t>脏页表</a:t>
            </a:r>
            <a:endParaRPr lang="en-US" sz="1800" b="1" dirty="0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graphicFrame>
        <p:nvGraphicFramePr>
          <p:cNvPr id="10" name="Group 121">
            <a:extLst>
              <a:ext uri="{FF2B5EF4-FFF2-40B4-BE49-F238E27FC236}">
                <a16:creationId xmlns:a16="http://schemas.microsoft.com/office/drawing/2014/main" id="{73232DFC-7BB1-B048-9CB3-0216C17609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053123"/>
              </p:ext>
            </p:extLst>
          </p:nvPr>
        </p:nvGraphicFramePr>
        <p:xfrm>
          <a:off x="7065541" y="4005377"/>
          <a:ext cx="1755775" cy="1854200"/>
        </p:xfrm>
        <a:graphic>
          <a:graphicData uri="http://schemas.openxmlformats.org/drawingml/2006/table">
            <a:tbl>
              <a:tblPr/>
              <a:tblGrid>
                <a:gridCol w="8778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78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02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ongti SC" panose="02010600040101010101" pitchFamily="2" charset="-122"/>
                          <a:ea typeface="Songti SC" panose="02010600040101010101" pitchFamily="2" charset="-122"/>
                        </a:rPr>
                        <a:t>页面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PageLSN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A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B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C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?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?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1" name="Rectangle 144">
            <a:extLst>
              <a:ext uri="{FF2B5EF4-FFF2-40B4-BE49-F238E27FC236}">
                <a16:creationId xmlns:a16="http://schemas.microsoft.com/office/drawing/2014/main" id="{E2E68F4E-AA2B-C948-9570-532FABE426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03406" y="3636045"/>
            <a:ext cx="6463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b="1" dirty="0">
                <a:latin typeface="微软雅黑" panose="020B0503020204020204" pitchFamily="82" charset="2"/>
                <a:ea typeface="微软雅黑" panose="020B0503020204020204" pitchFamily="82" charset="2"/>
              </a:rPr>
              <a:t>磁盘</a:t>
            </a:r>
            <a:endParaRPr lang="en-US" sz="1800" b="1" dirty="0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83C0374-6E50-A643-AF07-73850CF63794}"/>
              </a:ext>
            </a:extLst>
          </p:cNvPr>
          <p:cNvSpPr txBox="1"/>
          <p:nvPr/>
        </p:nvSpPr>
        <p:spPr>
          <a:xfrm>
            <a:off x="6302934" y="2140471"/>
            <a:ext cx="428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>
                <a:latin typeface="微软雅黑" panose="020B0503020204020204" pitchFamily="82" charset="2"/>
                <a:ea typeface="微软雅黑" panose="020B0503020204020204" pitchFamily="82" charset="2"/>
                <a:cs typeface="Times New Roman" panose="02020603050405020304" pitchFamily="18" charset="0"/>
              </a:rPr>
              <a:t>✕</a:t>
            </a:r>
            <a:endParaRPr kumimoji="1" lang="zh-CN" altLang="en-US" b="1" dirty="0">
              <a:latin typeface="微软雅黑" panose="020B0503020204020204" pitchFamily="82" charset="2"/>
              <a:ea typeface="微软雅黑" panose="020B0503020204020204" pitchFamily="82" charset="2"/>
              <a:cs typeface="Times New Roman" panose="02020603050405020304" pitchFamily="18" charset="0"/>
            </a:endParaRPr>
          </a:p>
        </p:txBody>
      </p:sp>
      <p:sp>
        <p:nvSpPr>
          <p:cNvPr id="21" name="Rectangle 119">
            <a:extLst>
              <a:ext uri="{FF2B5EF4-FFF2-40B4-BE49-F238E27FC236}">
                <a16:creationId xmlns:a16="http://schemas.microsoft.com/office/drawing/2014/main" id="{18B35A3B-4BD1-6449-A00F-F6F961CB39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6570" y="2095836"/>
            <a:ext cx="4238774" cy="2992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914229" lvl="2" defTabSz="914229">
              <a:lnSpc>
                <a:spcPct val="150000"/>
              </a:lnSpc>
              <a:spcBef>
                <a:spcPct val="20000"/>
              </a:spcBef>
              <a:defRPr/>
            </a:pPr>
            <a:r>
              <a:rPr lang="en-US" sz="2000" dirty="0">
                <a:solidFill>
                  <a:prstClr val="black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Redo UNLESS</a:t>
            </a:r>
          </a:p>
          <a:p>
            <a:pPr marL="1371429" lvl="2" indent="-457200" defTabSz="914229">
              <a:lnSpc>
                <a:spcPct val="150000"/>
              </a:lnSpc>
              <a:spcBef>
                <a:spcPct val="20000"/>
              </a:spcBef>
              <a:buFont typeface="+mj-ea"/>
              <a:buAutoNum type="circleNumDbPlain"/>
              <a:defRPr/>
            </a:pPr>
            <a:r>
              <a:rPr lang="en-US" sz="2000" dirty="0">
                <a:solidFill>
                  <a:prstClr val="black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Page </a:t>
            </a:r>
            <a:r>
              <a:rPr lang="en-US" sz="2000" dirty="0" err="1">
                <a:solidFill>
                  <a:prstClr val="black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不在脏页表中</a:t>
            </a:r>
            <a:endParaRPr lang="en-US" sz="2000" dirty="0">
              <a:solidFill>
                <a:prstClr val="black"/>
              </a:solidFill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marL="1371429" lvl="2" indent="-457200" defTabSz="914229">
              <a:lnSpc>
                <a:spcPct val="150000"/>
              </a:lnSpc>
              <a:spcBef>
                <a:spcPct val="20000"/>
              </a:spcBef>
              <a:buFont typeface="+mj-ea"/>
              <a:buAutoNum type="circleNumDbPlain"/>
              <a:defRPr/>
            </a:pPr>
            <a:r>
              <a:rPr lang="en-US" sz="2000" dirty="0">
                <a:solidFill>
                  <a:prstClr val="black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LSN &lt; RecLSN: </a:t>
            </a:r>
            <a:r>
              <a:rPr lang="zh-CN" altLang="en-US" sz="2000" dirty="0">
                <a:solidFill>
                  <a:prstClr val="black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页面在检查点之前已刷新</a:t>
            </a:r>
            <a:endParaRPr lang="en-US" sz="2000" dirty="0">
              <a:solidFill>
                <a:prstClr val="black"/>
              </a:solidFill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marL="1371429" lvl="2" indent="-457200" defTabSz="914229">
              <a:lnSpc>
                <a:spcPct val="150000"/>
              </a:lnSpc>
              <a:spcBef>
                <a:spcPct val="20000"/>
              </a:spcBef>
              <a:buFont typeface="+mj-ea"/>
              <a:buAutoNum type="circleNumDbPlain"/>
              <a:defRPr/>
            </a:pPr>
            <a:r>
              <a:rPr lang="en-US" sz="2000" dirty="0">
                <a:solidFill>
                  <a:prstClr val="black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LSN &lt;= PageLSN:</a:t>
            </a:r>
            <a:r>
              <a:rPr lang="zh-CN" altLang="en-US" sz="2000" dirty="0">
                <a:solidFill>
                  <a:prstClr val="black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 页面在检查点之后已刷新</a:t>
            </a:r>
            <a:endParaRPr lang="en-US" sz="2000" dirty="0">
              <a:solidFill>
                <a:prstClr val="black"/>
              </a:solidFill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4" name="Text Box 37">
            <a:extLst>
              <a:ext uri="{FF2B5EF4-FFF2-40B4-BE49-F238E27FC236}">
                <a16:creationId xmlns:a16="http://schemas.microsoft.com/office/drawing/2014/main" id="{68B3DB8B-E6C0-0A00-5B3C-6A022C03F9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64582" y="3537726"/>
            <a:ext cx="1106393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600" dirty="0" err="1">
                <a:solidFill>
                  <a:srgbClr val="861F10"/>
                </a:solidFill>
                <a:latin typeface="微软雅黑" panose="020B0503020204020204" pitchFamily="82" charset="2"/>
                <a:ea typeface="微软雅黑" panose="020B0503020204020204" pitchFamily="82" charset="2"/>
                <a:cs typeface="Times New Roman" panose="02020603050405020304" pitchFamily="18" charset="0"/>
              </a:rPr>
              <a:t>Flush刷脏</a:t>
            </a:r>
            <a:endParaRPr lang="en-US" sz="1600" dirty="0">
              <a:solidFill>
                <a:srgbClr val="861F10"/>
              </a:solidFill>
              <a:latin typeface="微软雅黑" panose="020B0503020204020204" pitchFamily="82" charset="2"/>
              <a:ea typeface="微软雅黑" panose="020B0503020204020204" pitchFamily="82" charset="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4413386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18">
            <a:extLst>
              <a:ext uri="{FF2B5EF4-FFF2-40B4-BE49-F238E27FC236}">
                <a16:creationId xmlns:a16="http://schemas.microsoft.com/office/drawing/2014/main" id="{B0CAE5E7-7E37-4142-BC80-E2C464F36343}"/>
              </a:ext>
            </a:extLst>
          </p:cNvPr>
          <p:cNvSpPr/>
          <p:nvPr/>
        </p:nvSpPr>
        <p:spPr>
          <a:xfrm>
            <a:off x="65822" y="1115777"/>
            <a:ext cx="12060353" cy="5157066"/>
          </a:xfrm>
          <a:prstGeom prst="roundRect">
            <a:avLst>
              <a:gd name="adj" fmla="val 9827"/>
            </a:avLst>
          </a:prstGeom>
          <a:solidFill>
            <a:schemeClr val="bg1"/>
          </a:solidFill>
          <a:ln w="12700" cap="flat">
            <a:gradFill>
              <a:gsLst>
                <a:gs pos="0">
                  <a:srgbClr val="3B20FF">
                    <a:alpha val="16000"/>
                  </a:srgbClr>
                </a:gs>
                <a:gs pos="100000">
                  <a:srgbClr val="6F1787"/>
                </a:gs>
              </a:gsLst>
              <a:lin ang="10800000" scaled="1"/>
            </a:gradFill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endParaRPr lang="zh-CN" altLang="en-US" b="1" dirty="0">
              <a:latin typeface="微软雅黑" panose="020B0503020204020204" pitchFamily="82" charset="2"/>
              <a:ea typeface="微软雅黑" panose="020B0503020204020204" pitchFamily="82" charset="2"/>
              <a:sym typeface="+mn-ea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8403901-6AA2-FF4E-B237-DBE60514C04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BBDC00-B9E2-4EFD-9306-2934E87247C6}" type="slidenum">
              <a:rPr lang="zh-CN" altLang="en-US" smtClean="0">
                <a:latin typeface="微软雅黑" panose="020B0503020204020204" pitchFamily="82" charset="2"/>
                <a:ea typeface="微软雅黑" panose="020B0503020204020204" pitchFamily="82" charset="2"/>
              </a:rPr>
              <a:pPr/>
              <a:t>113</a:t>
            </a:fld>
            <a:endParaRPr lang="zh-CN" altLang="en-US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5D30AE4A-B9F1-414A-88E3-E655119CE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82" charset="2"/>
                <a:ea typeface="微软雅黑" panose="020B0503020204020204" pitchFamily="82" charset="2"/>
              </a:rPr>
              <a:t>案例说明（重做阶段）</a:t>
            </a:r>
            <a:endParaRPr kumimoji="1" lang="zh-CN" altLang="en-US" dirty="0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CD01BE2-4116-CC4E-B6A1-A58991C1DE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zh-CN" altLang="en-US">
                <a:latin typeface="微软雅黑" panose="020B0503020204020204" pitchFamily="82" charset="2"/>
                <a:ea typeface="微软雅黑" panose="020B0503020204020204" pitchFamily="82" charset="2"/>
              </a:rPr>
              <a:t>数据库系统</a:t>
            </a:r>
            <a:r>
              <a:rPr lang="en-US" altLang="zh-CN">
                <a:latin typeface="微软雅黑" panose="020B0503020204020204" pitchFamily="82" charset="2"/>
                <a:ea typeface="微软雅黑" panose="020B0503020204020204" pitchFamily="82" charset="2"/>
              </a:rPr>
              <a:t>—</a:t>
            </a:r>
            <a:r>
              <a:rPr lang="zh-CN" altLang="en-US">
                <a:latin typeface="微软雅黑" panose="020B0503020204020204" pitchFamily="82" charset="2"/>
                <a:ea typeface="微软雅黑" panose="020B0503020204020204" pitchFamily="82" charset="2"/>
              </a:rPr>
              <a:t>故障恢复</a:t>
            </a:r>
            <a:endParaRPr lang="en-US" altLang="zh-CN" sz="12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graphicFrame>
        <p:nvGraphicFramePr>
          <p:cNvPr id="6" name="Group 3">
            <a:extLst>
              <a:ext uri="{FF2B5EF4-FFF2-40B4-BE49-F238E27FC236}">
                <a16:creationId xmlns:a16="http://schemas.microsoft.com/office/drawing/2014/main" id="{4170EE66-1BF3-F64C-B2CD-65E502F6A7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7724748"/>
              </p:ext>
            </p:extLst>
          </p:nvPr>
        </p:nvGraphicFramePr>
        <p:xfrm>
          <a:off x="891941" y="1636910"/>
          <a:ext cx="5759450" cy="4114800"/>
        </p:xfrm>
        <a:graphic>
          <a:graphicData uri="http://schemas.openxmlformats.org/drawingml/2006/table">
            <a:tbl>
              <a:tblPr/>
              <a:tblGrid>
                <a:gridCol w="1152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509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525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509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525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7429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LSN</a:t>
                      </a:r>
                    </a:p>
                  </a:txBody>
                  <a:tcPr marL="45720" marR="4572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Type</a:t>
                      </a: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TID</a:t>
                      </a: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PrevLSN</a:t>
                      </a: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Data</a:t>
                      </a: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29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1</a:t>
                      </a:r>
                    </a:p>
                  </a:txBody>
                  <a:tcPr marL="45720" marR="4572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SOT</a:t>
                      </a: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1</a:t>
                      </a: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0"/>
                      </a:endParaRP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0"/>
                      </a:endParaRP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29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2</a:t>
                      </a:r>
                    </a:p>
                  </a:txBody>
                  <a:tcPr marL="45720" marR="4572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UP</a:t>
                      </a: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1</a:t>
                      </a: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1</a:t>
                      </a: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A     </a:t>
                      </a: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29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3</a:t>
                      </a:r>
                    </a:p>
                  </a:txBody>
                  <a:tcPr marL="45720" marR="4572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UP</a:t>
                      </a: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1</a:t>
                      </a: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2</a:t>
                      </a: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B</a:t>
                      </a: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429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4</a:t>
                      </a:r>
                    </a:p>
                  </a:txBody>
                  <a:tcPr marL="45720" marR="4572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BEGIN-CP</a:t>
                      </a: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0"/>
                      </a:endParaRP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0"/>
                      </a:endParaRP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0"/>
                      </a:endParaRP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429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5</a:t>
                      </a:r>
                    </a:p>
                  </a:txBody>
                  <a:tcPr marL="45720" marR="4572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SOT</a:t>
                      </a: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3</a:t>
                      </a: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0"/>
                      </a:endParaRP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0"/>
                      </a:endParaRP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429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6</a:t>
                      </a:r>
                    </a:p>
                  </a:txBody>
                  <a:tcPr marL="45720" marR="4572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UP</a:t>
                      </a: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1</a:t>
                      </a: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3</a:t>
                      </a: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C</a:t>
                      </a: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429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7</a:t>
                      </a:r>
                    </a:p>
                  </a:txBody>
                  <a:tcPr marL="45720" marR="4572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SOT</a:t>
                      </a: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2</a:t>
                      </a: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0"/>
                      </a:endParaRP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0"/>
                      </a:endParaRP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429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8</a:t>
                      </a:r>
                    </a:p>
                  </a:txBody>
                  <a:tcPr marL="45720" marR="4572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END-CP</a:t>
                      </a: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0"/>
                      </a:endParaRP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0"/>
                      </a:endParaRP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0"/>
                      </a:endParaRP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377709"/>
                  </a:ext>
                </a:extLst>
              </a:tr>
              <a:tr h="27429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9</a:t>
                      </a:r>
                    </a:p>
                  </a:txBody>
                  <a:tcPr marL="45720" marR="4572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UP</a:t>
                      </a: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2</a:t>
                      </a: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7</a:t>
                      </a: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D</a:t>
                      </a: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7429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10</a:t>
                      </a:r>
                    </a:p>
                  </a:txBody>
                  <a:tcPr marL="45720" marR="4572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EOT</a:t>
                      </a: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1</a:t>
                      </a: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6</a:t>
                      </a: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0"/>
                      </a:endParaRP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7429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11</a:t>
                      </a:r>
                    </a:p>
                  </a:txBody>
                  <a:tcPr marL="45720" marR="4572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UP</a:t>
                      </a: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3</a:t>
                      </a: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5</a:t>
                      </a: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B</a:t>
                      </a: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7429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12</a:t>
                      </a:r>
                    </a:p>
                  </a:txBody>
                  <a:tcPr marL="45720" marR="4572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UP</a:t>
                      </a: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2</a:t>
                      </a: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9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0"/>
                      </a:endParaRP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A</a:t>
                      </a: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7429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13</a:t>
                      </a:r>
                    </a:p>
                  </a:txBody>
                  <a:tcPr marL="45720" marR="4572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EOT</a:t>
                      </a: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2</a:t>
                      </a: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1</a:t>
                      </a: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2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0"/>
                      </a:endParaRP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0"/>
                      </a:endParaRP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7429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14</a:t>
                      </a:r>
                    </a:p>
                  </a:txBody>
                  <a:tcPr marL="45720" marR="4572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UP</a:t>
                      </a: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3</a:t>
                      </a: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1</a:t>
                      </a: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1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0"/>
                      </a:endParaRP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E</a:t>
                      </a: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sp>
        <p:nvSpPr>
          <p:cNvPr id="7" name="Line 95">
            <a:extLst>
              <a:ext uri="{FF2B5EF4-FFF2-40B4-BE49-F238E27FC236}">
                <a16:creationId xmlns:a16="http://schemas.microsoft.com/office/drawing/2014/main" id="{9BE06389-2D1D-0847-85F2-FCE03CFB550F}"/>
              </a:ext>
            </a:extLst>
          </p:cNvPr>
          <p:cNvSpPr>
            <a:spLocks noChangeShapeType="1"/>
          </p:cNvSpPr>
          <p:nvPr/>
        </p:nvSpPr>
        <p:spPr bwMode="auto">
          <a:xfrm>
            <a:off x="256380" y="2588661"/>
            <a:ext cx="556186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z="1800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graphicFrame>
        <p:nvGraphicFramePr>
          <p:cNvPr id="8" name="Group 96">
            <a:extLst>
              <a:ext uri="{FF2B5EF4-FFF2-40B4-BE49-F238E27FC236}">
                <a16:creationId xmlns:a16="http://schemas.microsoft.com/office/drawing/2014/main" id="{5F176B22-0A9D-A84C-A858-99B89AD48E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2997537"/>
              </p:ext>
            </p:extLst>
          </p:nvPr>
        </p:nvGraphicFramePr>
        <p:xfrm>
          <a:off x="7096207" y="1587801"/>
          <a:ext cx="1665475" cy="1887538"/>
        </p:xfrm>
        <a:graphic>
          <a:graphicData uri="http://schemas.openxmlformats.org/drawingml/2006/table">
            <a:tbl>
              <a:tblPr/>
              <a:tblGrid>
                <a:gridCol w="8335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18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02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ongti SC" panose="02010600040101010101" pitchFamily="2" charset="-122"/>
                          <a:ea typeface="Songti SC" panose="02010600040101010101" pitchFamily="2" charset="-122"/>
                        </a:rPr>
                        <a:t>页面号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RecLSN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A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1</a:t>
                      </a: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B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11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81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14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9" name="Text Box 120">
            <a:extLst>
              <a:ext uri="{FF2B5EF4-FFF2-40B4-BE49-F238E27FC236}">
                <a16:creationId xmlns:a16="http://schemas.microsoft.com/office/drawing/2014/main" id="{55C19538-550F-E843-AAE8-31047C3644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87989" y="1218469"/>
            <a:ext cx="87716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1800" b="1" dirty="0">
                <a:latin typeface="微软雅黑" panose="020B0503020204020204" pitchFamily="82" charset="2"/>
                <a:ea typeface="微软雅黑" panose="020B0503020204020204" pitchFamily="82" charset="2"/>
              </a:rPr>
              <a:t>脏页表</a:t>
            </a:r>
            <a:endParaRPr lang="en-US" sz="1800" b="1" dirty="0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graphicFrame>
        <p:nvGraphicFramePr>
          <p:cNvPr id="10" name="Group 121">
            <a:extLst>
              <a:ext uri="{FF2B5EF4-FFF2-40B4-BE49-F238E27FC236}">
                <a16:creationId xmlns:a16="http://schemas.microsoft.com/office/drawing/2014/main" id="{73232DFC-7BB1-B048-9CB3-0216C176090F}"/>
              </a:ext>
            </a:extLst>
          </p:cNvPr>
          <p:cNvGraphicFramePr>
            <a:graphicFrameLocks noGrp="1"/>
          </p:cNvGraphicFramePr>
          <p:nvPr/>
        </p:nvGraphicFramePr>
        <p:xfrm>
          <a:off x="7065541" y="4005377"/>
          <a:ext cx="1755775" cy="1854200"/>
        </p:xfrm>
        <a:graphic>
          <a:graphicData uri="http://schemas.openxmlformats.org/drawingml/2006/table">
            <a:tbl>
              <a:tblPr/>
              <a:tblGrid>
                <a:gridCol w="8778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78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02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ongti SC" panose="02010600040101010101" pitchFamily="2" charset="-122"/>
                          <a:ea typeface="Songti SC" panose="02010600040101010101" pitchFamily="2" charset="-122"/>
                        </a:rPr>
                        <a:t>页面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PageLSN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A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B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C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?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?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1" name="Rectangle 144">
            <a:extLst>
              <a:ext uri="{FF2B5EF4-FFF2-40B4-BE49-F238E27FC236}">
                <a16:creationId xmlns:a16="http://schemas.microsoft.com/office/drawing/2014/main" id="{E2E68F4E-AA2B-C948-9570-532FABE426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03406" y="3636045"/>
            <a:ext cx="6463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b="1" dirty="0">
                <a:latin typeface="微软雅黑" panose="020B0503020204020204" pitchFamily="82" charset="2"/>
                <a:ea typeface="微软雅黑" panose="020B0503020204020204" pitchFamily="82" charset="2"/>
              </a:rPr>
              <a:t>磁盘</a:t>
            </a:r>
            <a:endParaRPr lang="en-US" sz="1800" b="1" dirty="0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83C0374-6E50-A643-AF07-73850CF63794}"/>
              </a:ext>
            </a:extLst>
          </p:cNvPr>
          <p:cNvSpPr txBox="1"/>
          <p:nvPr/>
        </p:nvSpPr>
        <p:spPr>
          <a:xfrm>
            <a:off x="6302934" y="2140471"/>
            <a:ext cx="428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>
                <a:latin typeface="微软雅黑" panose="020B0503020204020204" pitchFamily="82" charset="2"/>
                <a:ea typeface="微软雅黑" panose="020B0503020204020204" pitchFamily="82" charset="2"/>
                <a:cs typeface="Times New Roman" panose="02020603050405020304" pitchFamily="18" charset="0"/>
              </a:rPr>
              <a:t>✕</a:t>
            </a:r>
            <a:endParaRPr kumimoji="1" lang="zh-CN" altLang="en-US" b="1" dirty="0">
              <a:latin typeface="微软雅黑" panose="020B0503020204020204" pitchFamily="82" charset="2"/>
              <a:ea typeface="微软雅黑" panose="020B0503020204020204" pitchFamily="82" charset="2"/>
              <a:cs typeface="Times New Roman" panose="02020603050405020304" pitchFamily="18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E9FC9EE5-55D5-FE4E-973B-F264ECAAB74A}"/>
              </a:ext>
            </a:extLst>
          </p:cNvPr>
          <p:cNvSpPr txBox="1"/>
          <p:nvPr/>
        </p:nvSpPr>
        <p:spPr>
          <a:xfrm>
            <a:off x="6302934" y="2422684"/>
            <a:ext cx="428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>
                <a:latin typeface="微软雅黑" panose="020B0503020204020204" pitchFamily="82" charset="2"/>
                <a:ea typeface="微软雅黑" panose="020B0503020204020204" pitchFamily="82" charset="2"/>
                <a:cs typeface="Times New Roman" panose="02020603050405020304" pitchFamily="18" charset="0"/>
              </a:rPr>
              <a:t>✕</a:t>
            </a:r>
            <a:endParaRPr kumimoji="1" lang="zh-CN" altLang="en-US" b="1" dirty="0">
              <a:latin typeface="微软雅黑" panose="020B0503020204020204" pitchFamily="82" charset="2"/>
              <a:ea typeface="微软雅黑" panose="020B0503020204020204" pitchFamily="82" charset="2"/>
              <a:cs typeface="Times New Roman" panose="02020603050405020304" pitchFamily="18" charset="0"/>
            </a:endParaRPr>
          </a:p>
        </p:txBody>
      </p:sp>
      <p:sp>
        <p:nvSpPr>
          <p:cNvPr id="4" name="Rectangle 119">
            <a:extLst>
              <a:ext uri="{FF2B5EF4-FFF2-40B4-BE49-F238E27FC236}">
                <a16:creationId xmlns:a16="http://schemas.microsoft.com/office/drawing/2014/main" id="{BCC248E9-DE54-A901-5F27-1DF26025A3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6570" y="2095836"/>
            <a:ext cx="4238774" cy="2992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914229" lvl="2" defTabSz="914229">
              <a:lnSpc>
                <a:spcPct val="150000"/>
              </a:lnSpc>
              <a:spcBef>
                <a:spcPct val="20000"/>
              </a:spcBef>
              <a:defRPr/>
            </a:pPr>
            <a:r>
              <a:rPr lang="en-US" sz="2000" dirty="0">
                <a:solidFill>
                  <a:prstClr val="black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Redo UNLESS</a:t>
            </a:r>
          </a:p>
          <a:p>
            <a:pPr marL="1371429" lvl="2" indent="-457200" defTabSz="914229">
              <a:lnSpc>
                <a:spcPct val="150000"/>
              </a:lnSpc>
              <a:spcBef>
                <a:spcPct val="20000"/>
              </a:spcBef>
              <a:buFont typeface="+mj-ea"/>
              <a:buAutoNum type="circleNumDbPlain"/>
              <a:defRPr/>
            </a:pPr>
            <a:r>
              <a:rPr lang="en-US" sz="2000" dirty="0">
                <a:solidFill>
                  <a:prstClr val="black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Page </a:t>
            </a:r>
            <a:r>
              <a:rPr lang="en-US" sz="2000" dirty="0" err="1">
                <a:solidFill>
                  <a:prstClr val="black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不在脏页表中</a:t>
            </a:r>
            <a:endParaRPr lang="en-US" sz="2000" dirty="0">
              <a:solidFill>
                <a:prstClr val="black"/>
              </a:solidFill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marL="1371429" lvl="2" indent="-457200" defTabSz="914229">
              <a:lnSpc>
                <a:spcPct val="150000"/>
              </a:lnSpc>
              <a:spcBef>
                <a:spcPct val="20000"/>
              </a:spcBef>
              <a:buFont typeface="+mj-ea"/>
              <a:buAutoNum type="circleNumDbPlain"/>
              <a:defRPr/>
            </a:pPr>
            <a:r>
              <a:rPr lang="en-US" sz="2000" dirty="0">
                <a:solidFill>
                  <a:prstClr val="black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LSN &lt; RecLSN: </a:t>
            </a:r>
            <a:r>
              <a:rPr lang="zh-CN" altLang="en-US" sz="2000" dirty="0">
                <a:solidFill>
                  <a:prstClr val="black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页面在检查点之前已刷新</a:t>
            </a:r>
            <a:endParaRPr lang="en-US" sz="2000" dirty="0">
              <a:solidFill>
                <a:prstClr val="black"/>
              </a:solidFill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marL="1371429" lvl="2" indent="-457200" defTabSz="914229">
              <a:lnSpc>
                <a:spcPct val="150000"/>
              </a:lnSpc>
              <a:spcBef>
                <a:spcPct val="20000"/>
              </a:spcBef>
              <a:buFont typeface="+mj-ea"/>
              <a:buAutoNum type="circleNumDbPlain"/>
              <a:defRPr/>
            </a:pPr>
            <a:r>
              <a:rPr lang="en-US" sz="2000" dirty="0">
                <a:solidFill>
                  <a:prstClr val="black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LSN &lt;= PageLSN:</a:t>
            </a:r>
            <a:r>
              <a:rPr lang="zh-CN" altLang="en-US" sz="2000" dirty="0">
                <a:solidFill>
                  <a:prstClr val="black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 页面在检查点之后已刷新</a:t>
            </a:r>
            <a:endParaRPr lang="en-US" sz="2000" dirty="0">
              <a:solidFill>
                <a:prstClr val="black"/>
              </a:solidFill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12" name="Text Box 37">
            <a:extLst>
              <a:ext uri="{FF2B5EF4-FFF2-40B4-BE49-F238E27FC236}">
                <a16:creationId xmlns:a16="http://schemas.microsoft.com/office/drawing/2014/main" id="{DD171002-3FAC-AD82-1CD8-EEC1654B3E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64582" y="3537726"/>
            <a:ext cx="1106393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600" dirty="0" err="1">
                <a:solidFill>
                  <a:srgbClr val="861F10"/>
                </a:solidFill>
                <a:latin typeface="微软雅黑" panose="020B0503020204020204" pitchFamily="82" charset="2"/>
                <a:ea typeface="微软雅黑" panose="020B0503020204020204" pitchFamily="82" charset="2"/>
                <a:cs typeface="Times New Roman" panose="02020603050405020304" pitchFamily="18" charset="0"/>
              </a:rPr>
              <a:t>Flush刷脏</a:t>
            </a:r>
            <a:endParaRPr lang="en-US" sz="1600" dirty="0">
              <a:solidFill>
                <a:srgbClr val="861F10"/>
              </a:solidFill>
              <a:latin typeface="微软雅黑" panose="020B0503020204020204" pitchFamily="82" charset="2"/>
              <a:ea typeface="微软雅黑" panose="020B0503020204020204" pitchFamily="82" charset="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6888491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18">
            <a:extLst>
              <a:ext uri="{FF2B5EF4-FFF2-40B4-BE49-F238E27FC236}">
                <a16:creationId xmlns:a16="http://schemas.microsoft.com/office/drawing/2014/main" id="{12ADCAC4-A414-45D4-B0B4-73920924B6AF}"/>
              </a:ext>
            </a:extLst>
          </p:cNvPr>
          <p:cNvSpPr/>
          <p:nvPr/>
        </p:nvSpPr>
        <p:spPr>
          <a:xfrm>
            <a:off x="65822" y="1115777"/>
            <a:ext cx="12060353" cy="5157066"/>
          </a:xfrm>
          <a:prstGeom prst="roundRect">
            <a:avLst>
              <a:gd name="adj" fmla="val 9827"/>
            </a:avLst>
          </a:prstGeom>
          <a:solidFill>
            <a:schemeClr val="bg1"/>
          </a:solidFill>
          <a:ln w="12700" cap="flat">
            <a:gradFill>
              <a:gsLst>
                <a:gs pos="0">
                  <a:srgbClr val="3B20FF">
                    <a:alpha val="16000"/>
                  </a:srgbClr>
                </a:gs>
                <a:gs pos="100000">
                  <a:srgbClr val="6F1787"/>
                </a:gs>
              </a:gsLst>
              <a:lin ang="10800000" scaled="1"/>
            </a:gradFill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endParaRPr lang="zh-CN" altLang="en-US" b="1" dirty="0">
              <a:latin typeface="微软雅黑" panose="020B0503020204020204" pitchFamily="82" charset="2"/>
              <a:ea typeface="微软雅黑" panose="020B0503020204020204" pitchFamily="82" charset="2"/>
              <a:sym typeface="+mn-ea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8403901-6AA2-FF4E-B237-DBE60514C04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BBDC00-B9E2-4EFD-9306-2934E87247C6}" type="slidenum">
              <a:rPr lang="zh-CN" altLang="en-US" smtClean="0">
                <a:latin typeface="微软雅黑" panose="020B0503020204020204" pitchFamily="82" charset="2"/>
                <a:ea typeface="微软雅黑" panose="020B0503020204020204" pitchFamily="82" charset="2"/>
              </a:rPr>
              <a:pPr/>
              <a:t>114</a:t>
            </a:fld>
            <a:endParaRPr lang="zh-CN" altLang="en-US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5D30AE4A-B9F1-414A-88E3-E655119CE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82" charset="2"/>
                <a:ea typeface="微软雅黑" panose="020B0503020204020204" pitchFamily="82" charset="2"/>
              </a:rPr>
              <a:t>案例说明（重做阶段）</a:t>
            </a:r>
            <a:endParaRPr kumimoji="1" lang="zh-CN" altLang="en-US" dirty="0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CD01BE2-4116-CC4E-B6A1-A58991C1DE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zh-CN" altLang="en-US">
                <a:latin typeface="微软雅黑" panose="020B0503020204020204" pitchFamily="82" charset="2"/>
                <a:ea typeface="微软雅黑" panose="020B0503020204020204" pitchFamily="82" charset="2"/>
              </a:rPr>
              <a:t>数据库系统</a:t>
            </a:r>
            <a:r>
              <a:rPr lang="en-US" altLang="zh-CN">
                <a:latin typeface="微软雅黑" panose="020B0503020204020204" pitchFamily="82" charset="2"/>
                <a:ea typeface="微软雅黑" panose="020B0503020204020204" pitchFamily="82" charset="2"/>
              </a:rPr>
              <a:t>—</a:t>
            </a:r>
            <a:r>
              <a:rPr lang="zh-CN" altLang="en-US">
                <a:latin typeface="微软雅黑" panose="020B0503020204020204" pitchFamily="82" charset="2"/>
                <a:ea typeface="微软雅黑" panose="020B0503020204020204" pitchFamily="82" charset="2"/>
              </a:rPr>
              <a:t>故障恢复</a:t>
            </a:r>
            <a:endParaRPr lang="en-US" altLang="zh-CN" sz="12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graphicFrame>
        <p:nvGraphicFramePr>
          <p:cNvPr id="6" name="Group 3">
            <a:extLst>
              <a:ext uri="{FF2B5EF4-FFF2-40B4-BE49-F238E27FC236}">
                <a16:creationId xmlns:a16="http://schemas.microsoft.com/office/drawing/2014/main" id="{4170EE66-1BF3-F64C-B2CD-65E502F6A7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7909414"/>
              </p:ext>
            </p:extLst>
          </p:nvPr>
        </p:nvGraphicFramePr>
        <p:xfrm>
          <a:off x="891941" y="1636910"/>
          <a:ext cx="5759450" cy="4114800"/>
        </p:xfrm>
        <a:graphic>
          <a:graphicData uri="http://schemas.openxmlformats.org/drawingml/2006/table">
            <a:tbl>
              <a:tblPr/>
              <a:tblGrid>
                <a:gridCol w="1152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509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525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509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525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7429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LSN</a:t>
                      </a:r>
                    </a:p>
                  </a:txBody>
                  <a:tcPr marL="45720" marR="4572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Type</a:t>
                      </a: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TID</a:t>
                      </a: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PrevLSN</a:t>
                      </a: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Data</a:t>
                      </a: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29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1</a:t>
                      </a:r>
                    </a:p>
                  </a:txBody>
                  <a:tcPr marL="45720" marR="4572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SOT</a:t>
                      </a: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1</a:t>
                      </a: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0"/>
                      </a:endParaRP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0"/>
                      </a:endParaRP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29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2</a:t>
                      </a:r>
                    </a:p>
                  </a:txBody>
                  <a:tcPr marL="45720" marR="4572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UP</a:t>
                      </a: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1</a:t>
                      </a: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1</a:t>
                      </a: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A     </a:t>
                      </a: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29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3</a:t>
                      </a:r>
                    </a:p>
                  </a:txBody>
                  <a:tcPr marL="45720" marR="4572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UP</a:t>
                      </a: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1</a:t>
                      </a: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2</a:t>
                      </a: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B</a:t>
                      </a: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429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4</a:t>
                      </a:r>
                    </a:p>
                  </a:txBody>
                  <a:tcPr marL="45720" marR="4572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BEGIN-CP</a:t>
                      </a: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0"/>
                      </a:endParaRP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0"/>
                      </a:endParaRP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0"/>
                      </a:endParaRP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429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5</a:t>
                      </a:r>
                    </a:p>
                  </a:txBody>
                  <a:tcPr marL="45720" marR="4572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SOT</a:t>
                      </a: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3</a:t>
                      </a: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0"/>
                      </a:endParaRP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0"/>
                      </a:endParaRP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429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6</a:t>
                      </a:r>
                    </a:p>
                  </a:txBody>
                  <a:tcPr marL="45720" marR="4572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UP</a:t>
                      </a: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1</a:t>
                      </a: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3</a:t>
                      </a: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C</a:t>
                      </a: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429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7</a:t>
                      </a:r>
                    </a:p>
                  </a:txBody>
                  <a:tcPr marL="45720" marR="4572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SOT</a:t>
                      </a: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2</a:t>
                      </a: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0"/>
                      </a:endParaRP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0"/>
                      </a:endParaRP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429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8</a:t>
                      </a:r>
                    </a:p>
                  </a:txBody>
                  <a:tcPr marL="45720" marR="4572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END-CP</a:t>
                      </a: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0"/>
                      </a:endParaRP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0"/>
                      </a:endParaRP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0"/>
                      </a:endParaRP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377709"/>
                  </a:ext>
                </a:extLst>
              </a:tr>
              <a:tr h="27429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9</a:t>
                      </a:r>
                    </a:p>
                  </a:txBody>
                  <a:tcPr marL="45720" marR="4572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UP</a:t>
                      </a: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2</a:t>
                      </a: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7</a:t>
                      </a: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D</a:t>
                      </a: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7429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10</a:t>
                      </a:r>
                    </a:p>
                  </a:txBody>
                  <a:tcPr marL="45720" marR="4572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EOT</a:t>
                      </a: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1</a:t>
                      </a: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6</a:t>
                      </a: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0"/>
                      </a:endParaRP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7429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11</a:t>
                      </a:r>
                    </a:p>
                  </a:txBody>
                  <a:tcPr marL="45720" marR="4572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UP</a:t>
                      </a: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3</a:t>
                      </a: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5</a:t>
                      </a: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B</a:t>
                      </a: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7429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12</a:t>
                      </a:r>
                    </a:p>
                  </a:txBody>
                  <a:tcPr marL="45720" marR="4572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UP</a:t>
                      </a: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2</a:t>
                      </a: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9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0"/>
                      </a:endParaRP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A</a:t>
                      </a: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7429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13</a:t>
                      </a:r>
                    </a:p>
                  </a:txBody>
                  <a:tcPr marL="45720" marR="4572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EOT</a:t>
                      </a: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2</a:t>
                      </a: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1</a:t>
                      </a: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2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0"/>
                      </a:endParaRP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0"/>
                      </a:endParaRP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7429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14</a:t>
                      </a:r>
                    </a:p>
                  </a:txBody>
                  <a:tcPr marL="45720" marR="4572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UP</a:t>
                      </a: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3</a:t>
                      </a: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1</a:t>
                      </a: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1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0"/>
                      </a:endParaRP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E</a:t>
                      </a: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sp>
        <p:nvSpPr>
          <p:cNvPr id="7" name="Line 95">
            <a:extLst>
              <a:ext uri="{FF2B5EF4-FFF2-40B4-BE49-F238E27FC236}">
                <a16:creationId xmlns:a16="http://schemas.microsoft.com/office/drawing/2014/main" id="{9BE06389-2D1D-0847-85F2-FCE03CFB550F}"/>
              </a:ext>
            </a:extLst>
          </p:cNvPr>
          <p:cNvSpPr>
            <a:spLocks noChangeShapeType="1"/>
          </p:cNvSpPr>
          <p:nvPr/>
        </p:nvSpPr>
        <p:spPr bwMode="auto">
          <a:xfrm>
            <a:off x="256380" y="3388759"/>
            <a:ext cx="556186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z="1800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graphicFrame>
        <p:nvGraphicFramePr>
          <p:cNvPr id="8" name="Group 96">
            <a:extLst>
              <a:ext uri="{FF2B5EF4-FFF2-40B4-BE49-F238E27FC236}">
                <a16:creationId xmlns:a16="http://schemas.microsoft.com/office/drawing/2014/main" id="{5F176B22-0A9D-A84C-A858-99B89AD48E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9600560"/>
              </p:ext>
            </p:extLst>
          </p:nvPr>
        </p:nvGraphicFramePr>
        <p:xfrm>
          <a:off x="7096207" y="1587801"/>
          <a:ext cx="1665475" cy="1887538"/>
        </p:xfrm>
        <a:graphic>
          <a:graphicData uri="http://schemas.openxmlformats.org/drawingml/2006/table">
            <a:tbl>
              <a:tblPr/>
              <a:tblGrid>
                <a:gridCol w="8335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18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02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ongti SC" panose="02010600040101010101" pitchFamily="2" charset="-122"/>
                          <a:ea typeface="Songti SC" panose="02010600040101010101" pitchFamily="2" charset="-122"/>
                        </a:rPr>
                        <a:t>页面号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RecLSN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A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1</a:t>
                      </a: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B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11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81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14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9" name="Text Box 120">
            <a:extLst>
              <a:ext uri="{FF2B5EF4-FFF2-40B4-BE49-F238E27FC236}">
                <a16:creationId xmlns:a16="http://schemas.microsoft.com/office/drawing/2014/main" id="{55C19538-550F-E843-AAE8-31047C3644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87989" y="1218469"/>
            <a:ext cx="87716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1800" b="1" dirty="0">
                <a:latin typeface="微软雅黑" panose="020B0503020204020204" pitchFamily="82" charset="2"/>
                <a:ea typeface="微软雅黑" panose="020B0503020204020204" pitchFamily="82" charset="2"/>
              </a:rPr>
              <a:t>脏页表</a:t>
            </a:r>
            <a:endParaRPr lang="en-US" sz="1800" b="1" dirty="0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graphicFrame>
        <p:nvGraphicFramePr>
          <p:cNvPr id="10" name="Group 121">
            <a:extLst>
              <a:ext uri="{FF2B5EF4-FFF2-40B4-BE49-F238E27FC236}">
                <a16:creationId xmlns:a16="http://schemas.microsoft.com/office/drawing/2014/main" id="{73232DFC-7BB1-B048-9CB3-0216C176090F}"/>
              </a:ext>
            </a:extLst>
          </p:cNvPr>
          <p:cNvGraphicFramePr>
            <a:graphicFrameLocks noGrp="1"/>
          </p:cNvGraphicFramePr>
          <p:nvPr/>
        </p:nvGraphicFramePr>
        <p:xfrm>
          <a:off x="7065541" y="4005377"/>
          <a:ext cx="1755775" cy="1854200"/>
        </p:xfrm>
        <a:graphic>
          <a:graphicData uri="http://schemas.openxmlformats.org/drawingml/2006/table">
            <a:tbl>
              <a:tblPr/>
              <a:tblGrid>
                <a:gridCol w="8778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78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02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ongti SC" panose="02010600040101010101" pitchFamily="2" charset="-122"/>
                          <a:ea typeface="Songti SC" panose="02010600040101010101" pitchFamily="2" charset="-122"/>
                        </a:rPr>
                        <a:t>页面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PageLSN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A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B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C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?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?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1" name="Rectangle 144">
            <a:extLst>
              <a:ext uri="{FF2B5EF4-FFF2-40B4-BE49-F238E27FC236}">
                <a16:creationId xmlns:a16="http://schemas.microsoft.com/office/drawing/2014/main" id="{E2E68F4E-AA2B-C948-9570-532FABE426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03406" y="3636045"/>
            <a:ext cx="6463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b="1" dirty="0">
                <a:latin typeface="微软雅黑" panose="020B0503020204020204" pitchFamily="82" charset="2"/>
                <a:ea typeface="微软雅黑" panose="020B0503020204020204" pitchFamily="82" charset="2"/>
              </a:rPr>
              <a:t>磁盘</a:t>
            </a:r>
            <a:endParaRPr lang="en-US" sz="1800" b="1" dirty="0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83C0374-6E50-A643-AF07-73850CF63794}"/>
              </a:ext>
            </a:extLst>
          </p:cNvPr>
          <p:cNvSpPr txBox="1"/>
          <p:nvPr/>
        </p:nvSpPr>
        <p:spPr>
          <a:xfrm>
            <a:off x="6302934" y="2140471"/>
            <a:ext cx="428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>
                <a:latin typeface="微软雅黑" panose="020B0503020204020204" pitchFamily="82" charset="2"/>
                <a:ea typeface="微软雅黑" panose="020B0503020204020204" pitchFamily="82" charset="2"/>
                <a:cs typeface="Times New Roman" panose="02020603050405020304" pitchFamily="18" charset="0"/>
              </a:rPr>
              <a:t>✕</a:t>
            </a:r>
            <a:endParaRPr kumimoji="1" lang="zh-CN" altLang="en-US" b="1" dirty="0">
              <a:latin typeface="微软雅黑" panose="020B0503020204020204" pitchFamily="82" charset="2"/>
              <a:ea typeface="微软雅黑" panose="020B0503020204020204" pitchFamily="82" charset="2"/>
              <a:cs typeface="Times New Roman" panose="02020603050405020304" pitchFamily="18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E9FC9EE5-55D5-FE4E-973B-F264ECAAB74A}"/>
              </a:ext>
            </a:extLst>
          </p:cNvPr>
          <p:cNvSpPr txBox="1"/>
          <p:nvPr/>
        </p:nvSpPr>
        <p:spPr>
          <a:xfrm>
            <a:off x="6302934" y="2422684"/>
            <a:ext cx="428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>
                <a:latin typeface="微软雅黑" panose="020B0503020204020204" pitchFamily="82" charset="2"/>
                <a:ea typeface="微软雅黑" panose="020B0503020204020204" pitchFamily="82" charset="2"/>
                <a:cs typeface="Times New Roman" panose="02020603050405020304" pitchFamily="18" charset="0"/>
              </a:rPr>
              <a:t>✕</a:t>
            </a:r>
            <a:endParaRPr kumimoji="1" lang="zh-CN" altLang="en-US" b="1" dirty="0">
              <a:latin typeface="微软雅黑" panose="020B0503020204020204" pitchFamily="82" charset="2"/>
              <a:ea typeface="微软雅黑" panose="020B0503020204020204" pitchFamily="82" charset="2"/>
              <a:cs typeface="Times New Roman" panose="02020603050405020304" pitchFamily="18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09F7CEA-BD85-F54C-BFE1-C3D3F1441DB6}"/>
              </a:ext>
            </a:extLst>
          </p:cNvPr>
          <p:cNvSpPr txBox="1"/>
          <p:nvPr/>
        </p:nvSpPr>
        <p:spPr>
          <a:xfrm>
            <a:off x="6300903" y="3224373"/>
            <a:ext cx="428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>
                <a:latin typeface="微软雅黑" panose="020B0503020204020204" pitchFamily="82" charset="2"/>
                <a:ea typeface="微软雅黑" panose="020B0503020204020204" pitchFamily="82" charset="2"/>
                <a:cs typeface="Times New Roman" panose="02020603050405020304" pitchFamily="18" charset="0"/>
              </a:rPr>
              <a:t>✕</a:t>
            </a:r>
            <a:endParaRPr kumimoji="1" lang="zh-CN" altLang="en-US" b="1" dirty="0">
              <a:latin typeface="微软雅黑" panose="020B0503020204020204" pitchFamily="82" charset="2"/>
              <a:ea typeface="微软雅黑" panose="020B0503020204020204" pitchFamily="82" charset="2"/>
              <a:cs typeface="Times New Roman" panose="02020603050405020304" pitchFamily="18" charset="0"/>
            </a:endParaRPr>
          </a:p>
        </p:txBody>
      </p:sp>
      <p:sp>
        <p:nvSpPr>
          <p:cNvPr id="4" name="Rectangle 119">
            <a:extLst>
              <a:ext uri="{FF2B5EF4-FFF2-40B4-BE49-F238E27FC236}">
                <a16:creationId xmlns:a16="http://schemas.microsoft.com/office/drawing/2014/main" id="{7F73C66C-1677-21BF-5277-421402AC7E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6570" y="2095836"/>
            <a:ext cx="4238774" cy="2992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914229" lvl="2" defTabSz="914229">
              <a:lnSpc>
                <a:spcPct val="150000"/>
              </a:lnSpc>
              <a:spcBef>
                <a:spcPct val="20000"/>
              </a:spcBef>
              <a:defRPr/>
            </a:pPr>
            <a:r>
              <a:rPr lang="en-US" sz="2000" dirty="0">
                <a:solidFill>
                  <a:prstClr val="black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Redo UNLESS</a:t>
            </a:r>
          </a:p>
          <a:p>
            <a:pPr marL="1371429" lvl="2" indent="-457200" defTabSz="914229">
              <a:lnSpc>
                <a:spcPct val="150000"/>
              </a:lnSpc>
              <a:spcBef>
                <a:spcPct val="20000"/>
              </a:spcBef>
              <a:buFont typeface="+mj-ea"/>
              <a:buAutoNum type="circleNumDbPlain"/>
              <a:defRPr/>
            </a:pPr>
            <a:r>
              <a:rPr lang="en-US" sz="2000" dirty="0">
                <a:solidFill>
                  <a:prstClr val="black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Page </a:t>
            </a:r>
            <a:r>
              <a:rPr lang="en-US" sz="2000" dirty="0" err="1">
                <a:solidFill>
                  <a:prstClr val="black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不在脏页表中</a:t>
            </a:r>
            <a:endParaRPr lang="en-US" sz="2000" dirty="0">
              <a:solidFill>
                <a:prstClr val="black"/>
              </a:solidFill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marL="1371429" lvl="2" indent="-457200" defTabSz="914229">
              <a:lnSpc>
                <a:spcPct val="150000"/>
              </a:lnSpc>
              <a:spcBef>
                <a:spcPct val="20000"/>
              </a:spcBef>
              <a:buFont typeface="+mj-ea"/>
              <a:buAutoNum type="circleNumDbPlain"/>
              <a:defRPr/>
            </a:pPr>
            <a:r>
              <a:rPr lang="en-US" sz="2000" dirty="0">
                <a:solidFill>
                  <a:prstClr val="black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LSN &lt; RecLSN: </a:t>
            </a:r>
            <a:r>
              <a:rPr lang="zh-CN" altLang="en-US" sz="2000" dirty="0">
                <a:solidFill>
                  <a:prstClr val="black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页面在检查点之前已刷新</a:t>
            </a:r>
            <a:endParaRPr lang="en-US" sz="2000" dirty="0">
              <a:solidFill>
                <a:prstClr val="black"/>
              </a:solidFill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marL="1371429" lvl="2" indent="-457200" defTabSz="914229">
              <a:lnSpc>
                <a:spcPct val="150000"/>
              </a:lnSpc>
              <a:spcBef>
                <a:spcPct val="20000"/>
              </a:spcBef>
              <a:buFont typeface="+mj-ea"/>
              <a:buAutoNum type="circleNumDbPlain"/>
              <a:defRPr/>
            </a:pPr>
            <a:r>
              <a:rPr lang="en-US" sz="2000" dirty="0">
                <a:solidFill>
                  <a:prstClr val="black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LSN &lt;= PageLSN:</a:t>
            </a:r>
            <a:r>
              <a:rPr lang="zh-CN" altLang="en-US" sz="2000" dirty="0">
                <a:solidFill>
                  <a:prstClr val="black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 页面在检查点之后已刷新</a:t>
            </a:r>
            <a:endParaRPr lang="en-US" sz="2000" dirty="0">
              <a:solidFill>
                <a:prstClr val="black"/>
              </a:solidFill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12" name="Text Box 37">
            <a:extLst>
              <a:ext uri="{FF2B5EF4-FFF2-40B4-BE49-F238E27FC236}">
                <a16:creationId xmlns:a16="http://schemas.microsoft.com/office/drawing/2014/main" id="{7A14B60D-25F5-EBFF-52D1-6A1F458114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64582" y="3537726"/>
            <a:ext cx="1106393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600" dirty="0" err="1">
                <a:solidFill>
                  <a:srgbClr val="861F10"/>
                </a:solidFill>
                <a:latin typeface="微软雅黑" panose="020B0503020204020204" pitchFamily="82" charset="2"/>
                <a:ea typeface="微软雅黑" panose="020B0503020204020204" pitchFamily="82" charset="2"/>
                <a:cs typeface="Times New Roman" panose="02020603050405020304" pitchFamily="18" charset="0"/>
              </a:rPr>
              <a:t>Flush刷脏</a:t>
            </a:r>
            <a:endParaRPr lang="en-US" sz="1600" dirty="0">
              <a:solidFill>
                <a:srgbClr val="861F10"/>
              </a:solidFill>
              <a:latin typeface="微软雅黑" panose="020B0503020204020204" pitchFamily="82" charset="2"/>
              <a:ea typeface="微软雅黑" panose="020B0503020204020204" pitchFamily="82" charset="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7467342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18">
            <a:extLst>
              <a:ext uri="{FF2B5EF4-FFF2-40B4-BE49-F238E27FC236}">
                <a16:creationId xmlns:a16="http://schemas.microsoft.com/office/drawing/2014/main" id="{FD51DD2C-AAA8-4063-8EFF-96B70425A6D3}"/>
              </a:ext>
            </a:extLst>
          </p:cNvPr>
          <p:cNvSpPr/>
          <p:nvPr/>
        </p:nvSpPr>
        <p:spPr>
          <a:xfrm>
            <a:off x="65822" y="1138217"/>
            <a:ext cx="12060353" cy="5157066"/>
          </a:xfrm>
          <a:prstGeom prst="roundRect">
            <a:avLst>
              <a:gd name="adj" fmla="val 9827"/>
            </a:avLst>
          </a:prstGeom>
          <a:solidFill>
            <a:schemeClr val="bg1"/>
          </a:solidFill>
          <a:ln w="12700" cap="flat">
            <a:gradFill>
              <a:gsLst>
                <a:gs pos="0">
                  <a:srgbClr val="3B20FF">
                    <a:alpha val="16000"/>
                  </a:srgbClr>
                </a:gs>
                <a:gs pos="100000">
                  <a:srgbClr val="6F1787"/>
                </a:gs>
              </a:gsLst>
              <a:lin ang="10800000" scaled="1"/>
            </a:gradFill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endParaRPr lang="zh-CN" altLang="en-US" b="1" dirty="0">
              <a:latin typeface="微软雅黑" panose="020B0503020204020204" pitchFamily="82" charset="2"/>
              <a:ea typeface="微软雅黑" panose="020B0503020204020204" pitchFamily="82" charset="2"/>
              <a:sym typeface="+mn-ea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8403901-6AA2-FF4E-B237-DBE60514C04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BBDC00-B9E2-4EFD-9306-2934E87247C6}" type="slidenum">
              <a:rPr lang="zh-CN" altLang="en-US" smtClean="0">
                <a:latin typeface="微软雅黑" panose="020B0503020204020204" pitchFamily="82" charset="2"/>
                <a:ea typeface="微软雅黑" panose="020B0503020204020204" pitchFamily="82" charset="2"/>
              </a:rPr>
              <a:pPr/>
              <a:t>115</a:t>
            </a:fld>
            <a:endParaRPr lang="zh-CN" altLang="en-US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5D30AE4A-B9F1-414A-88E3-E655119CE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82" charset="2"/>
                <a:ea typeface="微软雅黑" panose="020B0503020204020204" pitchFamily="82" charset="2"/>
              </a:rPr>
              <a:t>案例说明（重做阶段）</a:t>
            </a:r>
            <a:endParaRPr kumimoji="1" lang="zh-CN" altLang="en-US" dirty="0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CD01BE2-4116-CC4E-B6A1-A58991C1DE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zh-CN" altLang="en-US">
                <a:latin typeface="微软雅黑" panose="020B0503020204020204" pitchFamily="82" charset="2"/>
                <a:ea typeface="微软雅黑" panose="020B0503020204020204" pitchFamily="82" charset="2"/>
              </a:rPr>
              <a:t>数据库系统</a:t>
            </a:r>
            <a:r>
              <a:rPr lang="en-US" altLang="zh-CN">
                <a:latin typeface="微软雅黑" panose="020B0503020204020204" pitchFamily="82" charset="2"/>
                <a:ea typeface="微软雅黑" panose="020B0503020204020204" pitchFamily="82" charset="2"/>
              </a:rPr>
              <a:t>—</a:t>
            </a:r>
            <a:r>
              <a:rPr lang="zh-CN" altLang="en-US">
                <a:latin typeface="微软雅黑" panose="020B0503020204020204" pitchFamily="82" charset="2"/>
                <a:ea typeface="微软雅黑" panose="020B0503020204020204" pitchFamily="82" charset="2"/>
              </a:rPr>
              <a:t>故障恢复</a:t>
            </a:r>
            <a:endParaRPr lang="en-US" altLang="zh-CN" sz="12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graphicFrame>
        <p:nvGraphicFramePr>
          <p:cNvPr id="6" name="Group 3">
            <a:extLst>
              <a:ext uri="{FF2B5EF4-FFF2-40B4-BE49-F238E27FC236}">
                <a16:creationId xmlns:a16="http://schemas.microsoft.com/office/drawing/2014/main" id="{4170EE66-1BF3-F64C-B2CD-65E502F6A7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3955380"/>
              </p:ext>
            </p:extLst>
          </p:nvPr>
        </p:nvGraphicFramePr>
        <p:xfrm>
          <a:off x="891941" y="1636910"/>
          <a:ext cx="5759450" cy="4114800"/>
        </p:xfrm>
        <a:graphic>
          <a:graphicData uri="http://schemas.openxmlformats.org/drawingml/2006/table">
            <a:tbl>
              <a:tblPr/>
              <a:tblGrid>
                <a:gridCol w="1152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509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525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509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525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7429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LSN</a:t>
                      </a:r>
                    </a:p>
                  </a:txBody>
                  <a:tcPr marL="45720" marR="4572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Type</a:t>
                      </a: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TID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0"/>
                      </a:endParaRP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PrevLSN</a:t>
                      </a: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Data</a:t>
                      </a: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29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1</a:t>
                      </a:r>
                    </a:p>
                  </a:txBody>
                  <a:tcPr marL="45720" marR="4572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SOT</a:t>
                      </a: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1</a:t>
                      </a: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0"/>
                      </a:endParaRP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0"/>
                      </a:endParaRP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29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2</a:t>
                      </a:r>
                    </a:p>
                  </a:txBody>
                  <a:tcPr marL="45720" marR="4572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UP</a:t>
                      </a: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1</a:t>
                      </a: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1</a:t>
                      </a: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A     </a:t>
                      </a: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29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3</a:t>
                      </a:r>
                    </a:p>
                  </a:txBody>
                  <a:tcPr marL="45720" marR="4572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UP</a:t>
                      </a: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1</a:t>
                      </a: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2</a:t>
                      </a: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B</a:t>
                      </a: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429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4</a:t>
                      </a:r>
                    </a:p>
                  </a:txBody>
                  <a:tcPr marL="45720" marR="4572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BEGIN-CP</a:t>
                      </a: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0"/>
                      </a:endParaRP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0"/>
                      </a:endParaRP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0"/>
                      </a:endParaRP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429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5</a:t>
                      </a:r>
                    </a:p>
                  </a:txBody>
                  <a:tcPr marL="45720" marR="4572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SOT</a:t>
                      </a: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3</a:t>
                      </a: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0"/>
                      </a:endParaRP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0"/>
                      </a:endParaRP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429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6</a:t>
                      </a:r>
                    </a:p>
                  </a:txBody>
                  <a:tcPr marL="45720" marR="4572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UP</a:t>
                      </a: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1</a:t>
                      </a: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3</a:t>
                      </a: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C</a:t>
                      </a: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429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7</a:t>
                      </a:r>
                    </a:p>
                  </a:txBody>
                  <a:tcPr marL="45720" marR="4572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SOT</a:t>
                      </a: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2</a:t>
                      </a: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0"/>
                      </a:endParaRP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0"/>
                      </a:endParaRP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429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8</a:t>
                      </a:r>
                    </a:p>
                  </a:txBody>
                  <a:tcPr marL="45720" marR="4572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END-CP</a:t>
                      </a: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0"/>
                      </a:endParaRP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0"/>
                      </a:endParaRP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0"/>
                      </a:endParaRP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377709"/>
                  </a:ext>
                </a:extLst>
              </a:tr>
              <a:tr h="27429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9</a:t>
                      </a:r>
                    </a:p>
                  </a:txBody>
                  <a:tcPr marL="45720" marR="4572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UP</a:t>
                      </a: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2</a:t>
                      </a: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7</a:t>
                      </a: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D</a:t>
                      </a: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7429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10</a:t>
                      </a:r>
                    </a:p>
                  </a:txBody>
                  <a:tcPr marL="45720" marR="4572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EOT</a:t>
                      </a: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1</a:t>
                      </a: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6</a:t>
                      </a: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0"/>
                      </a:endParaRP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7429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11</a:t>
                      </a:r>
                    </a:p>
                  </a:txBody>
                  <a:tcPr marL="45720" marR="4572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UP</a:t>
                      </a: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3</a:t>
                      </a: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5</a:t>
                      </a: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B</a:t>
                      </a: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7429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12</a:t>
                      </a:r>
                    </a:p>
                  </a:txBody>
                  <a:tcPr marL="45720" marR="4572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UP</a:t>
                      </a: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2</a:t>
                      </a: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9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0"/>
                      </a:endParaRP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A</a:t>
                      </a: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7429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13</a:t>
                      </a:r>
                    </a:p>
                  </a:txBody>
                  <a:tcPr marL="45720" marR="4572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EOT</a:t>
                      </a: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2</a:t>
                      </a: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1</a:t>
                      </a: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2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0"/>
                      </a:endParaRP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0"/>
                      </a:endParaRP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7429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14</a:t>
                      </a:r>
                    </a:p>
                  </a:txBody>
                  <a:tcPr marL="45720" marR="4572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UP</a:t>
                      </a: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3</a:t>
                      </a: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1</a:t>
                      </a: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1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0"/>
                      </a:endParaRP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E</a:t>
                      </a: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sp>
        <p:nvSpPr>
          <p:cNvPr id="7" name="Line 95">
            <a:extLst>
              <a:ext uri="{FF2B5EF4-FFF2-40B4-BE49-F238E27FC236}">
                <a16:creationId xmlns:a16="http://schemas.microsoft.com/office/drawing/2014/main" id="{9BE06389-2D1D-0847-85F2-FCE03CFB550F}"/>
              </a:ext>
            </a:extLst>
          </p:cNvPr>
          <p:cNvSpPr>
            <a:spLocks noChangeShapeType="1"/>
          </p:cNvSpPr>
          <p:nvPr/>
        </p:nvSpPr>
        <p:spPr bwMode="auto">
          <a:xfrm>
            <a:off x="256380" y="4241615"/>
            <a:ext cx="556186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z="1800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graphicFrame>
        <p:nvGraphicFramePr>
          <p:cNvPr id="8" name="Group 96">
            <a:extLst>
              <a:ext uri="{FF2B5EF4-FFF2-40B4-BE49-F238E27FC236}">
                <a16:creationId xmlns:a16="http://schemas.microsoft.com/office/drawing/2014/main" id="{5F176B22-0A9D-A84C-A858-99B89AD48E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5960646"/>
              </p:ext>
            </p:extLst>
          </p:nvPr>
        </p:nvGraphicFramePr>
        <p:xfrm>
          <a:off x="7096207" y="1587801"/>
          <a:ext cx="1665475" cy="1887538"/>
        </p:xfrm>
        <a:graphic>
          <a:graphicData uri="http://schemas.openxmlformats.org/drawingml/2006/table">
            <a:tbl>
              <a:tblPr/>
              <a:tblGrid>
                <a:gridCol w="8335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18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02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ongti SC" panose="02010600040101010101" pitchFamily="2" charset="-122"/>
                          <a:ea typeface="Songti SC" panose="02010600040101010101" pitchFamily="2" charset="-122"/>
                        </a:rPr>
                        <a:t>页面号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RecLSN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A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1</a:t>
                      </a: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B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11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81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14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9" name="Text Box 120">
            <a:extLst>
              <a:ext uri="{FF2B5EF4-FFF2-40B4-BE49-F238E27FC236}">
                <a16:creationId xmlns:a16="http://schemas.microsoft.com/office/drawing/2014/main" id="{55C19538-550F-E843-AAE8-31047C3644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87989" y="1218469"/>
            <a:ext cx="87716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1800" b="1" dirty="0">
                <a:latin typeface="微软雅黑" panose="020B0503020204020204" pitchFamily="82" charset="2"/>
                <a:ea typeface="微软雅黑" panose="020B0503020204020204" pitchFamily="82" charset="2"/>
              </a:rPr>
              <a:t>脏页表</a:t>
            </a:r>
            <a:endParaRPr lang="en-US" sz="1800" b="1" dirty="0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graphicFrame>
        <p:nvGraphicFramePr>
          <p:cNvPr id="10" name="Group 121">
            <a:extLst>
              <a:ext uri="{FF2B5EF4-FFF2-40B4-BE49-F238E27FC236}">
                <a16:creationId xmlns:a16="http://schemas.microsoft.com/office/drawing/2014/main" id="{73232DFC-7BB1-B048-9CB3-0216C176090F}"/>
              </a:ext>
            </a:extLst>
          </p:cNvPr>
          <p:cNvGraphicFramePr>
            <a:graphicFrameLocks noGrp="1"/>
          </p:cNvGraphicFramePr>
          <p:nvPr/>
        </p:nvGraphicFramePr>
        <p:xfrm>
          <a:off x="7065541" y="4005377"/>
          <a:ext cx="1755775" cy="1854200"/>
        </p:xfrm>
        <a:graphic>
          <a:graphicData uri="http://schemas.openxmlformats.org/drawingml/2006/table">
            <a:tbl>
              <a:tblPr/>
              <a:tblGrid>
                <a:gridCol w="8778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78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02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ongti SC" panose="02010600040101010101" pitchFamily="2" charset="-122"/>
                          <a:ea typeface="Songti SC" panose="02010600040101010101" pitchFamily="2" charset="-122"/>
                        </a:rPr>
                        <a:t>页面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PageLSN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A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B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C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?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?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1" name="Rectangle 144">
            <a:extLst>
              <a:ext uri="{FF2B5EF4-FFF2-40B4-BE49-F238E27FC236}">
                <a16:creationId xmlns:a16="http://schemas.microsoft.com/office/drawing/2014/main" id="{E2E68F4E-AA2B-C948-9570-532FABE426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03406" y="3636045"/>
            <a:ext cx="6463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b="1" dirty="0">
                <a:latin typeface="微软雅黑" panose="020B0503020204020204" pitchFamily="82" charset="2"/>
                <a:ea typeface="微软雅黑" panose="020B0503020204020204" pitchFamily="82" charset="2"/>
              </a:rPr>
              <a:t>磁盘</a:t>
            </a:r>
            <a:endParaRPr lang="en-US" sz="1800" b="1" dirty="0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3A4DD04-9220-BE4F-93F8-BCFEA731C64D}"/>
              </a:ext>
            </a:extLst>
          </p:cNvPr>
          <p:cNvSpPr txBox="1"/>
          <p:nvPr/>
        </p:nvSpPr>
        <p:spPr>
          <a:xfrm>
            <a:off x="6325224" y="4056730"/>
            <a:ext cx="430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微软雅黑" panose="020B0503020204020204" pitchFamily="82" charset="2"/>
                <a:ea typeface="微软雅黑" panose="020B0503020204020204" pitchFamily="82" charset="2"/>
              </a:rPr>
              <a:t>✓</a:t>
            </a:r>
            <a:endParaRPr kumimoji="1" lang="zh-CN" altLang="en-US" dirty="0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83C0374-6E50-A643-AF07-73850CF63794}"/>
              </a:ext>
            </a:extLst>
          </p:cNvPr>
          <p:cNvSpPr txBox="1"/>
          <p:nvPr/>
        </p:nvSpPr>
        <p:spPr>
          <a:xfrm>
            <a:off x="6302934" y="2140471"/>
            <a:ext cx="428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>
                <a:latin typeface="微软雅黑" panose="020B0503020204020204" pitchFamily="82" charset="2"/>
                <a:ea typeface="微软雅黑" panose="020B0503020204020204" pitchFamily="82" charset="2"/>
                <a:cs typeface="Times New Roman" panose="02020603050405020304" pitchFamily="18" charset="0"/>
              </a:rPr>
              <a:t>✕</a:t>
            </a:r>
            <a:endParaRPr kumimoji="1" lang="zh-CN" altLang="en-US" b="1" dirty="0">
              <a:latin typeface="微软雅黑" panose="020B0503020204020204" pitchFamily="82" charset="2"/>
              <a:ea typeface="微软雅黑" panose="020B0503020204020204" pitchFamily="82" charset="2"/>
              <a:cs typeface="Times New Roman" panose="02020603050405020304" pitchFamily="18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E9FC9EE5-55D5-FE4E-973B-F264ECAAB74A}"/>
              </a:ext>
            </a:extLst>
          </p:cNvPr>
          <p:cNvSpPr txBox="1"/>
          <p:nvPr/>
        </p:nvSpPr>
        <p:spPr>
          <a:xfrm>
            <a:off x="6302934" y="2422684"/>
            <a:ext cx="428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>
                <a:latin typeface="微软雅黑" panose="020B0503020204020204" pitchFamily="82" charset="2"/>
                <a:ea typeface="微软雅黑" panose="020B0503020204020204" pitchFamily="82" charset="2"/>
                <a:cs typeface="Times New Roman" panose="02020603050405020304" pitchFamily="18" charset="0"/>
              </a:rPr>
              <a:t>✕</a:t>
            </a:r>
            <a:endParaRPr kumimoji="1" lang="zh-CN" altLang="en-US" b="1" dirty="0">
              <a:latin typeface="微软雅黑" panose="020B0503020204020204" pitchFamily="82" charset="2"/>
              <a:ea typeface="微软雅黑" panose="020B0503020204020204" pitchFamily="82" charset="2"/>
              <a:cs typeface="Times New Roman" panose="02020603050405020304" pitchFamily="18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09F7CEA-BD85-F54C-BFE1-C3D3F1441DB6}"/>
              </a:ext>
            </a:extLst>
          </p:cNvPr>
          <p:cNvSpPr txBox="1"/>
          <p:nvPr/>
        </p:nvSpPr>
        <p:spPr>
          <a:xfrm>
            <a:off x="6300903" y="3224373"/>
            <a:ext cx="428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>
                <a:latin typeface="微软雅黑" panose="020B0503020204020204" pitchFamily="82" charset="2"/>
                <a:ea typeface="微软雅黑" panose="020B0503020204020204" pitchFamily="82" charset="2"/>
                <a:cs typeface="Times New Roman" panose="02020603050405020304" pitchFamily="18" charset="0"/>
              </a:rPr>
              <a:t>✕</a:t>
            </a:r>
            <a:endParaRPr kumimoji="1" lang="zh-CN" altLang="en-US" b="1" dirty="0">
              <a:latin typeface="微软雅黑" panose="020B0503020204020204" pitchFamily="82" charset="2"/>
              <a:ea typeface="微软雅黑" panose="020B0503020204020204" pitchFamily="82" charset="2"/>
              <a:cs typeface="Times New Roman" panose="02020603050405020304" pitchFamily="18" charset="0"/>
            </a:endParaRPr>
          </a:p>
        </p:txBody>
      </p:sp>
      <p:sp>
        <p:nvSpPr>
          <p:cNvPr id="4" name="Rectangle 119">
            <a:extLst>
              <a:ext uri="{FF2B5EF4-FFF2-40B4-BE49-F238E27FC236}">
                <a16:creationId xmlns:a16="http://schemas.microsoft.com/office/drawing/2014/main" id="{AF04E923-7309-8EF0-07E2-8E46110D94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6570" y="2095836"/>
            <a:ext cx="4238774" cy="2992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914229" lvl="2" defTabSz="914229">
              <a:lnSpc>
                <a:spcPct val="150000"/>
              </a:lnSpc>
              <a:spcBef>
                <a:spcPct val="20000"/>
              </a:spcBef>
              <a:defRPr/>
            </a:pPr>
            <a:r>
              <a:rPr lang="en-US" sz="2000" dirty="0">
                <a:solidFill>
                  <a:prstClr val="black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Redo UNLESS</a:t>
            </a:r>
          </a:p>
          <a:p>
            <a:pPr marL="1371429" lvl="2" indent="-457200" defTabSz="914229">
              <a:lnSpc>
                <a:spcPct val="150000"/>
              </a:lnSpc>
              <a:spcBef>
                <a:spcPct val="20000"/>
              </a:spcBef>
              <a:buFont typeface="+mj-ea"/>
              <a:buAutoNum type="circleNumDbPlain"/>
              <a:defRPr/>
            </a:pPr>
            <a:r>
              <a:rPr lang="en-US" sz="2000" dirty="0">
                <a:solidFill>
                  <a:prstClr val="black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Page </a:t>
            </a:r>
            <a:r>
              <a:rPr lang="en-US" sz="2000" dirty="0" err="1">
                <a:solidFill>
                  <a:prstClr val="black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不在脏页表中</a:t>
            </a:r>
            <a:endParaRPr lang="en-US" sz="2000" dirty="0">
              <a:solidFill>
                <a:prstClr val="black"/>
              </a:solidFill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marL="1371429" lvl="2" indent="-457200" defTabSz="914229">
              <a:lnSpc>
                <a:spcPct val="150000"/>
              </a:lnSpc>
              <a:spcBef>
                <a:spcPct val="20000"/>
              </a:spcBef>
              <a:buFont typeface="+mj-ea"/>
              <a:buAutoNum type="circleNumDbPlain"/>
              <a:defRPr/>
            </a:pPr>
            <a:r>
              <a:rPr lang="en-US" sz="2000" dirty="0">
                <a:solidFill>
                  <a:prstClr val="black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LSN &lt; RecLSN: </a:t>
            </a:r>
            <a:r>
              <a:rPr lang="zh-CN" altLang="en-US" sz="2000" dirty="0">
                <a:solidFill>
                  <a:prstClr val="black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页面在检查点之前已刷新</a:t>
            </a:r>
            <a:endParaRPr lang="en-US" sz="2000" dirty="0">
              <a:solidFill>
                <a:prstClr val="black"/>
              </a:solidFill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marL="1371429" lvl="2" indent="-457200" defTabSz="914229">
              <a:lnSpc>
                <a:spcPct val="150000"/>
              </a:lnSpc>
              <a:spcBef>
                <a:spcPct val="20000"/>
              </a:spcBef>
              <a:buFont typeface="+mj-ea"/>
              <a:buAutoNum type="circleNumDbPlain"/>
              <a:defRPr/>
            </a:pPr>
            <a:r>
              <a:rPr lang="en-US" sz="2000" dirty="0">
                <a:solidFill>
                  <a:prstClr val="black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LSN &lt;= PageLSN:</a:t>
            </a:r>
            <a:r>
              <a:rPr lang="zh-CN" altLang="en-US" sz="2000" dirty="0">
                <a:solidFill>
                  <a:prstClr val="black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 页面在检查点之后已刷新</a:t>
            </a:r>
            <a:endParaRPr lang="en-US" sz="2000" dirty="0">
              <a:solidFill>
                <a:prstClr val="black"/>
              </a:solidFill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17" name="Text Box 37">
            <a:extLst>
              <a:ext uri="{FF2B5EF4-FFF2-40B4-BE49-F238E27FC236}">
                <a16:creationId xmlns:a16="http://schemas.microsoft.com/office/drawing/2014/main" id="{9C58A574-DE4F-AAA4-E9BB-917868BCE5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64582" y="3537726"/>
            <a:ext cx="1106393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600" dirty="0" err="1">
                <a:solidFill>
                  <a:srgbClr val="861F10"/>
                </a:solidFill>
                <a:latin typeface="微软雅黑" panose="020B0503020204020204" pitchFamily="82" charset="2"/>
                <a:ea typeface="微软雅黑" panose="020B0503020204020204" pitchFamily="82" charset="2"/>
                <a:cs typeface="Times New Roman" panose="02020603050405020304" pitchFamily="18" charset="0"/>
              </a:rPr>
              <a:t>Flush刷脏</a:t>
            </a:r>
            <a:endParaRPr lang="en-US" sz="1600" dirty="0">
              <a:solidFill>
                <a:srgbClr val="861F10"/>
              </a:solidFill>
              <a:latin typeface="微软雅黑" panose="020B0503020204020204" pitchFamily="82" charset="2"/>
              <a:ea typeface="微软雅黑" panose="020B0503020204020204" pitchFamily="82" charset="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8817566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18">
            <a:extLst>
              <a:ext uri="{FF2B5EF4-FFF2-40B4-BE49-F238E27FC236}">
                <a16:creationId xmlns:a16="http://schemas.microsoft.com/office/drawing/2014/main" id="{627E493B-C93D-4246-A8CB-4AC183D6C9C4}"/>
              </a:ext>
            </a:extLst>
          </p:cNvPr>
          <p:cNvSpPr/>
          <p:nvPr/>
        </p:nvSpPr>
        <p:spPr>
          <a:xfrm>
            <a:off x="65822" y="1115777"/>
            <a:ext cx="12060353" cy="5157066"/>
          </a:xfrm>
          <a:prstGeom prst="roundRect">
            <a:avLst>
              <a:gd name="adj" fmla="val 9827"/>
            </a:avLst>
          </a:prstGeom>
          <a:solidFill>
            <a:schemeClr val="bg1"/>
          </a:solidFill>
          <a:ln w="12700" cap="flat">
            <a:gradFill>
              <a:gsLst>
                <a:gs pos="0">
                  <a:srgbClr val="3B20FF">
                    <a:alpha val="16000"/>
                  </a:srgbClr>
                </a:gs>
                <a:gs pos="100000">
                  <a:srgbClr val="6F1787"/>
                </a:gs>
              </a:gsLst>
              <a:lin ang="10800000" scaled="1"/>
            </a:gradFill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endParaRPr lang="zh-CN" altLang="en-US" b="1" dirty="0">
              <a:latin typeface="微软雅黑" panose="020B0503020204020204" pitchFamily="82" charset="2"/>
              <a:ea typeface="微软雅黑" panose="020B0503020204020204" pitchFamily="82" charset="2"/>
              <a:sym typeface="+mn-ea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8403901-6AA2-FF4E-B237-DBE60514C04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BBDC00-B9E2-4EFD-9306-2934E87247C6}" type="slidenum">
              <a:rPr lang="zh-CN" altLang="en-US" smtClean="0">
                <a:latin typeface="微软雅黑" panose="020B0503020204020204" pitchFamily="82" charset="2"/>
                <a:ea typeface="微软雅黑" panose="020B0503020204020204" pitchFamily="82" charset="2"/>
              </a:rPr>
              <a:pPr/>
              <a:t>116</a:t>
            </a:fld>
            <a:endParaRPr lang="zh-CN" altLang="en-US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5D30AE4A-B9F1-414A-88E3-E655119CE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82" charset="2"/>
                <a:ea typeface="微软雅黑" panose="020B0503020204020204" pitchFamily="82" charset="2"/>
              </a:rPr>
              <a:t>案例说明（重做阶段）</a:t>
            </a:r>
            <a:endParaRPr kumimoji="1" lang="zh-CN" altLang="en-US" dirty="0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CD01BE2-4116-CC4E-B6A1-A58991C1DE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zh-CN" altLang="en-US">
                <a:latin typeface="微软雅黑" panose="020B0503020204020204" pitchFamily="82" charset="2"/>
                <a:ea typeface="微软雅黑" panose="020B0503020204020204" pitchFamily="82" charset="2"/>
              </a:rPr>
              <a:t>数据库系统</a:t>
            </a:r>
            <a:r>
              <a:rPr lang="en-US" altLang="zh-CN">
                <a:latin typeface="微软雅黑" panose="020B0503020204020204" pitchFamily="82" charset="2"/>
                <a:ea typeface="微软雅黑" panose="020B0503020204020204" pitchFamily="82" charset="2"/>
              </a:rPr>
              <a:t>—</a:t>
            </a:r>
            <a:r>
              <a:rPr lang="zh-CN" altLang="en-US">
                <a:latin typeface="微软雅黑" panose="020B0503020204020204" pitchFamily="82" charset="2"/>
                <a:ea typeface="微软雅黑" panose="020B0503020204020204" pitchFamily="82" charset="2"/>
              </a:rPr>
              <a:t>故障恢复</a:t>
            </a:r>
            <a:endParaRPr lang="en-US" altLang="zh-CN" sz="12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graphicFrame>
        <p:nvGraphicFramePr>
          <p:cNvPr id="6" name="Group 3">
            <a:extLst>
              <a:ext uri="{FF2B5EF4-FFF2-40B4-BE49-F238E27FC236}">
                <a16:creationId xmlns:a16="http://schemas.microsoft.com/office/drawing/2014/main" id="{4170EE66-1BF3-F64C-B2CD-65E502F6A7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1740632"/>
              </p:ext>
            </p:extLst>
          </p:nvPr>
        </p:nvGraphicFramePr>
        <p:xfrm>
          <a:off x="891941" y="1636910"/>
          <a:ext cx="5759450" cy="4114800"/>
        </p:xfrm>
        <a:graphic>
          <a:graphicData uri="http://schemas.openxmlformats.org/drawingml/2006/table">
            <a:tbl>
              <a:tblPr/>
              <a:tblGrid>
                <a:gridCol w="1152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509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525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509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525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7429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LSN</a:t>
                      </a:r>
                    </a:p>
                  </a:txBody>
                  <a:tcPr marL="45720" marR="4572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Type</a:t>
                      </a: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TID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0"/>
                      </a:endParaRP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PrevLSN</a:t>
                      </a: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Data</a:t>
                      </a: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29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1</a:t>
                      </a:r>
                    </a:p>
                  </a:txBody>
                  <a:tcPr marL="45720" marR="4572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SOT</a:t>
                      </a: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1</a:t>
                      </a: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0"/>
                      </a:endParaRP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0"/>
                      </a:endParaRP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29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2</a:t>
                      </a:r>
                    </a:p>
                  </a:txBody>
                  <a:tcPr marL="45720" marR="4572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UP</a:t>
                      </a: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1</a:t>
                      </a: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1</a:t>
                      </a: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A     </a:t>
                      </a: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29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3</a:t>
                      </a:r>
                    </a:p>
                  </a:txBody>
                  <a:tcPr marL="45720" marR="4572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UP</a:t>
                      </a: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1</a:t>
                      </a: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2</a:t>
                      </a: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B</a:t>
                      </a: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429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4</a:t>
                      </a:r>
                    </a:p>
                  </a:txBody>
                  <a:tcPr marL="45720" marR="4572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BEGIN-CP</a:t>
                      </a: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0"/>
                      </a:endParaRP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0"/>
                      </a:endParaRP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0"/>
                      </a:endParaRP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429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5</a:t>
                      </a:r>
                    </a:p>
                  </a:txBody>
                  <a:tcPr marL="45720" marR="4572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SOT</a:t>
                      </a: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3</a:t>
                      </a: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0"/>
                      </a:endParaRP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0"/>
                      </a:endParaRP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429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6</a:t>
                      </a:r>
                    </a:p>
                  </a:txBody>
                  <a:tcPr marL="45720" marR="4572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UP</a:t>
                      </a: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1</a:t>
                      </a: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3</a:t>
                      </a: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C</a:t>
                      </a: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429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7</a:t>
                      </a:r>
                    </a:p>
                  </a:txBody>
                  <a:tcPr marL="45720" marR="4572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SOT</a:t>
                      </a: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2</a:t>
                      </a: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0"/>
                      </a:endParaRP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0"/>
                      </a:endParaRP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429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8</a:t>
                      </a:r>
                    </a:p>
                  </a:txBody>
                  <a:tcPr marL="45720" marR="4572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END-CP</a:t>
                      </a: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0"/>
                      </a:endParaRP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0"/>
                      </a:endParaRP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0"/>
                      </a:endParaRP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377709"/>
                  </a:ext>
                </a:extLst>
              </a:tr>
              <a:tr h="27429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9</a:t>
                      </a:r>
                    </a:p>
                  </a:txBody>
                  <a:tcPr marL="45720" marR="4572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UP</a:t>
                      </a: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2</a:t>
                      </a: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7</a:t>
                      </a: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D</a:t>
                      </a: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7429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10</a:t>
                      </a:r>
                    </a:p>
                  </a:txBody>
                  <a:tcPr marL="45720" marR="4572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EOT</a:t>
                      </a: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1</a:t>
                      </a: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6</a:t>
                      </a: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0"/>
                      </a:endParaRP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7429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11</a:t>
                      </a:r>
                    </a:p>
                  </a:txBody>
                  <a:tcPr marL="45720" marR="4572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UP</a:t>
                      </a: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3</a:t>
                      </a: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5</a:t>
                      </a: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B</a:t>
                      </a: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7429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12</a:t>
                      </a:r>
                    </a:p>
                  </a:txBody>
                  <a:tcPr marL="45720" marR="4572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UP</a:t>
                      </a: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2</a:t>
                      </a: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9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0"/>
                      </a:endParaRP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A</a:t>
                      </a: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7429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13</a:t>
                      </a:r>
                    </a:p>
                  </a:txBody>
                  <a:tcPr marL="45720" marR="4572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EOT</a:t>
                      </a: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2</a:t>
                      </a: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1</a:t>
                      </a: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2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0"/>
                      </a:endParaRP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0"/>
                      </a:endParaRP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7429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14</a:t>
                      </a:r>
                    </a:p>
                  </a:txBody>
                  <a:tcPr marL="45720" marR="4572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UP</a:t>
                      </a: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3</a:t>
                      </a: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1</a:t>
                      </a: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1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0"/>
                      </a:endParaRP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E</a:t>
                      </a: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sp>
        <p:nvSpPr>
          <p:cNvPr id="7" name="Line 95">
            <a:extLst>
              <a:ext uri="{FF2B5EF4-FFF2-40B4-BE49-F238E27FC236}">
                <a16:creationId xmlns:a16="http://schemas.microsoft.com/office/drawing/2014/main" id="{9BE06389-2D1D-0847-85F2-FCE03CFB550F}"/>
              </a:ext>
            </a:extLst>
          </p:cNvPr>
          <p:cNvSpPr>
            <a:spLocks noChangeShapeType="1"/>
          </p:cNvSpPr>
          <p:nvPr/>
        </p:nvSpPr>
        <p:spPr bwMode="auto">
          <a:xfrm>
            <a:off x="256380" y="4786735"/>
            <a:ext cx="556186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z="1800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graphicFrame>
        <p:nvGraphicFramePr>
          <p:cNvPr id="8" name="Group 96">
            <a:extLst>
              <a:ext uri="{FF2B5EF4-FFF2-40B4-BE49-F238E27FC236}">
                <a16:creationId xmlns:a16="http://schemas.microsoft.com/office/drawing/2014/main" id="{5F176B22-0A9D-A84C-A858-99B89AD48E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1413916"/>
              </p:ext>
            </p:extLst>
          </p:nvPr>
        </p:nvGraphicFramePr>
        <p:xfrm>
          <a:off x="7096207" y="1587801"/>
          <a:ext cx="1665475" cy="1887538"/>
        </p:xfrm>
        <a:graphic>
          <a:graphicData uri="http://schemas.openxmlformats.org/drawingml/2006/table">
            <a:tbl>
              <a:tblPr/>
              <a:tblGrid>
                <a:gridCol w="8335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18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02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ongti SC" panose="02010600040101010101" pitchFamily="2" charset="-122"/>
                          <a:ea typeface="Songti SC" panose="02010600040101010101" pitchFamily="2" charset="-122"/>
                        </a:rPr>
                        <a:t>页面号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RecLSN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A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1</a:t>
                      </a: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B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11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81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14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9" name="Text Box 120">
            <a:extLst>
              <a:ext uri="{FF2B5EF4-FFF2-40B4-BE49-F238E27FC236}">
                <a16:creationId xmlns:a16="http://schemas.microsoft.com/office/drawing/2014/main" id="{55C19538-550F-E843-AAE8-31047C3644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87989" y="1218469"/>
            <a:ext cx="87716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1800" b="1" dirty="0">
                <a:latin typeface="微软雅黑" panose="020B0503020204020204" pitchFamily="82" charset="2"/>
                <a:ea typeface="微软雅黑" panose="020B0503020204020204" pitchFamily="82" charset="2"/>
              </a:rPr>
              <a:t>脏页表</a:t>
            </a:r>
            <a:endParaRPr lang="en-US" sz="1800" b="1" dirty="0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graphicFrame>
        <p:nvGraphicFramePr>
          <p:cNvPr id="10" name="Group 121">
            <a:extLst>
              <a:ext uri="{FF2B5EF4-FFF2-40B4-BE49-F238E27FC236}">
                <a16:creationId xmlns:a16="http://schemas.microsoft.com/office/drawing/2014/main" id="{73232DFC-7BB1-B048-9CB3-0216C176090F}"/>
              </a:ext>
            </a:extLst>
          </p:cNvPr>
          <p:cNvGraphicFramePr>
            <a:graphicFrameLocks noGrp="1"/>
          </p:cNvGraphicFramePr>
          <p:nvPr/>
        </p:nvGraphicFramePr>
        <p:xfrm>
          <a:off x="7065541" y="4005377"/>
          <a:ext cx="1755775" cy="1854200"/>
        </p:xfrm>
        <a:graphic>
          <a:graphicData uri="http://schemas.openxmlformats.org/drawingml/2006/table">
            <a:tbl>
              <a:tblPr/>
              <a:tblGrid>
                <a:gridCol w="8778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78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02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ongti SC" panose="02010600040101010101" pitchFamily="2" charset="-122"/>
                          <a:ea typeface="Songti SC" panose="02010600040101010101" pitchFamily="2" charset="-122"/>
                        </a:rPr>
                        <a:t>页面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PageLSN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A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B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C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?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?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1" name="Rectangle 144">
            <a:extLst>
              <a:ext uri="{FF2B5EF4-FFF2-40B4-BE49-F238E27FC236}">
                <a16:creationId xmlns:a16="http://schemas.microsoft.com/office/drawing/2014/main" id="{E2E68F4E-AA2B-C948-9570-532FABE426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03406" y="3636045"/>
            <a:ext cx="6463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b="1" dirty="0">
                <a:latin typeface="微软雅黑" panose="020B0503020204020204" pitchFamily="82" charset="2"/>
                <a:ea typeface="微软雅黑" panose="020B0503020204020204" pitchFamily="82" charset="2"/>
              </a:rPr>
              <a:t>磁盘</a:t>
            </a:r>
            <a:endParaRPr lang="en-US" sz="1800" b="1" dirty="0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3A4DD04-9220-BE4F-93F8-BCFEA731C64D}"/>
              </a:ext>
            </a:extLst>
          </p:cNvPr>
          <p:cNvSpPr txBox="1"/>
          <p:nvPr/>
        </p:nvSpPr>
        <p:spPr>
          <a:xfrm>
            <a:off x="6325224" y="4056730"/>
            <a:ext cx="430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微软雅黑" panose="020B0503020204020204" pitchFamily="82" charset="2"/>
                <a:ea typeface="微软雅黑" panose="020B0503020204020204" pitchFamily="82" charset="2"/>
              </a:rPr>
              <a:t>✓</a:t>
            </a:r>
            <a:endParaRPr kumimoji="1" lang="zh-CN" altLang="en-US" dirty="0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83C0374-6E50-A643-AF07-73850CF63794}"/>
              </a:ext>
            </a:extLst>
          </p:cNvPr>
          <p:cNvSpPr txBox="1"/>
          <p:nvPr/>
        </p:nvSpPr>
        <p:spPr>
          <a:xfrm>
            <a:off x="6302934" y="2140471"/>
            <a:ext cx="428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>
                <a:latin typeface="微软雅黑" panose="020B0503020204020204" pitchFamily="82" charset="2"/>
                <a:ea typeface="微软雅黑" panose="020B0503020204020204" pitchFamily="82" charset="2"/>
                <a:cs typeface="Times New Roman" panose="02020603050405020304" pitchFamily="18" charset="0"/>
              </a:rPr>
              <a:t>✕</a:t>
            </a:r>
            <a:endParaRPr kumimoji="1" lang="zh-CN" altLang="en-US" b="1" dirty="0">
              <a:latin typeface="微软雅黑" panose="020B0503020204020204" pitchFamily="82" charset="2"/>
              <a:ea typeface="微软雅黑" panose="020B0503020204020204" pitchFamily="82" charset="2"/>
              <a:cs typeface="Times New Roman" panose="02020603050405020304" pitchFamily="18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E9FC9EE5-55D5-FE4E-973B-F264ECAAB74A}"/>
              </a:ext>
            </a:extLst>
          </p:cNvPr>
          <p:cNvSpPr txBox="1"/>
          <p:nvPr/>
        </p:nvSpPr>
        <p:spPr>
          <a:xfrm>
            <a:off x="6302934" y="2422684"/>
            <a:ext cx="428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>
                <a:latin typeface="微软雅黑" panose="020B0503020204020204" pitchFamily="82" charset="2"/>
                <a:ea typeface="微软雅黑" panose="020B0503020204020204" pitchFamily="82" charset="2"/>
                <a:cs typeface="Times New Roman" panose="02020603050405020304" pitchFamily="18" charset="0"/>
              </a:rPr>
              <a:t>✕</a:t>
            </a:r>
            <a:endParaRPr kumimoji="1" lang="zh-CN" altLang="en-US" b="1" dirty="0">
              <a:latin typeface="微软雅黑" panose="020B0503020204020204" pitchFamily="82" charset="2"/>
              <a:ea typeface="微软雅黑" panose="020B0503020204020204" pitchFamily="82" charset="2"/>
              <a:cs typeface="Times New Roman" panose="02020603050405020304" pitchFamily="18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09F7CEA-BD85-F54C-BFE1-C3D3F1441DB6}"/>
              </a:ext>
            </a:extLst>
          </p:cNvPr>
          <p:cNvSpPr txBox="1"/>
          <p:nvPr/>
        </p:nvSpPr>
        <p:spPr>
          <a:xfrm>
            <a:off x="6300903" y="3224373"/>
            <a:ext cx="428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>
                <a:latin typeface="微软雅黑" panose="020B0503020204020204" pitchFamily="82" charset="2"/>
                <a:ea typeface="微软雅黑" panose="020B0503020204020204" pitchFamily="82" charset="2"/>
                <a:cs typeface="Times New Roman" panose="02020603050405020304" pitchFamily="18" charset="0"/>
              </a:rPr>
              <a:t>✕</a:t>
            </a:r>
            <a:endParaRPr kumimoji="1" lang="zh-CN" altLang="en-US" b="1" dirty="0">
              <a:latin typeface="微软雅黑" panose="020B0503020204020204" pitchFamily="82" charset="2"/>
              <a:ea typeface="微软雅黑" panose="020B0503020204020204" pitchFamily="82" charset="2"/>
              <a:cs typeface="Times New Roman" panose="02020603050405020304" pitchFamily="18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304BF777-82CE-6E4A-9B30-A5E981AC8157}"/>
              </a:ext>
            </a:extLst>
          </p:cNvPr>
          <p:cNvSpPr txBox="1"/>
          <p:nvPr/>
        </p:nvSpPr>
        <p:spPr>
          <a:xfrm>
            <a:off x="6325224" y="4620687"/>
            <a:ext cx="430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微软雅黑" panose="020B0503020204020204" pitchFamily="82" charset="2"/>
                <a:ea typeface="微软雅黑" panose="020B0503020204020204" pitchFamily="82" charset="2"/>
              </a:rPr>
              <a:t>✓</a:t>
            </a:r>
            <a:endParaRPr kumimoji="1" lang="zh-CN" altLang="en-US" dirty="0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4" name="Rectangle 119">
            <a:extLst>
              <a:ext uri="{FF2B5EF4-FFF2-40B4-BE49-F238E27FC236}">
                <a16:creationId xmlns:a16="http://schemas.microsoft.com/office/drawing/2014/main" id="{5C2EC632-2470-9C0A-AB7F-A30616517C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6570" y="2095836"/>
            <a:ext cx="4238774" cy="2992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914229" lvl="2" defTabSz="914229">
              <a:lnSpc>
                <a:spcPct val="150000"/>
              </a:lnSpc>
              <a:spcBef>
                <a:spcPct val="20000"/>
              </a:spcBef>
              <a:defRPr/>
            </a:pPr>
            <a:r>
              <a:rPr lang="en-US" sz="2000" dirty="0">
                <a:solidFill>
                  <a:prstClr val="black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Redo UNLESS</a:t>
            </a:r>
          </a:p>
          <a:p>
            <a:pPr marL="1371429" lvl="2" indent="-457200" defTabSz="914229">
              <a:lnSpc>
                <a:spcPct val="150000"/>
              </a:lnSpc>
              <a:spcBef>
                <a:spcPct val="20000"/>
              </a:spcBef>
              <a:buFont typeface="+mj-ea"/>
              <a:buAutoNum type="circleNumDbPlain"/>
              <a:defRPr/>
            </a:pPr>
            <a:r>
              <a:rPr lang="en-US" sz="2000" dirty="0">
                <a:solidFill>
                  <a:prstClr val="black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Page </a:t>
            </a:r>
            <a:r>
              <a:rPr lang="en-US" sz="2000" dirty="0" err="1">
                <a:solidFill>
                  <a:prstClr val="black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不在脏页表中</a:t>
            </a:r>
            <a:endParaRPr lang="en-US" sz="2000" dirty="0">
              <a:solidFill>
                <a:prstClr val="black"/>
              </a:solidFill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marL="1371429" lvl="2" indent="-457200" defTabSz="914229">
              <a:lnSpc>
                <a:spcPct val="150000"/>
              </a:lnSpc>
              <a:spcBef>
                <a:spcPct val="20000"/>
              </a:spcBef>
              <a:buFont typeface="+mj-ea"/>
              <a:buAutoNum type="circleNumDbPlain"/>
              <a:defRPr/>
            </a:pPr>
            <a:r>
              <a:rPr lang="en-US" sz="2000" dirty="0">
                <a:solidFill>
                  <a:prstClr val="black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LSN &lt; RecLSN: </a:t>
            </a:r>
            <a:r>
              <a:rPr lang="zh-CN" altLang="en-US" sz="2000" dirty="0">
                <a:solidFill>
                  <a:prstClr val="black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页面在检查点之前已刷新</a:t>
            </a:r>
            <a:endParaRPr lang="en-US" sz="2000" dirty="0">
              <a:solidFill>
                <a:prstClr val="black"/>
              </a:solidFill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marL="1371429" lvl="2" indent="-457200" defTabSz="914229">
              <a:lnSpc>
                <a:spcPct val="150000"/>
              </a:lnSpc>
              <a:spcBef>
                <a:spcPct val="20000"/>
              </a:spcBef>
              <a:buFont typeface="+mj-ea"/>
              <a:buAutoNum type="circleNumDbPlain"/>
              <a:defRPr/>
            </a:pPr>
            <a:r>
              <a:rPr lang="en-US" sz="2000" dirty="0">
                <a:solidFill>
                  <a:prstClr val="black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LSN &lt;= PageLSN:</a:t>
            </a:r>
            <a:r>
              <a:rPr lang="zh-CN" altLang="en-US" sz="2000" dirty="0">
                <a:solidFill>
                  <a:prstClr val="black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 页面在检查点之后已刷新</a:t>
            </a:r>
            <a:endParaRPr lang="en-US" sz="2000" dirty="0">
              <a:solidFill>
                <a:prstClr val="black"/>
              </a:solidFill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18" name="Text Box 37">
            <a:extLst>
              <a:ext uri="{FF2B5EF4-FFF2-40B4-BE49-F238E27FC236}">
                <a16:creationId xmlns:a16="http://schemas.microsoft.com/office/drawing/2014/main" id="{695275FE-9C73-0C42-3CFB-036E3F4BBE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64582" y="3537726"/>
            <a:ext cx="1106393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600" dirty="0" err="1">
                <a:solidFill>
                  <a:srgbClr val="861F10"/>
                </a:solidFill>
                <a:latin typeface="微软雅黑" panose="020B0503020204020204" pitchFamily="82" charset="2"/>
                <a:ea typeface="微软雅黑" panose="020B0503020204020204" pitchFamily="82" charset="2"/>
                <a:cs typeface="Times New Roman" panose="02020603050405020304" pitchFamily="18" charset="0"/>
              </a:rPr>
              <a:t>Flush刷脏</a:t>
            </a:r>
            <a:endParaRPr lang="en-US" sz="1600" dirty="0">
              <a:solidFill>
                <a:srgbClr val="861F10"/>
              </a:solidFill>
              <a:latin typeface="微软雅黑" panose="020B0503020204020204" pitchFamily="82" charset="2"/>
              <a:ea typeface="微软雅黑" panose="020B0503020204020204" pitchFamily="82" charset="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6315735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18">
            <a:extLst>
              <a:ext uri="{FF2B5EF4-FFF2-40B4-BE49-F238E27FC236}">
                <a16:creationId xmlns:a16="http://schemas.microsoft.com/office/drawing/2014/main" id="{C8A6F86F-C82F-49CD-9ED2-6BD5AD146409}"/>
              </a:ext>
            </a:extLst>
          </p:cNvPr>
          <p:cNvSpPr/>
          <p:nvPr/>
        </p:nvSpPr>
        <p:spPr>
          <a:xfrm>
            <a:off x="65822" y="1115777"/>
            <a:ext cx="12060353" cy="5157066"/>
          </a:xfrm>
          <a:prstGeom prst="roundRect">
            <a:avLst>
              <a:gd name="adj" fmla="val 9827"/>
            </a:avLst>
          </a:prstGeom>
          <a:solidFill>
            <a:schemeClr val="bg1"/>
          </a:solidFill>
          <a:ln w="12700" cap="flat">
            <a:gradFill>
              <a:gsLst>
                <a:gs pos="0">
                  <a:srgbClr val="3B20FF">
                    <a:alpha val="16000"/>
                  </a:srgbClr>
                </a:gs>
                <a:gs pos="100000">
                  <a:srgbClr val="6F1787"/>
                </a:gs>
              </a:gsLst>
              <a:lin ang="10800000" scaled="1"/>
            </a:gradFill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endParaRPr lang="zh-CN" altLang="en-US" b="1" dirty="0">
              <a:latin typeface="微软雅黑" panose="020B0503020204020204" pitchFamily="82" charset="2"/>
              <a:ea typeface="微软雅黑" panose="020B0503020204020204" pitchFamily="82" charset="2"/>
              <a:sym typeface="+mn-ea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8403901-6AA2-FF4E-B237-DBE60514C04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BBDC00-B9E2-4EFD-9306-2934E87247C6}" type="slidenum">
              <a:rPr lang="zh-CN" altLang="en-US" smtClean="0">
                <a:latin typeface="微软雅黑" panose="020B0503020204020204" pitchFamily="82" charset="2"/>
                <a:ea typeface="微软雅黑" panose="020B0503020204020204" pitchFamily="82" charset="2"/>
              </a:rPr>
              <a:pPr/>
              <a:t>117</a:t>
            </a:fld>
            <a:endParaRPr lang="zh-CN" altLang="en-US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5D30AE4A-B9F1-414A-88E3-E655119CE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82" charset="2"/>
                <a:ea typeface="微软雅黑" panose="020B0503020204020204" pitchFamily="82" charset="2"/>
              </a:rPr>
              <a:t>案例说明（重做阶段）</a:t>
            </a:r>
            <a:endParaRPr kumimoji="1" lang="zh-CN" altLang="en-US" dirty="0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CD01BE2-4116-CC4E-B6A1-A58991C1DE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zh-CN" altLang="en-US">
                <a:latin typeface="微软雅黑" panose="020B0503020204020204" pitchFamily="82" charset="2"/>
                <a:ea typeface="微软雅黑" panose="020B0503020204020204" pitchFamily="82" charset="2"/>
              </a:rPr>
              <a:t>数据库系统</a:t>
            </a:r>
            <a:r>
              <a:rPr lang="en-US" altLang="zh-CN">
                <a:latin typeface="微软雅黑" panose="020B0503020204020204" pitchFamily="82" charset="2"/>
                <a:ea typeface="微软雅黑" panose="020B0503020204020204" pitchFamily="82" charset="2"/>
              </a:rPr>
              <a:t>—</a:t>
            </a:r>
            <a:r>
              <a:rPr lang="zh-CN" altLang="en-US">
                <a:latin typeface="微软雅黑" panose="020B0503020204020204" pitchFamily="82" charset="2"/>
                <a:ea typeface="微软雅黑" panose="020B0503020204020204" pitchFamily="82" charset="2"/>
              </a:rPr>
              <a:t>故障恢复</a:t>
            </a:r>
            <a:endParaRPr lang="en-US" altLang="zh-CN" sz="12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graphicFrame>
        <p:nvGraphicFramePr>
          <p:cNvPr id="6" name="Group 3">
            <a:extLst>
              <a:ext uri="{FF2B5EF4-FFF2-40B4-BE49-F238E27FC236}">
                <a16:creationId xmlns:a16="http://schemas.microsoft.com/office/drawing/2014/main" id="{4170EE66-1BF3-F64C-B2CD-65E502F6A7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9643214"/>
              </p:ext>
            </p:extLst>
          </p:nvPr>
        </p:nvGraphicFramePr>
        <p:xfrm>
          <a:off x="891941" y="1636910"/>
          <a:ext cx="5759450" cy="4114800"/>
        </p:xfrm>
        <a:graphic>
          <a:graphicData uri="http://schemas.openxmlformats.org/drawingml/2006/table">
            <a:tbl>
              <a:tblPr/>
              <a:tblGrid>
                <a:gridCol w="1152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509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525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509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525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7429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LSN</a:t>
                      </a:r>
                    </a:p>
                  </a:txBody>
                  <a:tcPr marL="45720" marR="4572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Type</a:t>
                      </a: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TID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0"/>
                      </a:endParaRP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PrevLSN</a:t>
                      </a: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Data</a:t>
                      </a: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29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1</a:t>
                      </a:r>
                    </a:p>
                  </a:txBody>
                  <a:tcPr marL="45720" marR="4572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SOT</a:t>
                      </a: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1</a:t>
                      </a: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0"/>
                      </a:endParaRP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0"/>
                      </a:endParaRP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29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2</a:t>
                      </a:r>
                    </a:p>
                  </a:txBody>
                  <a:tcPr marL="45720" marR="4572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UP</a:t>
                      </a: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1</a:t>
                      </a: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1</a:t>
                      </a: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A     </a:t>
                      </a: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29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3</a:t>
                      </a:r>
                    </a:p>
                  </a:txBody>
                  <a:tcPr marL="45720" marR="4572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UP</a:t>
                      </a: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1</a:t>
                      </a: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2</a:t>
                      </a: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B</a:t>
                      </a: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429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4</a:t>
                      </a:r>
                    </a:p>
                  </a:txBody>
                  <a:tcPr marL="45720" marR="4572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BEGIN-CP</a:t>
                      </a: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0"/>
                      </a:endParaRP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0"/>
                      </a:endParaRP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0"/>
                      </a:endParaRP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429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5</a:t>
                      </a:r>
                    </a:p>
                  </a:txBody>
                  <a:tcPr marL="45720" marR="4572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SOT</a:t>
                      </a: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3</a:t>
                      </a: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0"/>
                      </a:endParaRP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0"/>
                      </a:endParaRP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429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6</a:t>
                      </a:r>
                    </a:p>
                  </a:txBody>
                  <a:tcPr marL="45720" marR="4572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UP</a:t>
                      </a: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1</a:t>
                      </a: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3</a:t>
                      </a: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C</a:t>
                      </a: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429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7</a:t>
                      </a:r>
                    </a:p>
                  </a:txBody>
                  <a:tcPr marL="45720" marR="4572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SOT</a:t>
                      </a: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2</a:t>
                      </a: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0"/>
                      </a:endParaRP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0"/>
                      </a:endParaRP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429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8</a:t>
                      </a:r>
                    </a:p>
                  </a:txBody>
                  <a:tcPr marL="45720" marR="4572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END-CP</a:t>
                      </a: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0"/>
                      </a:endParaRP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0"/>
                      </a:endParaRP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0"/>
                      </a:endParaRP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377709"/>
                  </a:ext>
                </a:extLst>
              </a:tr>
              <a:tr h="27429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9</a:t>
                      </a:r>
                    </a:p>
                  </a:txBody>
                  <a:tcPr marL="45720" marR="4572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UP</a:t>
                      </a: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2</a:t>
                      </a: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7</a:t>
                      </a: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D</a:t>
                      </a: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7429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10</a:t>
                      </a:r>
                    </a:p>
                  </a:txBody>
                  <a:tcPr marL="45720" marR="4572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EOT</a:t>
                      </a: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1</a:t>
                      </a: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6</a:t>
                      </a: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0"/>
                      </a:endParaRP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7429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11</a:t>
                      </a:r>
                    </a:p>
                  </a:txBody>
                  <a:tcPr marL="45720" marR="4572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UP</a:t>
                      </a: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3</a:t>
                      </a: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5</a:t>
                      </a: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B</a:t>
                      </a: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7429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12</a:t>
                      </a:r>
                    </a:p>
                  </a:txBody>
                  <a:tcPr marL="45720" marR="4572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UP</a:t>
                      </a: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2</a:t>
                      </a: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9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0"/>
                      </a:endParaRP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A</a:t>
                      </a: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7429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13</a:t>
                      </a:r>
                    </a:p>
                  </a:txBody>
                  <a:tcPr marL="45720" marR="4572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EOT</a:t>
                      </a: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2</a:t>
                      </a: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1</a:t>
                      </a: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2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0"/>
                      </a:endParaRP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0"/>
                      </a:endParaRP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7429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14</a:t>
                      </a:r>
                    </a:p>
                  </a:txBody>
                  <a:tcPr marL="45720" marR="4572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UP</a:t>
                      </a: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3</a:t>
                      </a: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1</a:t>
                      </a: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1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0"/>
                      </a:endParaRP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E</a:t>
                      </a: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sp>
        <p:nvSpPr>
          <p:cNvPr id="7" name="Line 95">
            <a:extLst>
              <a:ext uri="{FF2B5EF4-FFF2-40B4-BE49-F238E27FC236}">
                <a16:creationId xmlns:a16="http://schemas.microsoft.com/office/drawing/2014/main" id="{9BE06389-2D1D-0847-85F2-FCE03CFB550F}"/>
              </a:ext>
            </a:extLst>
          </p:cNvPr>
          <p:cNvSpPr>
            <a:spLocks noChangeShapeType="1"/>
          </p:cNvSpPr>
          <p:nvPr/>
        </p:nvSpPr>
        <p:spPr bwMode="auto">
          <a:xfrm>
            <a:off x="256380" y="5076883"/>
            <a:ext cx="556186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z="18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graphicFrame>
        <p:nvGraphicFramePr>
          <p:cNvPr id="8" name="Group 96">
            <a:extLst>
              <a:ext uri="{FF2B5EF4-FFF2-40B4-BE49-F238E27FC236}">
                <a16:creationId xmlns:a16="http://schemas.microsoft.com/office/drawing/2014/main" id="{5F176B22-0A9D-A84C-A858-99B89AD48E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5672385"/>
              </p:ext>
            </p:extLst>
          </p:nvPr>
        </p:nvGraphicFramePr>
        <p:xfrm>
          <a:off x="7096207" y="1587801"/>
          <a:ext cx="1665475" cy="1887538"/>
        </p:xfrm>
        <a:graphic>
          <a:graphicData uri="http://schemas.openxmlformats.org/drawingml/2006/table">
            <a:tbl>
              <a:tblPr/>
              <a:tblGrid>
                <a:gridCol w="8335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18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02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ongti SC" panose="02010600040101010101" pitchFamily="2" charset="-122"/>
                          <a:ea typeface="Songti SC" panose="02010600040101010101" pitchFamily="2" charset="-122"/>
                        </a:rPr>
                        <a:t>页面号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RecLSN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A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1</a:t>
                      </a: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B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11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81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14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9" name="Text Box 120">
            <a:extLst>
              <a:ext uri="{FF2B5EF4-FFF2-40B4-BE49-F238E27FC236}">
                <a16:creationId xmlns:a16="http://schemas.microsoft.com/office/drawing/2014/main" id="{55C19538-550F-E843-AAE8-31047C3644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87989" y="1218469"/>
            <a:ext cx="87716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1800" b="1" dirty="0">
                <a:latin typeface="微软雅黑" panose="020B0503020204020204" pitchFamily="82" charset="2"/>
                <a:ea typeface="微软雅黑" panose="020B0503020204020204" pitchFamily="82" charset="2"/>
              </a:rPr>
              <a:t>脏页表</a:t>
            </a:r>
            <a:endParaRPr lang="en-US" sz="1800" b="1" dirty="0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graphicFrame>
        <p:nvGraphicFramePr>
          <p:cNvPr id="10" name="Group 121">
            <a:extLst>
              <a:ext uri="{FF2B5EF4-FFF2-40B4-BE49-F238E27FC236}">
                <a16:creationId xmlns:a16="http://schemas.microsoft.com/office/drawing/2014/main" id="{73232DFC-7BB1-B048-9CB3-0216C176090F}"/>
              </a:ext>
            </a:extLst>
          </p:cNvPr>
          <p:cNvGraphicFramePr>
            <a:graphicFrameLocks noGrp="1"/>
          </p:cNvGraphicFramePr>
          <p:nvPr/>
        </p:nvGraphicFramePr>
        <p:xfrm>
          <a:off x="7065541" y="4005377"/>
          <a:ext cx="1755775" cy="1854200"/>
        </p:xfrm>
        <a:graphic>
          <a:graphicData uri="http://schemas.openxmlformats.org/drawingml/2006/table">
            <a:tbl>
              <a:tblPr/>
              <a:tblGrid>
                <a:gridCol w="8778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78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02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ongti SC" panose="02010600040101010101" pitchFamily="2" charset="-122"/>
                          <a:ea typeface="Songti SC" panose="02010600040101010101" pitchFamily="2" charset="-122"/>
                        </a:rPr>
                        <a:t>页面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PageLSN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A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B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C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?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?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1" name="Rectangle 144">
            <a:extLst>
              <a:ext uri="{FF2B5EF4-FFF2-40B4-BE49-F238E27FC236}">
                <a16:creationId xmlns:a16="http://schemas.microsoft.com/office/drawing/2014/main" id="{E2E68F4E-AA2B-C948-9570-532FABE426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03406" y="3636045"/>
            <a:ext cx="6463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b="1" dirty="0">
                <a:latin typeface="微软雅黑" panose="020B0503020204020204" pitchFamily="82" charset="2"/>
                <a:ea typeface="微软雅黑" panose="020B0503020204020204" pitchFamily="82" charset="2"/>
              </a:rPr>
              <a:t>磁盘</a:t>
            </a:r>
            <a:endParaRPr lang="en-US" sz="1800" b="1" dirty="0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3A4DD04-9220-BE4F-93F8-BCFEA731C64D}"/>
              </a:ext>
            </a:extLst>
          </p:cNvPr>
          <p:cNvSpPr txBox="1"/>
          <p:nvPr/>
        </p:nvSpPr>
        <p:spPr>
          <a:xfrm>
            <a:off x="6325224" y="4056730"/>
            <a:ext cx="430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微软雅黑" panose="020B0503020204020204" pitchFamily="82" charset="2"/>
                <a:ea typeface="微软雅黑" panose="020B0503020204020204" pitchFamily="82" charset="2"/>
              </a:rPr>
              <a:t>✓</a:t>
            </a:r>
            <a:endParaRPr kumimoji="1" lang="zh-CN" altLang="en-US" dirty="0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83C0374-6E50-A643-AF07-73850CF63794}"/>
              </a:ext>
            </a:extLst>
          </p:cNvPr>
          <p:cNvSpPr txBox="1"/>
          <p:nvPr/>
        </p:nvSpPr>
        <p:spPr>
          <a:xfrm>
            <a:off x="6302934" y="2140471"/>
            <a:ext cx="428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>
                <a:latin typeface="微软雅黑" panose="020B0503020204020204" pitchFamily="82" charset="2"/>
                <a:ea typeface="微软雅黑" panose="020B0503020204020204" pitchFamily="82" charset="2"/>
                <a:cs typeface="Times New Roman" panose="02020603050405020304" pitchFamily="18" charset="0"/>
              </a:rPr>
              <a:t>✕</a:t>
            </a:r>
            <a:endParaRPr kumimoji="1" lang="zh-CN" altLang="en-US" b="1" dirty="0">
              <a:latin typeface="微软雅黑" panose="020B0503020204020204" pitchFamily="82" charset="2"/>
              <a:ea typeface="微软雅黑" panose="020B0503020204020204" pitchFamily="82" charset="2"/>
              <a:cs typeface="Times New Roman" panose="02020603050405020304" pitchFamily="18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E9FC9EE5-55D5-FE4E-973B-F264ECAAB74A}"/>
              </a:ext>
            </a:extLst>
          </p:cNvPr>
          <p:cNvSpPr txBox="1"/>
          <p:nvPr/>
        </p:nvSpPr>
        <p:spPr>
          <a:xfrm>
            <a:off x="6302934" y="2422684"/>
            <a:ext cx="428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>
                <a:latin typeface="微软雅黑" panose="020B0503020204020204" pitchFamily="82" charset="2"/>
                <a:ea typeface="微软雅黑" panose="020B0503020204020204" pitchFamily="82" charset="2"/>
                <a:cs typeface="Times New Roman" panose="02020603050405020304" pitchFamily="18" charset="0"/>
              </a:rPr>
              <a:t>✕</a:t>
            </a:r>
            <a:endParaRPr kumimoji="1" lang="zh-CN" altLang="en-US" b="1" dirty="0">
              <a:latin typeface="微软雅黑" panose="020B0503020204020204" pitchFamily="82" charset="2"/>
              <a:ea typeface="微软雅黑" panose="020B0503020204020204" pitchFamily="82" charset="2"/>
              <a:cs typeface="Times New Roman" panose="02020603050405020304" pitchFamily="18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09F7CEA-BD85-F54C-BFE1-C3D3F1441DB6}"/>
              </a:ext>
            </a:extLst>
          </p:cNvPr>
          <p:cNvSpPr txBox="1"/>
          <p:nvPr/>
        </p:nvSpPr>
        <p:spPr>
          <a:xfrm>
            <a:off x="6300903" y="3224373"/>
            <a:ext cx="428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>
                <a:latin typeface="微软雅黑" panose="020B0503020204020204" pitchFamily="82" charset="2"/>
                <a:ea typeface="微软雅黑" panose="020B0503020204020204" pitchFamily="82" charset="2"/>
                <a:cs typeface="Times New Roman" panose="02020603050405020304" pitchFamily="18" charset="0"/>
              </a:rPr>
              <a:t>✕</a:t>
            </a:r>
            <a:endParaRPr kumimoji="1" lang="zh-CN" altLang="en-US" b="1" dirty="0">
              <a:latin typeface="微软雅黑" panose="020B0503020204020204" pitchFamily="82" charset="2"/>
              <a:ea typeface="微软雅黑" panose="020B0503020204020204" pitchFamily="82" charset="2"/>
              <a:cs typeface="Times New Roman" panose="02020603050405020304" pitchFamily="18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304BF777-82CE-6E4A-9B30-A5E981AC8157}"/>
              </a:ext>
            </a:extLst>
          </p:cNvPr>
          <p:cNvSpPr txBox="1"/>
          <p:nvPr/>
        </p:nvSpPr>
        <p:spPr>
          <a:xfrm>
            <a:off x="6325224" y="4620687"/>
            <a:ext cx="430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微软雅黑" panose="020B0503020204020204" pitchFamily="82" charset="2"/>
                <a:ea typeface="微软雅黑" panose="020B0503020204020204" pitchFamily="82" charset="2"/>
              </a:rPr>
              <a:t>✓</a:t>
            </a:r>
            <a:endParaRPr kumimoji="1" lang="zh-CN" altLang="en-US" dirty="0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439C352A-59B6-644D-B67C-3BDCE870B36C}"/>
              </a:ext>
            </a:extLst>
          </p:cNvPr>
          <p:cNvSpPr txBox="1"/>
          <p:nvPr/>
        </p:nvSpPr>
        <p:spPr>
          <a:xfrm>
            <a:off x="6325224" y="4889087"/>
            <a:ext cx="430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微软雅黑" panose="020B0503020204020204" pitchFamily="82" charset="2"/>
                <a:ea typeface="微软雅黑" panose="020B0503020204020204" pitchFamily="82" charset="2"/>
              </a:rPr>
              <a:t>✓</a:t>
            </a:r>
            <a:endParaRPr kumimoji="1" lang="zh-CN" altLang="en-US" dirty="0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4" name="Rectangle 119">
            <a:extLst>
              <a:ext uri="{FF2B5EF4-FFF2-40B4-BE49-F238E27FC236}">
                <a16:creationId xmlns:a16="http://schemas.microsoft.com/office/drawing/2014/main" id="{BEABFDE4-3884-CC21-CBAC-CE7527BFDD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6570" y="2095836"/>
            <a:ext cx="4238774" cy="2992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914229" lvl="2" defTabSz="914229">
              <a:lnSpc>
                <a:spcPct val="150000"/>
              </a:lnSpc>
              <a:spcBef>
                <a:spcPct val="20000"/>
              </a:spcBef>
              <a:defRPr/>
            </a:pPr>
            <a:r>
              <a:rPr lang="en-US" sz="2000" dirty="0">
                <a:solidFill>
                  <a:prstClr val="black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Redo UNLESS</a:t>
            </a:r>
          </a:p>
          <a:p>
            <a:pPr marL="1371429" lvl="2" indent="-457200" defTabSz="914229">
              <a:lnSpc>
                <a:spcPct val="150000"/>
              </a:lnSpc>
              <a:spcBef>
                <a:spcPct val="20000"/>
              </a:spcBef>
              <a:buFont typeface="+mj-ea"/>
              <a:buAutoNum type="circleNumDbPlain"/>
              <a:defRPr/>
            </a:pPr>
            <a:r>
              <a:rPr lang="en-US" sz="2000" dirty="0">
                <a:solidFill>
                  <a:prstClr val="black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Page </a:t>
            </a:r>
            <a:r>
              <a:rPr lang="en-US" sz="2000" dirty="0" err="1">
                <a:solidFill>
                  <a:prstClr val="black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不在脏页表中</a:t>
            </a:r>
            <a:endParaRPr lang="en-US" sz="2000" dirty="0">
              <a:solidFill>
                <a:prstClr val="black"/>
              </a:solidFill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marL="1371429" lvl="2" indent="-457200" defTabSz="914229">
              <a:lnSpc>
                <a:spcPct val="150000"/>
              </a:lnSpc>
              <a:spcBef>
                <a:spcPct val="20000"/>
              </a:spcBef>
              <a:buFont typeface="+mj-ea"/>
              <a:buAutoNum type="circleNumDbPlain"/>
              <a:defRPr/>
            </a:pPr>
            <a:r>
              <a:rPr lang="en-US" sz="2000" dirty="0">
                <a:solidFill>
                  <a:prstClr val="black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LSN &lt; RecLSN: </a:t>
            </a:r>
            <a:r>
              <a:rPr lang="zh-CN" altLang="en-US" sz="2000" dirty="0">
                <a:solidFill>
                  <a:prstClr val="black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页面在检查点之前已刷新</a:t>
            </a:r>
            <a:endParaRPr lang="en-US" sz="2000" dirty="0">
              <a:solidFill>
                <a:prstClr val="black"/>
              </a:solidFill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marL="1371429" lvl="2" indent="-457200" defTabSz="914229">
              <a:lnSpc>
                <a:spcPct val="150000"/>
              </a:lnSpc>
              <a:spcBef>
                <a:spcPct val="20000"/>
              </a:spcBef>
              <a:buFont typeface="+mj-ea"/>
              <a:buAutoNum type="circleNumDbPlain"/>
              <a:defRPr/>
            </a:pPr>
            <a:r>
              <a:rPr lang="en-US" sz="2000" dirty="0">
                <a:solidFill>
                  <a:prstClr val="black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LSN &lt;= PageLSN:</a:t>
            </a:r>
            <a:r>
              <a:rPr lang="zh-CN" altLang="en-US" sz="2000" dirty="0">
                <a:solidFill>
                  <a:prstClr val="black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 页面在检查点之后已刷新</a:t>
            </a:r>
            <a:endParaRPr lang="en-US" sz="2000" dirty="0">
              <a:solidFill>
                <a:prstClr val="black"/>
              </a:solidFill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19" name="Text Box 37">
            <a:extLst>
              <a:ext uri="{FF2B5EF4-FFF2-40B4-BE49-F238E27FC236}">
                <a16:creationId xmlns:a16="http://schemas.microsoft.com/office/drawing/2014/main" id="{EE9AB270-3182-34A8-3D03-61A839C0F9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64582" y="3537726"/>
            <a:ext cx="1106393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600" dirty="0" err="1">
                <a:solidFill>
                  <a:srgbClr val="861F10"/>
                </a:solidFill>
                <a:latin typeface="微软雅黑" panose="020B0503020204020204" pitchFamily="82" charset="2"/>
                <a:ea typeface="微软雅黑" panose="020B0503020204020204" pitchFamily="82" charset="2"/>
                <a:cs typeface="Times New Roman" panose="02020603050405020304" pitchFamily="18" charset="0"/>
              </a:rPr>
              <a:t>Flush刷脏</a:t>
            </a:r>
            <a:endParaRPr lang="en-US" sz="1600" dirty="0">
              <a:solidFill>
                <a:srgbClr val="861F10"/>
              </a:solidFill>
              <a:latin typeface="微软雅黑" panose="020B0503020204020204" pitchFamily="82" charset="2"/>
              <a:ea typeface="微软雅黑" panose="020B0503020204020204" pitchFamily="82" charset="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4046663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18">
            <a:extLst>
              <a:ext uri="{FF2B5EF4-FFF2-40B4-BE49-F238E27FC236}">
                <a16:creationId xmlns:a16="http://schemas.microsoft.com/office/drawing/2014/main" id="{09704F20-1A02-4EFD-948A-AF3038D7BED5}"/>
              </a:ext>
            </a:extLst>
          </p:cNvPr>
          <p:cNvSpPr/>
          <p:nvPr/>
        </p:nvSpPr>
        <p:spPr>
          <a:xfrm>
            <a:off x="65822" y="1115777"/>
            <a:ext cx="12060353" cy="5157066"/>
          </a:xfrm>
          <a:prstGeom prst="roundRect">
            <a:avLst>
              <a:gd name="adj" fmla="val 9827"/>
            </a:avLst>
          </a:prstGeom>
          <a:solidFill>
            <a:schemeClr val="bg1"/>
          </a:solidFill>
          <a:ln w="12700" cap="flat">
            <a:gradFill>
              <a:gsLst>
                <a:gs pos="0">
                  <a:srgbClr val="3B20FF">
                    <a:alpha val="16000"/>
                  </a:srgbClr>
                </a:gs>
                <a:gs pos="100000">
                  <a:srgbClr val="6F1787"/>
                </a:gs>
              </a:gsLst>
              <a:lin ang="10800000" scaled="1"/>
            </a:gradFill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endParaRPr lang="zh-CN" altLang="en-US" b="1" dirty="0">
              <a:latin typeface="微软雅黑" panose="020B0503020204020204" pitchFamily="82" charset="2"/>
              <a:ea typeface="微软雅黑" panose="020B0503020204020204" pitchFamily="82" charset="2"/>
              <a:sym typeface="+mn-ea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8403901-6AA2-FF4E-B237-DBE60514C04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BBDC00-B9E2-4EFD-9306-2934E87247C6}" type="slidenum">
              <a:rPr lang="zh-CN" altLang="en-US" smtClean="0">
                <a:latin typeface="微软雅黑" panose="020B0503020204020204" pitchFamily="82" charset="2"/>
                <a:ea typeface="微软雅黑" panose="020B0503020204020204" pitchFamily="82" charset="2"/>
              </a:rPr>
              <a:pPr/>
              <a:t>118</a:t>
            </a:fld>
            <a:endParaRPr lang="zh-CN" altLang="en-US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5D30AE4A-B9F1-414A-88E3-E655119CE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82" charset="2"/>
                <a:ea typeface="微软雅黑" panose="020B0503020204020204" pitchFamily="82" charset="2"/>
              </a:rPr>
              <a:t>案例说明（重做阶段）</a:t>
            </a:r>
            <a:endParaRPr kumimoji="1" lang="zh-CN" altLang="en-US" dirty="0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CD01BE2-4116-CC4E-B6A1-A58991C1DE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zh-CN" altLang="en-US">
                <a:latin typeface="微软雅黑" panose="020B0503020204020204" pitchFamily="82" charset="2"/>
                <a:ea typeface="微软雅黑" panose="020B0503020204020204" pitchFamily="82" charset="2"/>
              </a:rPr>
              <a:t>数据库系统</a:t>
            </a:r>
            <a:r>
              <a:rPr lang="en-US" altLang="zh-CN">
                <a:latin typeface="微软雅黑" panose="020B0503020204020204" pitchFamily="82" charset="2"/>
                <a:ea typeface="微软雅黑" panose="020B0503020204020204" pitchFamily="82" charset="2"/>
              </a:rPr>
              <a:t>—</a:t>
            </a:r>
            <a:r>
              <a:rPr lang="zh-CN" altLang="en-US">
                <a:latin typeface="微软雅黑" panose="020B0503020204020204" pitchFamily="82" charset="2"/>
                <a:ea typeface="微软雅黑" panose="020B0503020204020204" pitchFamily="82" charset="2"/>
              </a:rPr>
              <a:t>故障恢复</a:t>
            </a:r>
            <a:endParaRPr lang="en-US" altLang="zh-CN" sz="12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graphicFrame>
        <p:nvGraphicFramePr>
          <p:cNvPr id="6" name="Group 3">
            <a:extLst>
              <a:ext uri="{FF2B5EF4-FFF2-40B4-BE49-F238E27FC236}">
                <a16:creationId xmlns:a16="http://schemas.microsoft.com/office/drawing/2014/main" id="{4170EE66-1BF3-F64C-B2CD-65E502F6A7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1811247"/>
              </p:ext>
            </p:extLst>
          </p:nvPr>
        </p:nvGraphicFramePr>
        <p:xfrm>
          <a:off x="891941" y="1636910"/>
          <a:ext cx="5759450" cy="4114800"/>
        </p:xfrm>
        <a:graphic>
          <a:graphicData uri="http://schemas.openxmlformats.org/drawingml/2006/table">
            <a:tbl>
              <a:tblPr/>
              <a:tblGrid>
                <a:gridCol w="1152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509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525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509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525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7429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LSN</a:t>
                      </a:r>
                    </a:p>
                  </a:txBody>
                  <a:tcPr marL="45720" marR="4572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Type</a:t>
                      </a: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TID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0"/>
                      </a:endParaRP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PrevLSN</a:t>
                      </a: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Data</a:t>
                      </a: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29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1</a:t>
                      </a:r>
                    </a:p>
                  </a:txBody>
                  <a:tcPr marL="45720" marR="4572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SOT</a:t>
                      </a: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1</a:t>
                      </a: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0"/>
                      </a:endParaRP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0"/>
                      </a:endParaRP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29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2</a:t>
                      </a:r>
                    </a:p>
                  </a:txBody>
                  <a:tcPr marL="45720" marR="4572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UP</a:t>
                      </a: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1</a:t>
                      </a: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1</a:t>
                      </a: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A     </a:t>
                      </a: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29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3</a:t>
                      </a:r>
                    </a:p>
                  </a:txBody>
                  <a:tcPr marL="45720" marR="4572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UP</a:t>
                      </a: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1</a:t>
                      </a: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2</a:t>
                      </a: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B</a:t>
                      </a: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429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4</a:t>
                      </a:r>
                    </a:p>
                  </a:txBody>
                  <a:tcPr marL="45720" marR="4572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BEGIN-CP</a:t>
                      </a: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0"/>
                      </a:endParaRP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0"/>
                      </a:endParaRP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0"/>
                      </a:endParaRP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429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5</a:t>
                      </a:r>
                    </a:p>
                  </a:txBody>
                  <a:tcPr marL="45720" marR="4572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SOT</a:t>
                      </a: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3</a:t>
                      </a: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0"/>
                      </a:endParaRP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0"/>
                      </a:endParaRP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429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6</a:t>
                      </a:r>
                    </a:p>
                  </a:txBody>
                  <a:tcPr marL="45720" marR="4572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UP</a:t>
                      </a: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1</a:t>
                      </a: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3</a:t>
                      </a: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C</a:t>
                      </a: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429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7</a:t>
                      </a:r>
                    </a:p>
                  </a:txBody>
                  <a:tcPr marL="45720" marR="4572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SOT</a:t>
                      </a: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2</a:t>
                      </a: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0"/>
                      </a:endParaRP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0"/>
                      </a:endParaRP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429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8</a:t>
                      </a:r>
                    </a:p>
                  </a:txBody>
                  <a:tcPr marL="45720" marR="4572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END-CP</a:t>
                      </a: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0"/>
                      </a:endParaRP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0"/>
                      </a:endParaRP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0"/>
                      </a:endParaRP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377709"/>
                  </a:ext>
                </a:extLst>
              </a:tr>
              <a:tr h="27429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9</a:t>
                      </a:r>
                    </a:p>
                  </a:txBody>
                  <a:tcPr marL="45720" marR="4572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UP</a:t>
                      </a: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2</a:t>
                      </a: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7</a:t>
                      </a: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D</a:t>
                      </a: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7429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10</a:t>
                      </a:r>
                    </a:p>
                  </a:txBody>
                  <a:tcPr marL="45720" marR="4572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EOT</a:t>
                      </a: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1</a:t>
                      </a: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6</a:t>
                      </a: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0"/>
                      </a:endParaRP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7429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11</a:t>
                      </a:r>
                    </a:p>
                  </a:txBody>
                  <a:tcPr marL="45720" marR="4572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UP</a:t>
                      </a: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3</a:t>
                      </a: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5</a:t>
                      </a: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B</a:t>
                      </a: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7429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12</a:t>
                      </a:r>
                    </a:p>
                  </a:txBody>
                  <a:tcPr marL="45720" marR="4572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UP</a:t>
                      </a: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2</a:t>
                      </a: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9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0"/>
                      </a:endParaRP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A</a:t>
                      </a: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7429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13</a:t>
                      </a:r>
                    </a:p>
                  </a:txBody>
                  <a:tcPr marL="45720" marR="4572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EOT</a:t>
                      </a: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2</a:t>
                      </a: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1</a:t>
                      </a: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2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0"/>
                      </a:endParaRP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0"/>
                      </a:endParaRP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7429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14</a:t>
                      </a:r>
                    </a:p>
                  </a:txBody>
                  <a:tcPr marL="45720" marR="4572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UP</a:t>
                      </a: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3</a:t>
                      </a: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1</a:t>
                      </a: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1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0"/>
                      </a:endParaRP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E</a:t>
                      </a: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sp>
        <p:nvSpPr>
          <p:cNvPr id="7" name="Line 95">
            <a:extLst>
              <a:ext uri="{FF2B5EF4-FFF2-40B4-BE49-F238E27FC236}">
                <a16:creationId xmlns:a16="http://schemas.microsoft.com/office/drawing/2014/main" id="{9BE06389-2D1D-0847-85F2-FCE03CFB550F}"/>
              </a:ext>
            </a:extLst>
          </p:cNvPr>
          <p:cNvSpPr>
            <a:spLocks noChangeShapeType="1"/>
          </p:cNvSpPr>
          <p:nvPr/>
        </p:nvSpPr>
        <p:spPr bwMode="auto">
          <a:xfrm>
            <a:off x="256380" y="5604420"/>
            <a:ext cx="556186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z="1800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graphicFrame>
        <p:nvGraphicFramePr>
          <p:cNvPr id="8" name="Group 96">
            <a:extLst>
              <a:ext uri="{FF2B5EF4-FFF2-40B4-BE49-F238E27FC236}">
                <a16:creationId xmlns:a16="http://schemas.microsoft.com/office/drawing/2014/main" id="{5F176B22-0A9D-A84C-A858-99B89AD48E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3585886"/>
              </p:ext>
            </p:extLst>
          </p:nvPr>
        </p:nvGraphicFramePr>
        <p:xfrm>
          <a:off x="7096207" y="1587801"/>
          <a:ext cx="1665475" cy="1887538"/>
        </p:xfrm>
        <a:graphic>
          <a:graphicData uri="http://schemas.openxmlformats.org/drawingml/2006/table">
            <a:tbl>
              <a:tblPr/>
              <a:tblGrid>
                <a:gridCol w="8335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18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02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ongti SC" panose="02010600040101010101" pitchFamily="2" charset="-122"/>
                          <a:ea typeface="Songti SC" panose="02010600040101010101" pitchFamily="2" charset="-122"/>
                        </a:rPr>
                        <a:t>页面号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RecLSN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A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1</a:t>
                      </a: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B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11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81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14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9" name="Text Box 120">
            <a:extLst>
              <a:ext uri="{FF2B5EF4-FFF2-40B4-BE49-F238E27FC236}">
                <a16:creationId xmlns:a16="http://schemas.microsoft.com/office/drawing/2014/main" id="{55C19538-550F-E843-AAE8-31047C3644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87989" y="1218469"/>
            <a:ext cx="87716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1800" b="1" dirty="0">
                <a:latin typeface="微软雅黑" panose="020B0503020204020204" pitchFamily="82" charset="2"/>
                <a:ea typeface="微软雅黑" panose="020B0503020204020204" pitchFamily="82" charset="2"/>
              </a:rPr>
              <a:t>脏页表</a:t>
            </a:r>
            <a:endParaRPr lang="en-US" sz="1800" b="1" dirty="0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graphicFrame>
        <p:nvGraphicFramePr>
          <p:cNvPr id="10" name="Group 121">
            <a:extLst>
              <a:ext uri="{FF2B5EF4-FFF2-40B4-BE49-F238E27FC236}">
                <a16:creationId xmlns:a16="http://schemas.microsoft.com/office/drawing/2014/main" id="{73232DFC-7BB1-B048-9CB3-0216C176090F}"/>
              </a:ext>
            </a:extLst>
          </p:cNvPr>
          <p:cNvGraphicFramePr>
            <a:graphicFrameLocks noGrp="1"/>
          </p:cNvGraphicFramePr>
          <p:nvPr/>
        </p:nvGraphicFramePr>
        <p:xfrm>
          <a:off x="7065541" y="4005377"/>
          <a:ext cx="1755775" cy="1854200"/>
        </p:xfrm>
        <a:graphic>
          <a:graphicData uri="http://schemas.openxmlformats.org/drawingml/2006/table">
            <a:tbl>
              <a:tblPr/>
              <a:tblGrid>
                <a:gridCol w="8778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78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02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ongti SC" panose="02010600040101010101" pitchFamily="2" charset="-122"/>
                          <a:ea typeface="Songti SC" panose="02010600040101010101" pitchFamily="2" charset="-122"/>
                        </a:rPr>
                        <a:t>页面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PageLSN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A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B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C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?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?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1" name="Rectangle 144">
            <a:extLst>
              <a:ext uri="{FF2B5EF4-FFF2-40B4-BE49-F238E27FC236}">
                <a16:creationId xmlns:a16="http://schemas.microsoft.com/office/drawing/2014/main" id="{E2E68F4E-AA2B-C948-9570-532FABE426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03406" y="3636045"/>
            <a:ext cx="6463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b="1" dirty="0">
                <a:latin typeface="微软雅黑" panose="020B0503020204020204" pitchFamily="82" charset="2"/>
                <a:ea typeface="微软雅黑" panose="020B0503020204020204" pitchFamily="82" charset="2"/>
              </a:rPr>
              <a:t>磁盘</a:t>
            </a:r>
            <a:endParaRPr lang="en-US" sz="1800" b="1" dirty="0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3A4DD04-9220-BE4F-93F8-BCFEA731C64D}"/>
              </a:ext>
            </a:extLst>
          </p:cNvPr>
          <p:cNvSpPr txBox="1"/>
          <p:nvPr/>
        </p:nvSpPr>
        <p:spPr>
          <a:xfrm>
            <a:off x="6325224" y="4056730"/>
            <a:ext cx="430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微软雅黑" panose="020B0503020204020204" pitchFamily="82" charset="2"/>
                <a:ea typeface="微软雅黑" panose="020B0503020204020204" pitchFamily="82" charset="2"/>
              </a:rPr>
              <a:t>✓</a:t>
            </a:r>
            <a:endParaRPr kumimoji="1" lang="zh-CN" altLang="en-US" dirty="0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83C0374-6E50-A643-AF07-73850CF63794}"/>
              </a:ext>
            </a:extLst>
          </p:cNvPr>
          <p:cNvSpPr txBox="1"/>
          <p:nvPr/>
        </p:nvSpPr>
        <p:spPr>
          <a:xfrm>
            <a:off x="6302934" y="2140471"/>
            <a:ext cx="428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>
                <a:latin typeface="微软雅黑" panose="020B0503020204020204" pitchFamily="82" charset="2"/>
                <a:ea typeface="微软雅黑" panose="020B0503020204020204" pitchFamily="82" charset="2"/>
                <a:cs typeface="Times New Roman" panose="02020603050405020304" pitchFamily="18" charset="0"/>
              </a:rPr>
              <a:t>✕</a:t>
            </a:r>
            <a:endParaRPr kumimoji="1" lang="zh-CN" altLang="en-US" b="1" dirty="0">
              <a:latin typeface="微软雅黑" panose="020B0503020204020204" pitchFamily="82" charset="2"/>
              <a:ea typeface="微软雅黑" panose="020B0503020204020204" pitchFamily="82" charset="2"/>
              <a:cs typeface="Times New Roman" panose="02020603050405020304" pitchFamily="18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E9FC9EE5-55D5-FE4E-973B-F264ECAAB74A}"/>
              </a:ext>
            </a:extLst>
          </p:cNvPr>
          <p:cNvSpPr txBox="1"/>
          <p:nvPr/>
        </p:nvSpPr>
        <p:spPr>
          <a:xfrm>
            <a:off x="6302934" y="2422684"/>
            <a:ext cx="428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>
                <a:latin typeface="微软雅黑" panose="020B0503020204020204" pitchFamily="82" charset="2"/>
                <a:ea typeface="微软雅黑" panose="020B0503020204020204" pitchFamily="82" charset="2"/>
                <a:cs typeface="Times New Roman" panose="02020603050405020304" pitchFamily="18" charset="0"/>
              </a:rPr>
              <a:t>✕</a:t>
            </a:r>
            <a:endParaRPr kumimoji="1" lang="zh-CN" altLang="en-US" b="1" dirty="0">
              <a:latin typeface="微软雅黑" panose="020B0503020204020204" pitchFamily="82" charset="2"/>
              <a:ea typeface="微软雅黑" panose="020B0503020204020204" pitchFamily="82" charset="2"/>
              <a:cs typeface="Times New Roman" panose="02020603050405020304" pitchFamily="18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09F7CEA-BD85-F54C-BFE1-C3D3F1441DB6}"/>
              </a:ext>
            </a:extLst>
          </p:cNvPr>
          <p:cNvSpPr txBox="1"/>
          <p:nvPr/>
        </p:nvSpPr>
        <p:spPr>
          <a:xfrm>
            <a:off x="6300903" y="3224373"/>
            <a:ext cx="428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>
                <a:latin typeface="微软雅黑" panose="020B0503020204020204" pitchFamily="82" charset="2"/>
                <a:ea typeface="微软雅黑" panose="020B0503020204020204" pitchFamily="82" charset="2"/>
                <a:cs typeface="Times New Roman" panose="02020603050405020304" pitchFamily="18" charset="0"/>
              </a:rPr>
              <a:t>✕</a:t>
            </a:r>
            <a:endParaRPr kumimoji="1" lang="zh-CN" altLang="en-US" b="1" dirty="0">
              <a:latin typeface="微软雅黑" panose="020B0503020204020204" pitchFamily="82" charset="2"/>
              <a:ea typeface="微软雅黑" panose="020B0503020204020204" pitchFamily="82" charset="2"/>
              <a:cs typeface="Times New Roman" panose="02020603050405020304" pitchFamily="18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304BF777-82CE-6E4A-9B30-A5E981AC8157}"/>
              </a:ext>
            </a:extLst>
          </p:cNvPr>
          <p:cNvSpPr txBox="1"/>
          <p:nvPr/>
        </p:nvSpPr>
        <p:spPr>
          <a:xfrm>
            <a:off x="6325224" y="4620687"/>
            <a:ext cx="430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微软雅黑" panose="020B0503020204020204" pitchFamily="82" charset="2"/>
                <a:ea typeface="微软雅黑" panose="020B0503020204020204" pitchFamily="82" charset="2"/>
              </a:rPr>
              <a:t>✓</a:t>
            </a:r>
            <a:endParaRPr kumimoji="1" lang="zh-CN" altLang="en-US" dirty="0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439C352A-59B6-644D-B67C-3BDCE870B36C}"/>
              </a:ext>
            </a:extLst>
          </p:cNvPr>
          <p:cNvSpPr txBox="1"/>
          <p:nvPr/>
        </p:nvSpPr>
        <p:spPr>
          <a:xfrm>
            <a:off x="6325224" y="4889087"/>
            <a:ext cx="430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微软雅黑" panose="020B0503020204020204" pitchFamily="82" charset="2"/>
                <a:ea typeface="微软雅黑" panose="020B0503020204020204" pitchFamily="82" charset="2"/>
              </a:rPr>
              <a:t>✓</a:t>
            </a:r>
            <a:endParaRPr kumimoji="1" lang="zh-CN" altLang="en-US" dirty="0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5AC0F2EE-EDDB-8649-BE89-C676FD62EEB3}"/>
              </a:ext>
            </a:extLst>
          </p:cNvPr>
          <p:cNvSpPr txBox="1"/>
          <p:nvPr/>
        </p:nvSpPr>
        <p:spPr>
          <a:xfrm>
            <a:off x="6325224" y="5443865"/>
            <a:ext cx="430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微软雅黑" panose="020B0503020204020204" pitchFamily="82" charset="2"/>
                <a:ea typeface="微软雅黑" panose="020B0503020204020204" pitchFamily="82" charset="2"/>
              </a:rPr>
              <a:t>✓</a:t>
            </a:r>
            <a:endParaRPr kumimoji="1" lang="zh-CN" altLang="en-US" dirty="0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21" name="Rectangle 119">
            <a:extLst>
              <a:ext uri="{FF2B5EF4-FFF2-40B4-BE49-F238E27FC236}">
                <a16:creationId xmlns:a16="http://schemas.microsoft.com/office/drawing/2014/main" id="{18B35A3B-4BD1-6449-A00F-F6F961CB39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91093" y="2018216"/>
            <a:ext cx="4097444" cy="38779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914229" lvl="2" defTabSz="914229">
              <a:lnSpc>
                <a:spcPct val="90000"/>
              </a:lnSpc>
              <a:spcBef>
                <a:spcPct val="20000"/>
              </a:spcBef>
              <a:defRPr/>
            </a:pPr>
            <a:r>
              <a:rPr lang="en-US" sz="2000" dirty="0" err="1">
                <a:solidFill>
                  <a:prstClr val="black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不需要Redo</a:t>
            </a:r>
            <a:r>
              <a:rPr lang="en-US" sz="2000" dirty="0">
                <a:solidFill>
                  <a:prstClr val="black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 </a:t>
            </a:r>
            <a:r>
              <a:rPr lang="en-US" sz="2000" dirty="0" err="1">
                <a:solidFill>
                  <a:prstClr val="black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的情况</a:t>
            </a:r>
            <a:endParaRPr lang="en-US" sz="2000" dirty="0">
              <a:solidFill>
                <a:prstClr val="black"/>
              </a:solidFill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marL="914229" lvl="2" defTabSz="914229">
              <a:lnSpc>
                <a:spcPct val="90000"/>
              </a:lnSpc>
              <a:spcBef>
                <a:spcPct val="20000"/>
              </a:spcBef>
              <a:defRPr/>
            </a:pPr>
            <a:endParaRPr lang="en-US" sz="2000" dirty="0">
              <a:solidFill>
                <a:prstClr val="black"/>
              </a:solidFill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marL="1371429" lvl="2" indent="-457200" defTabSz="914229">
              <a:lnSpc>
                <a:spcPct val="150000"/>
              </a:lnSpc>
              <a:spcBef>
                <a:spcPct val="20000"/>
              </a:spcBef>
              <a:buFont typeface="+mj-ea"/>
              <a:buAutoNum type="circleNumDbPlain"/>
              <a:defRPr/>
            </a:pPr>
            <a:r>
              <a:rPr lang="en-US" sz="2000" dirty="0">
                <a:solidFill>
                  <a:prstClr val="black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Page </a:t>
            </a:r>
            <a:r>
              <a:rPr lang="en-US" sz="2000" dirty="0" err="1">
                <a:solidFill>
                  <a:prstClr val="black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不在脏页表中</a:t>
            </a:r>
            <a:endParaRPr lang="en-US" sz="2000" dirty="0">
              <a:solidFill>
                <a:prstClr val="black"/>
              </a:solidFill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marL="1371429" lvl="2" indent="-457200" defTabSz="914229">
              <a:lnSpc>
                <a:spcPct val="150000"/>
              </a:lnSpc>
              <a:spcBef>
                <a:spcPct val="20000"/>
              </a:spcBef>
              <a:buFont typeface="+mj-ea"/>
              <a:buAutoNum type="circleNumDbPlain"/>
              <a:defRPr/>
            </a:pPr>
            <a:r>
              <a:rPr lang="en-US" sz="2000" dirty="0">
                <a:solidFill>
                  <a:prstClr val="black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LSN &lt; RecLSN: </a:t>
            </a:r>
            <a:r>
              <a:rPr lang="zh-CN" altLang="en-US" sz="2000" dirty="0">
                <a:solidFill>
                  <a:prstClr val="black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页面在检查点之前已刷新</a:t>
            </a:r>
            <a:endParaRPr lang="en-US" sz="2000" dirty="0">
              <a:solidFill>
                <a:prstClr val="black"/>
              </a:solidFill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marL="1371429" lvl="2" indent="-457200" defTabSz="914229">
              <a:lnSpc>
                <a:spcPct val="150000"/>
              </a:lnSpc>
              <a:spcBef>
                <a:spcPct val="20000"/>
              </a:spcBef>
              <a:buFont typeface="+mj-ea"/>
              <a:buAutoNum type="circleNumDbPlain"/>
              <a:defRPr/>
            </a:pPr>
            <a:r>
              <a:rPr lang="en-US" sz="2000" dirty="0">
                <a:solidFill>
                  <a:prstClr val="black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LSN &lt;= PageLSN:</a:t>
            </a:r>
            <a:r>
              <a:rPr lang="zh-CN" altLang="en-US" sz="2000" dirty="0">
                <a:solidFill>
                  <a:prstClr val="black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 页面在检查点之后已刷新</a:t>
            </a:r>
            <a:endParaRPr lang="en-US" altLang="zh-CN" sz="2000" dirty="0">
              <a:solidFill>
                <a:prstClr val="black"/>
              </a:solidFill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marL="1257129" lvl="2" indent="-342900" defTabSz="914229">
              <a:lnSpc>
                <a:spcPct val="90000"/>
              </a:lnSpc>
              <a:spcBef>
                <a:spcPct val="20000"/>
              </a:spcBef>
              <a:buFont typeface="Wingdings" pitchFamily="2" charset="2"/>
              <a:buChar char="p"/>
              <a:defRPr/>
            </a:pPr>
            <a:endParaRPr lang="en-US" sz="2000" dirty="0">
              <a:solidFill>
                <a:prstClr val="black"/>
              </a:solidFill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marL="914229" lvl="2" defTabSz="914229">
              <a:lnSpc>
                <a:spcPct val="90000"/>
              </a:lnSpc>
              <a:spcBef>
                <a:spcPct val="20000"/>
              </a:spcBef>
              <a:defRPr/>
            </a:pPr>
            <a:r>
              <a:rPr lang="zh-CN" altLang="en-US" sz="2000" dirty="0">
                <a:solidFill>
                  <a:prstClr val="black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其他都需要</a:t>
            </a:r>
            <a:r>
              <a:rPr lang="en-US" altLang="zh-CN" sz="2000" dirty="0">
                <a:solidFill>
                  <a:prstClr val="black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redo</a:t>
            </a:r>
            <a:endParaRPr lang="en-US" sz="2000" dirty="0">
              <a:solidFill>
                <a:prstClr val="black"/>
              </a:solidFill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4" name="Text Box 37">
            <a:extLst>
              <a:ext uri="{FF2B5EF4-FFF2-40B4-BE49-F238E27FC236}">
                <a16:creationId xmlns:a16="http://schemas.microsoft.com/office/drawing/2014/main" id="{E2112D26-C643-D2A7-62C5-D2D44D6CEB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64582" y="3537726"/>
            <a:ext cx="1106393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600" dirty="0" err="1">
                <a:solidFill>
                  <a:srgbClr val="861F10"/>
                </a:solidFill>
                <a:latin typeface="微软雅黑" panose="020B0503020204020204" pitchFamily="82" charset="2"/>
                <a:ea typeface="微软雅黑" panose="020B0503020204020204" pitchFamily="82" charset="2"/>
                <a:cs typeface="Times New Roman" panose="02020603050405020304" pitchFamily="18" charset="0"/>
              </a:rPr>
              <a:t>Flush刷脏</a:t>
            </a:r>
            <a:endParaRPr lang="en-US" sz="1600" dirty="0">
              <a:solidFill>
                <a:srgbClr val="861F10"/>
              </a:solidFill>
              <a:latin typeface="微软雅黑" panose="020B0503020204020204" pitchFamily="82" charset="2"/>
              <a:ea typeface="微软雅黑" panose="020B0503020204020204" pitchFamily="82" charset="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9856036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18">
            <a:extLst>
              <a:ext uri="{FF2B5EF4-FFF2-40B4-BE49-F238E27FC236}">
                <a16:creationId xmlns:a16="http://schemas.microsoft.com/office/drawing/2014/main" id="{42E3A158-8F6F-4C68-9BCA-B34C5635B78E}"/>
              </a:ext>
            </a:extLst>
          </p:cNvPr>
          <p:cNvSpPr/>
          <p:nvPr/>
        </p:nvSpPr>
        <p:spPr>
          <a:xfrm>
            <a:off x="852060" y="1115777"/>
            <a:ext cx="10487878" cy="5157066"/>
          </a:xfrm>
          <a:prstGeom prst="roundRect">
            <a:avLst>
              <a:gd name="adj" fmla="val 9827"/>
            </a:avLst>
          </a:prstGeom>
          <a:solidFill>
            <a:schemeClr val="bg1"/>
          </a:solidFill>
          <a:ln w="12700" cap="flat">
            <a:gradFill>
              <a:gsLst>
                <a:gs pos="0">
                  <a:srgbClr val="3B20FF">
                    <a:alpha val="16000"/>
                  </a:srgbClr>
                </a:gs>
                <a:gs pos="100000">
                  <a:srgbClr val="6F1787"/>
                </a:gs>
              </a:gsLst>
              <a:lin ang="10800000" scaled="1"/>
            </a:gradFill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endParaRPr lang="zh-CN" altLang="en-US" b="1" dirty="0">
              <a:latin typeface="微软雅黑" panose="020B0503020204020204" pitchFamily="82" charset="2"/>
              <a:ea typeface="微软雅黑" panose="020B0503020204020204" pitchFamily="82" charset="2"/>
              <a:sym typeface="+mn-ea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8403901-6AA2-FF4E-B237-DBE60514C04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BBDC00-B9E2-4EFD-9306-2934E87247C6}" type="slidenum">
              <a:rPr lang="zh-CN" altLang="en-US" smtClean="0">
                <a:latin typeface="微软雅黑" panose="020B0503020204020204" pitchFamily="82" charset="2"/>
                <a:ea typeface="微软雅黑" panose="020B0503020204020204" pitchFamily="82" charset="2"/>
              </a:rPr>
              <a:pPr/>
              <a:t>119</a:t>
            </a:fld>
            <a:endParaRPr lang="zh-CN" altLang="en-US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5D30AE4A-B9F1-414A-88E3-E655119CE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82" charset="2"/>
                <a:ea typeface="微软雅黑" panose="020B0503020204020204" pitchFamily="82" charset="2"/>
              </a:rPr>
              <a:t>案例说明（撤销阶段）</a:t>
            </a:r>
            <a:endParaRPr kumimoji="1" lang="zh-CN" altLang="en-US" dirty="0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CD01BE2-4116-CC4E-B6A1-A58991C1DE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zh-CN" altLang="en-US">
                <a:latin typeface="微软雅黑" panose="020B0503020204020204" pitchFamily="82" charset="2"/>
                <a:ea typeface="微软雅黑" panose="020B0503020204020204" pitchFamily="82" charset="2"/>
              </a:rPr>
              <a:t>数据库系统</a:t>
            </a:r>
            <a:r>
              <a:rPr lang="en-US" altLang="zh-CN">
                <a:latin typeface="微软雅黑" panose="020B0503020204020204" pitchFamily="82" charset="2"/>
                <a:ea typeface="微软雅黑" panose="020B0503020204020204" pitchFamily="82" charset="2"/>
              </a:rPr>
              <a:t>—</a:t>
            </a:r>
            <a:r>
              <a:rPr lang="zh-CN" altLang="en-US">
                <a:latin typeface="微软雅黑" panose="020B0503020204020204" pitchFamily="82" charset="2"/>
                <a:ea typeface="微软雅黑" panose="020B0503020204020204" pitchFamily="82" charset="2"/>
              </a:rPr>
              <a:t>故障恢复</a:t>
            </a:r>
            <a:endParaRPr lang="en-US" altLang="zh-CN" sz="12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graphicFrame>
        <p:nvGraphicFramePr>
          <p:cNvPr id="6" name="Group 108">
            <a:extLst>
              <a:ext uri="{FF2B5EF4-FFF2-40B4-BE49-F238E27FC236}">
                <a16:creationId xmlns:a16="http://schemas.microsoft.com/office/drawing/2014/main" id="{84EEC2E8-EED2-2C4D-891D-443DE74E16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6151598"/>
              </p:ext>
            </p:extLst>
          </p:nvPr>
        </p:nvGraphicFramePr>
        <p:xfrm>
          <a:off x="1832551" y="1756730"/>
          <a:ext cx="5926460" cy="3998192"/>
        </p:xfrm>
        <a:graphic>
          <a:graphicData uri="http://schemas.openxmlformats.org/drawingml/2006/table">
            <a:tbl>
              <a:tblPr/>
              <a:tblGrid>
                <a:gridCol w="11852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52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852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852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8529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365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LSN</a:t>
                      </a:r>
                    </a:p>
                  </a:txBody>
                  <a:tcPr marL="89152" marR="89152" marT="44576" marB="4457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Type</a:t>
                      </a:r>
                    </a:p>
                  </a:txBody>
                  <a:tcPr marL="89152" marR="89152" marT="44576" marB="4457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TID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0"/>
                      </a:endParaRPr>
                    </a:p>
                  </a:txBody>
                  <a:tcPr marL="89152" marR="89152" marT="44576" marB="4457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PrevLSN</a:t>
                      </a:r>
                    </a:p>
                  </a:txBody>
                  <a:tcPr marL="89152" marR="89152" marT="44576" marB="4457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Data</a:t>
                      </a:r>
                    </a:p>
                  </a:txBody>
                  <a:tcPr marL="89152" marR="89152" marT="44576" marB="4457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65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5</a:t>
                      </a:r>
                    </a:p>
                  </a:txBody>
                  <a:tcPr marL="89152" marR="89152" marT="44576" marB="4457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SOT</a:t>
                      </a:r>
                    </a:p>
                  </a:txBody>
                  <a:tcPr marL="89152" marR="89152" marT="44576" marB="4457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3</a:t>
                      </a:r>
                    </a:p>
                  </a:txBody>
                  <a:tcPr marL="89152" marR="89152" marT="44576" marB="4457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0"/>
                      </a:endParaRPr>
                    </a:p>
                  </a:txBody>
                  <a:tcPr marL="89152" marR="89152" marT="44576" marB="4457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0"/>
                      </a:endParaRPr>
                    </a:p>
                  </a:txBody>
                  <a:tcPr marL="89152" marR="89152" marT="44576" marB="4457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65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6</a:t>
                      </a:r>
                    </a:p>
                  </a:txBody>
                  <a:tcPr marL="89152" marR="89152" marT="44576" marB="4457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UP</a:t>
                      </a:r>
                    </a:p>
                  </a:txBody>
                  <a:tcPr marL="89152" marR="89152" marT="44576" marB="4457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1</a:t>
                      </a:r>
                    </a:p>
                  </a:txBody>
                  <a:tcPr marL="89152" marR="89152" marT="44576" marB="4457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3</a:t>
                      </a:r>
                    </a:p>
                  </a:txBody>
                  <a:tcPr marL="89152" marR="89152" marT="44576" marB="4457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C</a:t>
                      </a:r>
                    </a:p>
                  </a:txBody>
                  <a:tcPr marL="89152" marR="89152" marT="44576" marB="4457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65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7</a:t>
                      </a:r>
                    </a:p>
                  </a:txBody>
                  <a:tcPr marL="89152" marR="89152" marT="44576" marB="4457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SOT</a:t>
                      </a:r>
                    </a:p>
                  </a:txBody>
                  <a:tcPr marL="89152" marR="89152" marT="44576" marB="4457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2</a:t>
                      </a:r>
                    </a:p>
                  </a:txBody>
                  <a:tcPr marL="89152" marR="89152" marT="44576" marB="4457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0"/>
                      </a:endParaRPr>
                    </a:p>
                  </a:txBody>
                  <a:tcPr marL="89152" marR="89152" marT="44576" marB="4457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0"/>
                      </a:endParaRPr>
                    </a:p>
                  </a:txBody>
                  <a:tcPr marL="89152" marR="89152" marT="44576" marB="4457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65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8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0"/>
                      </a:endParaRPr>
                    </a:p>
                  </a:txBody>
                  <a:tcPr marL="89152" marR="89152" marT="44576" marB="4457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END-CP</a:t>
                      </a:r>
                    </a:p>
                  </a:txBody>
                  <a:tcPr marL="89152" marR="89152" marT="44576" marB="4457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0"/>
                      </a:endParaRPr>
                    </a:p>
                  </a:txBody>
                  <a:tcPr marL="89152" marR="89152" marT="44576" marB="4457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0"/>
                      </a:endParaRPr>
                    </a:p>
                  </a:txBody>
                  <a:tcPr marL="89152" marR="89152" marT="44576" marB="4457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0"/>
                      </a:endParaRPr>
                    </a:p>
                  </a:txBody>
                  <a:tcPr marL="89152" marR="89152" marT="44576" marB="4457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4149224"/>
                  </a:ext>
                </a:extLst>
              </a:tr>
              <a:tr h="3365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9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0"/>
                      </a:endParaRPr>
                    </a:p>
                  </a:txBody>
                  <a:tcPr marL="89152" marR="89152" marT="44576" marB="4457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UP</a:t>
                      </a:r>
                    </a:p>
                  </a:txBody>
                  <a:tcPr marL="89152" marR="89152" marT="44576" marB="4457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2</a:t>
                      </a:r>
                    </a:p>
                  </a:txBody>
                  <a:tcPr marL="89152" marR="89152" marT="44576" marB="4457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7</a:t>
                      </a:r>
                    </a:p>
                  </a:txBody>
                  <a:tcPr marL="89152" marR="89152" marT="44576" marB="4457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D</a:t>
                      </a:r>
                    </a:p>
                  </a:txBody>
                  <a:tcPr marL="89152" marR="89152" marT="44576" marB="4457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65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10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0"/>
                      </a:endParaRPr>
                    </a:p>
                  </a:txBody>
                  <a:tcPr marL="89152" marR="89152" marT="44576" marB="4457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EOT</a:t>
                      </a:r>
                    </a:p>
                  </a:txBody>
                  <a:tcPr marL="89152" marR="89152" marT="44576" marB="4457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1</a:t>
                      </a:r>
                    </a:p>
                  </a:txBody>
                  <a:tcPr marL="89152" marR="89152" marT="44576" marB="4457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6</a:t>
                      </a:r>
                    </a:p>
                  </a:txBody>
                  <a:tcPr marL="89152" marR="89152" marT="44576" marB="4457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0"/>
                      </a:endParaRPr>
                    </a:p>
                  </a:txBody>
                  <a:tcPr marL="89152" marR="89152" marT="44576" marB="4457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65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1</a:t>
                      </a: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1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0"/>
                      </a:endParaRPr>
                    </a:p>
                  </a:txBody>
                  <a:tcPr marL="89152" marR="89152" marT="44576" marB="4457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UP</a:t>
                      </a:r>
                    </a:p>
                  </a:txBody>
                  <a:tcPr marL="89152" marR="89152" marT="44576" marB="4457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3</a:t>
                      </a:r>
                    </a:p>
                  </a:txBody>
                  <a:tcPr marL="89152" marR="89152" marT="44576" marB="4457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5</a:t>
                      </a:r>
                    </a:p>
                  </a:txBody>
                  <a:tcPr marL="89152" marR="89152" marT="44576" marB="4457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B</a:t>
                      </a:r>
                    </a:p>
                  </a:txBody>
                  <a:tcPr marL="89152" marR="89152" marT="44576" marB="4457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65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1</a:t>
                      </a: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2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0"/>
                      </a:endParaRPr>
                    </a:p>
                  </a:txBody>
                  <a:tcPr marL="89152" marR="89152" marT="44576" marB="4457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UP</a:t>
                      </a:r>
                    </a:p>
                  </a:txBody>
                  <a:tcPr marL="89152" marR="89152" marT="44576" marB="4457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2</a:t>
                      </a:r>
                    </a:p>
                  </a:txBody>
                  <a:tcPr marL="89152" marR="89152" marT="44576" marB="4457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9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0"/>
                      </a:endParaRPr>
                    </a:p>
                  </a:txBody>
                  <a:tcPr marL="89152" marR="89152" marT="44576" marB="4457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A</a:t>
                      </a:r>
                    </a:p>
                  </a:txBody>
                  <a:tcPr marL="89152" marR="89152" marT="44576" marB="4457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65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1</a:t>
                      </a: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3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0"/>
                      </a:endParaRPr>
                    </a:p>
                  </a:txBody>
                  <a:tcPr marL="89152" marR="89152" marT="44576" marB="4457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EOT</a:t>
                      </a:r>
                    </a:p>
                  </a:txBody>
                  <a:tcPr marL="89152" marR="89152" marT="44576" marB="4457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2</a:t>
                      </a:r>
                    </a:p>
                  </a:txBody>
                  <a:tcPr marL="89152" marR="89152" marT="44576" marB="4457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1</a:t>
                      </a: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2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0"/>
                      </a:endParaRPr>
                    </a:p>
                  </a:txBody>
                  <a:tcPr marL="89152" marR="89152" marT="44576" marB="4457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0"/>
                      </a:endParaRPr>
                    </a:p>
                  </a:txBody>
                  <a:tcPr marL="89152" marR="89152" marT="44576" marB="4457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65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1</a:t>
                      </a: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4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0"/>
                      </a:endParaRPr>
                    </a:p>
                  </a:txBody>
                  <a:tcPr marL="89152" marR="89152" marT="44576" marB="4457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UP</a:t>
                      </a:r>
                    </a:p>
                  </a:txBody>
                  <a:tcPr marL="89152" marR="89152" marT="44576" marB="4457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3</a:t>
                      </a:r>
                    </a:p>
                  </a:txBody>
                  <a:tcPr marL="89152" marR="89152" marT="44576" marB="4457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1</a:t>
                      </a: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1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0"/>
                      </a:endParaRPr>
                    </a:p>
                  </a:txBody>
                  <a:tcPr marL="89152" marR="89152" marT="44576" marB="4457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E</a:t>
                      </a:r>
                    </a:p>
                  </a:txBody>
                  <a:tcPr marL="89152" marR="89152" marT="44576" marB="4457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0" name="Group 72">
            <a:extLst>
              <a:ext uri="{FF2B5EF4-FFF2-40B4-BE49-F238E27FC236}">
                <a16:creationId xmlns:a16="http://schemas.microsoft.com/office/drawing/2014/main" id="{6211C88D-7AE4-3144-B04E-79EDECBA55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9088318"/>
              </p:ext>
            </p:extLst>
          </p:nvPr>
        </p:nvGraphicFramePr>
        <p:xfrm>
          <a:off x="8539825" y="2190632"/>
          <a:ext cx="2019300" cy="1623060"/>
        </p:xfrm>
        <a:graphic>
          <a:graphicData uri="http://schemas.openxmlformats.org/drawingml/2006/table">
            <a:tbl>
              <a:tblPr/>
              <a:tblGrid>
                <a:gridCol w="1009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9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30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LastLSN</a:t>
                      </a:r>
                    </a:p>
                  </a:txBody>
                  <a:tcPr marL="80772" marR="80772" marT="40386" marB="4038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TID</a:t>
                      </a:r>
                    </a:p>
                  </a:txBody>
                  <a:tcPr marL="80772" marR="80772" marT="40386" marB="4038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30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1</a:t>
                      </a: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4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0"/>
                      </a:endParaRPr>
                    </a:p>
                  </a:txBody>
                  <a:tcPr marL="80772" marR="80772" marT="40386" marB="4038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3</a:t>
                      </a:r>
                    </a:p>
                  </a:txBody>
                  <a:tcPr marL="80772" marR="80772" marT="40386" marB="4038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30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0"/>
                      </a:endParaRPr>
                    </a:p>
                  </a:txBody>
                  <a:tcPr marL="80772" marR="80772" marT="40386" marB="4038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0"/>
                      </a:endParaRPr>
                    </a:p>
                  </a:txBody>
                  <a:tcPr marL="80772" marR="80772" marT="40386" marB="4038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30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0"/>
                      </a:endParaRPr>
                    </a:p>
                  </a:txBody>
                  <a:tcPr marL="80772" marR="80772" marT="40386" marB="4038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0"/>
                      </a:endParaRPr>
                    </a:p>
                  </a:txBody>
                  <a:tcPr marL="80772" marR="80772" marT="40386" marB="4038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30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0"/>
                      </a:endParaRPr>
                    </a:p>
                  </a:txBody>
                  <a:tcPr marL="80772" marR="80772" marT="40386" marB="4038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0"/>
                      </a:endParaRPr>
                    </a:p>
                  </a:txBody>
                  <a:tcPr marL="80772" marR="80772" marT="40386" marB="4038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1" name="Text Box 136">
            <a:extLst>
              <a:ext uri="{FF2B5EF4-FFF2-40B4-BE49-F238E27FC236}">
                <a16:creationId xmlns:a16="http://schemas.microsoft.com/office/drawing/2014/main" id="{32660CAC-A4A8-6347-A2D4-18E6D4F823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10893" y="1771377"/>
            <a:ext cx="87716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b="1" dirty="0">
                <a:latin typeface="微软雅黑" panose="020B0503020204020204" pitchFamily="82" charset="2"/>
                <a:ea typeface="微软雅黑" panose="020B0503020204020204" pitchFamily="82" charset="2"/>
              </a:rPr>
              <a:t>事务表</a:t>
            </a:r>
            <a:endParaRPr lang="en-US" b="1" dirty="0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12" name="Line 95">
            <a:extLst>
              <a:ext uri="{FF2B5EF4-FFF2-40B4-BE49-F238E27FC236}">
                <a16:creationId xmlns:a16="http://schemas.microsoft.com/office/drawing/2014/main" id="{24D3AC60-CDF3-CA44-BED1-DDAA03347147}"/>
              </a:ext>
            </a:extLst>
          </p:cNvPr>
          <p:cNvSpPr>
            <a:spLocks noChangeShapeType="1"/>
          </p:cNvSpPr>
          <p:nvPr/>
        </p:nvSpPr>
        <p:spPr bwMode="auto">
          <a:xfrm>
            <a:off x="1161831" y="5588036"/>
            <a:ext cx="556186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z="1800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642504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18">
            <a:extLst>
              <a:ext uri="{FF2B5EF4-FFF2-40B4-BE49-F238E27FC236}">
                <a16:creationId xmlns:a16="http://schemas.microsoft.com/office/drawing/2014/main" id="{43CA5030-02D9-45D3-A238-D560266B780E}"/>
              </a:ext>
            </a:extLst>
          </p:cNvPr>
          <p:cNvSpPr/>
          <p:nvPr/>
        </p:nvSpPr>
        <p:spPr>
          <a:xfrm>
            <a:off x="433576" y="1407666"/>
            <a:ext cx="11295030" cy="4959475"/>
          </a:xfrm>
          <a:prstGeom prst="roundRect">
            <a:avLst>
              <a:gd name="adj" fmla="val 9827"/>
            </a:avLst>
          </a:prstGeom>
          <a:solidFill>
            <a:schemeClr val="bg1"/>
          </a:solidFill>
          <a:ln w="12700" cap="flat">
            <a:gradFill>
              <a:gsLst>
                <a:gs pos="0">
                  <a:srgbClr val="3B20FF">
                    <a:alpha val="16000"/>
                  </a:srgbClr>
                </a:gs>
                <a:gs pos="100000">
                  <a:srgbClr val="6F1787"/>
                </a:gs>
              </a:gsLst>
              <a:lin ang="10800000" scaled="1"/>
            </a:gradFill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endParaRPr lang="zh-CN" altLang="en-US" b="1" dirty="0">
              <a:latin typeface="微软雅黑" panose="020B0503020204020204" pitchFamily="82" charset="2"/>
              <a:ea typeface="微软雅黑" panose="020B0503020204020204" pitchFamily="82" charset="2"/>
              <a:sym typeface="+mn-ea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B1B266F-5AC8-2145-89AA-85A699409B1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BBDC00-B9E2-4EFD-9306-2934E87247C6}" type="slidenum">
              <a:rPr lang="zh-CN" altLang="en-US" smtClean="0">
                <a:latin typeface="微软雅黑" panose="020B0503020204020204" pitchFamily="82" charset="2"/>
                <a:ea typeface="微软雅黑" panose="020B0503020204020204" pitchFamily="82" charset="2"/>
              </a:rPr>
              <a:pPr/>
              <a:t>12</a:t>
            </a:fld>
            <a:endParaRPr lang="zh-CN" altLang="en-US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BD585DC0-348E-AA46-81DF-6B9AD7F2B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latin typeface="微软雅黑" panose="020B0503020204020204" pitchFamily="82" charset="2"/>
                <a:ea typeface="微软雅黑" panose="020B0503020204020204" pitchFamily="82" charset="2"/>
              </a:rPr>
              <a:t>高可用指标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475BB50-C046-E042-A618-3CE0C1A11B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3394" y="1511759"/>
            <a:ext cx="11182584" cy="5005387"/>
          </a:xfrm>
        </p:spPr>
        <p:txBody>
          <a:bodyPr/>
          <a:lstStyle/>
          <a:p>
            <a:r>
              <a:rPr lang="zh-CN" altLang="en-US" sz="2800" b="1" dirty="0">
                <a:solidFill>
                  <a:srgbClr val="6F1787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通用高可用指标：</a:t>
            </a:r>
            <a:endParaRPr lang="en-US" altLang="zh-CN" sz="2800" b="1" dirty="0">
              <a:solidFill>
                <a:srgbClr val="6F1787"/>
              </a:solidFill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lvl="1"/>
            <a:r>
              <a:rPr lang="zh-CN" altLang="zh-CN" sz="2000" dirty="0">
                <a:solidFill>
                  <a:srgbClr val="0432FF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平均故障间隔时间</a:t>
            </a:r>
            <a:r>
              <a:rPr lang="zh-CN" altLang="en-US" sz="2000" dirty="0">
                <a:solidFill>
                  <a:srgbClr val="0432FF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 </a:t>
            </a:r>
            <a:r>
              <a:rPr lang="en-US" altLang="zh-CN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MTBF</a:t>
            </a:r>
            <a:r>
              <a:rPr lang="zh-CN" altLang="en-US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（</a:t>
            </a:r>
            <a:r>
              <a:rPr lang="en" altLang="zh-CN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Mean Time between Failures</a:t>
            </a:r>
            <a:r>
              <a:rPr lang="zh-CN" altLang="en-US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）：</a:t>
            </a:r>
            <a:r>
              <a:rPr lang="zh-CN" altLang="zh-CN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系统在两相邻故障间隔期内正确工作的平均时间 </a:t>
            </a:r>
            <a:endParaRPr lang="en-US" altLang="zh-CN" sz="20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lvl="1"/>
            <a:r>
              <a:rPr lang="zh-CN" altLang="zh-CN" sz="2000" dirty="0">
                <a:solidFill>
                  <a:srgbClr val="0432FF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平均恢复时间 </a:t>
            </a:r>
            <a:r>
              <a:rPr lang="en-US" altLang="zh-CN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MTTR</a:t>
            </a:r>
            <a:r>
              <a:rPr lang="zh-CN" altLang="en-US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（</a:t>
            </a:r>
            <a:r>
              <a:rPr lang="en" altLang="zh-CN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Mean Time to</a:t>
            </a:r>
            <a:r>
              <a:rPr lang="zh-CN" altLang="en-US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 </a:t>
            </a:r>
            <a:r>
              <a:rPr lang="en-US" altLang="zh-CN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Repair</a:t>
            </a:r>
            <a:r>
              <a:rPr lang="zh-CN" altLang="en-US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）：</a:t>
            </a:r>
            <a:r>
              <a:rPr lang="zh-CN" altLang="zh-CN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系统平均从故障中恢复需要的时间。 </a:t>
            </a:r>
            <a:endParaRPr lang="en-US" altLang="zh-CN" sz="20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lvl="1"/>
            <a:r>
              <a:rPr lang="zh-CN" altLang="zh-CN" sz="2000" dirty="0">
                <a:solidFill>
                  <a:srgbClr val="0432FF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平均损坏时间 </a:t>
            </a:r>
            <a:r>
              <a:rPr lang="en-US" altLang="zh-CN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MTTF</a:t>
            </a:r>
            <a:r>
              <a:rPr lang="zh-CN" altLang="en-US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（</a:t>
            </a:r>
            <a:r>
              <a:rPr lang="en" altLang="zh-CN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Mean Time to</a:t>
            </a:r>
            <a:r>
              <a:rPr lang="zh-CN" altLang="en-US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 </a:t>
            </a:r>
            <a:r>
              <a:rPr lang="en-US" altLang="zh-CN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Failure</a:t>
            </a:r>
            <a:r>
              <a:rPr lang="zh-CN" altLang="en-US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）：</a:t>
            </a:r>
            <a:r>
              <a:rPr lang="zh-CN" altLang="zh-CN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系统出现损坏的平均时间。 </a:t>
            </a:r>
            <a:endParaRPr lang="en-US" altLang="zh-CN" sz="20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r>
              <a:rPr lang="zh-CN" altLang="en-US" sz="2800" b="1" dirty="0">
                <a:solidFill>
                  <a:srgbClr val="6F1787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数据库容灾指标：</a:t>
            </a:r>
            <a:endParaRPr lang="en-US" altLang="zh-CN" sz="2800" b="1" dirty="0">
              <a:solidFill>
                <a:srgbClr val="6F1787"/>
              </a:solidFill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lvl="1"/>
            <a:r>
              <a:rPr lang="zh-CN" altLang="en-US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恢复点目标 </a:t>
            </a:r>
            <a:r>
              <a:rPr lang="en-US" altLang="zh-CN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RPO</a:t>
            </a:r>
            <a:r>
              <a:rPr lang="zh-CN" altLang="en-US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（</a:t>
            </a:r>
            <a:r>
              <a:rPr lang="en" altLang="zh-CN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Recovery Point Objective</a:t>
            </a:r>
            <a:r>
              <a:rPr lang="zh-CN" altLang="en-US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）：业务系统在系统故障后所能容忍的</a:t>
            </a:r>
            <a:r>
              <a:rPr lang="zh-CN" altLang="en-US" sz="2000" dirty="0">
                <a:solidFill>
                  <a:srgbClr val="0432FF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数据丢失量</a:t>
            </a:r>
            <a:r>
              <a:rPr lang="zh-CN" altLang="en-US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。</a:t>
            </a:r>
            <a:endParaRPr lang="en-US" altLang="zh-CN" sz="20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lvl="1"/>
            <a:r>
              <a:rPr lang="zh-CN" altLang="en-US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恢复时间目标 </a:t>
            </a:r>
            <a:r>
              <a:rPr lang="en-US" altLang="zh-CN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RTO</a:t>
            </a:r>
            <a:r>
              <a:rPr lang="zh-CN" altLang="en-US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（</a:t>
            </a:r>
            <a:r>
              <a:rPr lang="en" altLang="zh-CN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Recovery Time Objective</a:t>
            </a:r>
            <a:r>
              <a:rPr lang="zh-CN" altLang="en-US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）：业务系统</a:t>
            </a:r>
            <a:r>
              <a:rPr lang="zh-CN" altLang="zh-CN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所能容忍的</a:t>
            </a:r>
            <a:r>
              <a:rPr lang="zh-CN" altLang="zh-CN" sz="2000" dirty="0">
                <a:solidFill>
                  <a:srgbClr val="0432FF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业务停止服务的最长时间</a:t>
            </a:r>
            <a:r>
              <a:rPr lang="zh-CN" altLang="en-US" sz="2000" dirty="0">
                <a:solidFill>
                  <a:srgbClr val="0432FF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。</a:t>
            </a:r>
            <a:endParaRPr lang="en-US" altLang="zh-CN" sz="2000" dirty="0">
              <a:solidFill>
                <a:srgbClr val="0432FF"/>
              </a:solidFill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lvl="1"/>
            <a:r>
              <a:rPr lang="zh-CN" altLang="en-US" sz="2000" dirty="0">
                <a:solidFill>
                  <a:srgbClr val="0432FF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一般用</a:t>
            </a:r>
            <a:r>
              <a:rPr lang="en-US" altLang="zh-CN" sz="2000" dirty="0">
                <a:solidFill>
                  <a:srgbClr val="0432FF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n</a:t>
            </a:r>
            <a:r>
              <a:rPr lang="zh-CN" altLang="en-US" sz="2000" dirty="0">
                <a:solidFill>
                  <a:srgbClr val="0432FF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个</a:t>
            </a:r>
            <a:r>
              <a:rPr lang="en-US" altLang="zh-CN" sz="2000" dirty="0">
                <a:solidFill>
                  <a:srgbClr val="0432FF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9</a:t>
            </a:r>
            <a:r>
              <a:rPr lang="zh-CN" altLang="en-US" sz="2000" dirty="0">
                <a:solidFill>
                  <a:srgbClr val="0432FF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来表示</a:t>
            </a:r>
            <a:endParaRPr lang="en-US" altLang="zh-CN" sz="2000" dirty="0">
              <a:solidFill>
                <a:srgbClr val="0432FF"/>
              </a:solidFill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lvl="2"/>
            <a:r>
              <a:rPr lang="zh-CN" altLang="en-US" sz="2000" dirty="0">
                <a:solidFill>
                  <a:srgbClr val="0432FF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例如四个九</a:t>
            </a:r>
            <a:r>
              <a:rPr lang="en-US" altLang="zh-CN" sz="2000" dirty="0">
                <a:solidFill>
                  <a:srgbClr val="0432FF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99.99%</a:t>
            </a:r>
            <a:r>
              <a:rPr lang="zh-CN" altLang="en-US" sz="2000" dirty="0">
                <a:solidFill>
                  <a:srgbClr val="0432FF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表示一年</a:t>
            </a:r>
            <a:r>
              <a:rPr lang="en-US" altLang="zh-CN" sz="2000" dirty="0">
                <a:solidFill>
                  <a:srgbClr val="0432FF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99.99%</a:t>
            </a:r>
            <a:r>
              <a:rPr lang="zh-CN" altLang="en-US" sz="2000" dirty="0">
                <a:solidFill>
                  <a:srgbClr val="0432FF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时间可用，即不可用时间为</a:t>
            </a:r>
            <a:r>
              <a:rPr lang="en-US" altLang="zh-CN" sz="2000" dirty="0">
                <a:solidFill>
                  <a:srgbClr val="0432FF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365</a:t>
            </a:r>
            <a:r>
              <a:rPr lang="zh-CN" altLang="en-US" sz="2000" dirty="0">
                <a:solidFill>
                  <a:srgbClr val="0432FF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*</a:t>
            </a:r>
            <a:r>
              <a:rPr lang="en-US" altLang="zh-CN" sz="2000" dirty="0">
                <a:solidFill>
                  <a:srgbClr val="0432FF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24</a:t>
            </a:r>
            <a:r>
              <a:rPr lang="zh-CN" altLang="en-US" sz="2000" dirty="0">
                <a:solidFill>
                  <a:srgbClr val="0432FF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*</a:t>
            </a:r>
            <a:r>
              <a:rPr lang="en-US" altLang="zh-CN" sz="2000" dirty="0">
                <a:solidFill>
                  <a:srgbClr val="0432FF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60</a:t>
            </a:r>
            <a:r>
              <a:rPr lang="zh-CN" altLang="en-US" sz="2000" dirty="0">
                <a:solidFill>
                  <a:srgbClr val="0432FF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*</a:t>
            </a:r>
            <a:r>
              <a:rPr lang="en-US" altLang="zh-CN" sz="2000" dirty="0">
                <a:solidFill>
                  <a:srgbClr val="0432FF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0.01%=52.56</a:t>
            </a:r>
            <a:r>
              <a:rPr lang="zh-CN" altLang="en-US" sz="2000" dirty="0">
                <a:solidFill>
                  <a:srgbClr val="0432FF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分钟</a:t>
            </a:r>
            <a:endParaRPr lang="en-US" altLang="zh-CN" sz="2000" dirty="0">
              <a:solidFill>
                <a:srgbClr val="0432FF"/>
              </a:solidFill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lvl="1"/>
            <a:endParaRPr lang="en-US" altLang="zh-CN" dirty="0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19E4799-78C5-3645-A699-3FCE67FCFB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>
                <a:latin typeface="微软雅黑" panose="020B0503020204020204" pitchFamily="82" charset="2"/>
                <a:ea typeface="微软雅黑" panose="020B0503020204020204" pitchFamily="82" charset="2"/>
              </a:rPr>
              <a:t>数据库系统</a:t>
            </a:r>
            <a:r>
              <a:rPr lang="en-US" altLang="zh-CN" dirty="0">
                <a:latin typeface="微软雅黑" panose="020B0503020204020204" pitchFamily="82" charset="2"/>
                <a:ea typeface="微软雅黑" panose="020B0503020204020204" pitchFamily="82" charset="2"/>
              </a:rPr>
              <a:t>—</a:t>
            </a:r>
            <a:r>
              <a:rPr lang="zh-CN" altLang="en-US" dirty="0">
                <a:latin typeface="微软雅黑" panose="020B0503020204020204" pitchFamily="82" charset="2"/>
                <a:ea typeface="微软雅黑" panose="020B0503020204020204" pitchFamily="82" charset="2"/>
              </a:rPr>
              <a:t>故障恢复</a:t>
            </a:r>
            <a:endParaRPr lang="en-US" altLang="zh-CN" sz="12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955032138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18">
            <a:extLst>
              <a:ext uri="{FF2B5EF4-FFF2-40B4-BE49-F238E27FC236}">
                <a16:creationId xmlns:a16="http://schemas.microsoft.com/office/drawing/2014/main" id="{96EBA5C7-4614-4775-9B90-A7950977E7D8}"/>
              </a:ext>
            </a:extLst>
          </p:cNvPr>
          <p:cNvSpPr/>
          <p:nvPr/>
        </p:nvSpPr>
        <p:spPr>
          <a:xfrm>
            <a:off x="852060" y="1115777"/>
            <a:ext cx="10487878" cy="5157066"/>
          </a:xfrm>
          <a:prstGeom prst="roundRect">
            <a:avLst>
              <a:gd name="adj" fmla="val 9827"/>
            </a:avLst>
          </a:prstGeom>
          <a:solidFill>
            <a:schemeClr val="bg1"/>
          </a:solidFill>
          <a:ln w="12700" cap="flat">
            <a:gradFill>
              <a:gsLst>
                <a:gs pos="0">
                  <a:srgbClr val="3B20FF">
                    <a:alpha val="16000"/>
                  </a:srgbClr>
                </a:gs>
                <a:gs pos="100000">
                  <a:srgbClr val="6F1787"/>
                </a:gs>
              </a:gsLst>
              <a:lin ang="10800000" scaled="1"/>
            </a:gradFill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endParaRPr lang="zh-CN" altLang="en-US" b="1" dirty="0">
              <a:latin typeface="微软雅黑" panose="020B0503020204020204" pitchFamily="82" charset="2"/>
              <a:ea typeface="微软雅黑" panose="020B0503020204020204" pitchFamily="82" charset="2"/>
              <a:sym typeface="+mn-ea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8403901-6AA2-FF4E-B237-DBE60514C04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BBDC00-B9E2-4EFD-9306-2934E87247C6}" type="slidenum">
              <a:rPr lang="zh-CN" altLang="en-US" smtClean="0">
                <a:latin typeface="微软雅黑" panose="020B0503020204020204" pitchFamily="82" charset="2"/>
                <a:ea typeface="微软雅黑" panose="020B0503020204020204" pitchFamily="82" charset="2"/>
              </a:rPr>
              <a:pPr/>
              <a:t>120</a:t>
            </a:fld>
            <a:endParaRPr lang="zh-CN" altLang="en-US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5D30AE4A-B9F1-414A-88E3-E655119CE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82" charset="2"/>
                <a:ea typeface="微软雅黑" panose="020B0503020204020204" pitchFamily="82" charset="2"/>
              </a:rPr>
              <a:t>案例说明（撤销阶段）</a:t>
            </a:r>
            <a:endParaRPr kumimoji="1" lang="zh-CN" altLang="en-US" dirty="0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CD01BE2-4116-CC4E-B6A1-A58991C1DE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zh-CN" altLang="en-US">
                <a:latin typeface="微软雅黑" panose="020B0503020204020204" pitchFamily="82" charset="2"/>
                <a:ea typeface="微软雅黑" panose="020B0503020204020204" pitchFamily="82" charset="2"/>
              </a:rPr>
              <a:t>数据库系统</a:t>
            </a:r>
            <a:r>
              <a:rPr lang="en-US" altLang="zh-CN">
                <a:latin typeface="微软雅黑" panose="020B0503020204020204" pitchFamily="82" charset="2"/>
                <a:ea typeface="微软雅黑" panose="020B0503020204020204" pitchFamily="82" charset="2"/>
              </a:rPr>
              <a:t>—</a:t>
            </a:r>
            <a:r>
              <a:rPr lang="zh-CN" altLang="en-US">
                <a:latin typeface="微软雅黑" panose="020B0503020204020204" pitchFamily="82" charset="2"/>
                <a:ea typeface="微软雅黑" panose="020B0503020204020204" pitchFamily="82" charset="2"/>
              </a:rPr>
              <a:t>故障恢复</a:t>
            </a:r>
            <a:endParaRPr lang="en-US" altLang="zh-CN" sz="12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graphicFrame>
        <p:nvGraphicFramePr>
          <p:cNvPr id="6" name="Group 108">
            <a:extLst>
              <a:ext uri="{FF2B5EF4-FFF2-40B4-BE49-F238E27FC236}">
                <a16:creationId xmlns:a16="http://schemas.microsoft.com/office/drawing/2014/main" id="{84EEC2E8-EED2-2C4D-891D-443DE74E16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6347431"/>
              </p:ext>
            </p:extLst>
          </p:nvPr>
        </p:nvGraphicFramePr>
        <p:xfrm>
          <a:off x="1804263" y="1638299"/>
          <a:ext cx="5926460" cy="4361664"/>
        </p:xfrm>
        <a:graphic>
          <a:graphicData uri="http://schemas.openxmlformats.org/drawingml/2006/table">
            <a:tbl>
              <a:tblPr/>
              <a:tblGrid>
                <a:gridCol w="11852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52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852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852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8529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365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LSN</a:t>
                      </a:r>
                    </a:p>
                  </a:txBody>
                  <a:tcPr marL="89152" marR="89152" marT="44576" marB="4457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Type</a:t>
                      </a:r>
                    </a:p>
                  </a:txBody>
                  <a:tcPr marL="89152" marR="89152" marT="44576" marB="4457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TID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0"/>
                      </a:endParaRPr>
                    </a:p>
                  </a:txBody>
                  <a:tcPr marL="89152" marR="89152" marT="44576" marB="4457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PrevLSN</a:t>
                      </a:r>
                    </a:p>
                  </a:txBody>
                  <a:tcPr marL="89152" marR="89152" marT="44576" marB="4457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Data</a:t>
                      </a:r>
                    </a:p>
                  </a:txBody>
                  <a:tcPr marL="89152" marR="89152" marT="44576" marB="4457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65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5</a:t>
                      </a:r>
                    </a:p>
                  </a:txBody>
                  <a:tcPr marL="89152" marR="89152" marT="44576" marB="4457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SOT</a:t>
                      </a:r>
                    </a:p>
                  </a:txBody>
                  <a:tcPr marL="89152" marR="89152" marT="44576" marB="4457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3</a:t>
                      </a:r>
                    </a:p>
                  </a:txBody>
                  <a:tcPr marL="89152" marR="89152" marT="44576" marB="4457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0"/>
                      </a:endParaRPr>
                    </a:p>
                  </a:txBody>
                  <a:tcPr marL="89152" marR="89152" marT="44576" marB="4457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0"/>
                      </a:endParaRPr>
                    </a:p>
                  </a:txBody>
                  <a:tcPr marL="89152" marR="89152" marT="44576" marB="4457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65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6</a:t>
                      </a:r>
                    </a:p>
                  </a:txBody>
                  <a:tcPr marL="89152" marR="89152" marT="44576" marB="4457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UP</a:t>
                      </a:r>
                    </a:p>
                  </a:txBody>
                  <a:tcPr marL="89152" marR="89152" marT="44576" marB="4457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1</a:t>
                      </a:r>
                    </a:p>
                  </a:txBody>
                  <a:tcPr marL="89152" marR="89152" marT="44576" marB="4457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3</a:t>
                      </a:r>
                    </a:p>
                  </a:txBody>
                  <a:tcPr marL="89152" marR="89152" marT="44576" marB="4457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C</a:t>
                      </a:r>
                    </a:p>
                  </a:txBody>
                  <a:tcPr marL="89152" marR="89152" marT="44576" marB="4457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65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7</a:t>
                      </a:r>
                    </a:p>
                  </a:txBody>
                  <a:tcPr marL="89152" marR="89152" marT="44576" marB="4457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SOT</a:t>
                      </a:r>
                    </a:p>
                  </a:txBody>
                  <a:tcPr marL="89152" marR="89152" marT="44576" marB="4457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2</a:t>
                      </a:r>
                    </a:p>
                  </a:txBody>
                  <a:tcPr marL="89152" marR="89152" marT="44576" marB="4457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0"/>
                      </a:endParaRPr>
                    </a:p>
                  </a:txBody>
                  <a:tcPr marL="89152" marR="89152" marT="44576" marB="4457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0"/>
                      </a:endParaRPr>
                    </a:p>
                  </a:txBody>
                  <a:tcPr marL="89152" marR="89152" marT="44576" marB="4457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65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8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0"/>
                      </a:endParaRPr>
                    </a:p>
                  </a:txBody>
                  <a:tcPr marL="89152" marR="89152" marT="44576" marB="4457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END-CP</a:t>
                      </a:r>
                    </a:p>
                  </a:txBody>
                  <a:tcPr marL="89152" marR="89152" marT="44576" marB="4457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0"/>
                      </a:endParaRPr>
                    </a:p>
                  </a:txBody>
                  <a:tcPr marL="89152" marR="89152" marT="44576" marB="4457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0"/>
                      </a:endParaRPr>
                    </a:p>
                  </a:txBody>
                  <a:tcPr marL="89152" marR="89152" marT="44576" marB="4457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0"/>
                      </a:endParaRPr>
                    </a:p>
                  </a:txBody>
                  <a:tcPr marL="89152" marR="89152" marT="44576" marB="4457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4149224"/>
                  </a:ext>
                </a:extLst>
              </a:tr>
              <a:tr h="3365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9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0"/>
                      </a:endParaRPr>
                    </a:p>
                  </a:txBody>
                  <a:tcPr marL="89152" marR="89152" marT="44576" marB="4457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UP</a:t>
                      </a:r>
                    </a:p>
                  </a:txBody>
                  <a:tcPr marL="89152" marR="89152" marT="44576" marB="4457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2</a:t>
                      </a:r>
                    </a:p>
                  </a:txBody>
                  <a:tcPr marL="89152" marR="89152" marT="44576" marB="4457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7</a:t>
                      </a:r>
                    </a:p>
                  </a:txBody>
                  <a:tcPr marL="89152" marR="89152" marT="44576" marB="4457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D</a:t>
                      </a:r>
                    </a:p>
                  </a:txBody>
                  <a:tcPr marL="89152" marR="89152" marT="44576" marB="4457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65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10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0"/>
                      </a:endParaRPr>
                    </a:p>
                  </a:txBody>
                  <a:tcPr marL="89152" marR="89152" marT="44576" marB="4457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EOT</a:t>
                      </a:r>
                    </a:p>
                  </a:txBody>
                  <a:tcPr marL="89152" marR="89152" marT="44576" marB="4457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1</a:t>
                      </a:r>
                    </a:p>
                  </a:txBody>
                  <a:tcPr marL="89152" marR="89152" marT="44576" marB="4457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6</a:t>
                      </a:r>
                    </a:p>
                  </a:txBody>
                  <a:tcPr marL="89152" marR="89152" marT="44576" marB="4457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0"/>
                      </a:endParaRPr>
                    </a:p>
                  </a:txBody>
                  <a:tcPr marL="89152" marR="89152" marT="44576" marB="4457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65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1</a:t>
                      </a: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1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0"/>
                      </a:endParaRPr>
                    </a:p>
                  </a:txBody>
                  <a:tcPr marL="89152" marR="89152" marT="44576" marB="4457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UP</a:t>
                      </a:r>
                    </a:p>
                  </a:txBody>
                  <a:tcPr marL="89152" marR="89152" marT="44576" marB="4457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3</a:t>
                      </a:r>
                    </a:p>
                  </a:txBody>
                  <a:tcPr marL="89152" marR="89152" marT="44576" marB="4457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5</a:t>
                      </a:r>
                    </a:p>
                  </a:txBody>
                  <a:tcPr marL="89152" marR="89152" marT="44576" marB="4457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B</a:t>
                      </a:r>
                    </a:p>
                  </a:txBody>
                  <a:tcPr marL="89152" marR="89152" marT="44576" marB="4457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65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1</a:t>
                      </a: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2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0"/>
                      </a:endParaRPr>
                    </a:p>
                  </a:txBody>
                  <a:tcPr marL="89152" marR="89152" marT="44576" marB="4457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UP</a:t>
                      </a:r>
                    </a:p>
                  </a:txBody>
                  <a:tcPr marL="89152" marR="89152" marT="44576" marB="4457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2</a:t>
                      </a:r>
                    </a:p>
                  </a:txBody>
                  <a:tcPr marL="89152" marR="89152" marT="44576" marB="4457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9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0"/>
                      </a:endParaRPr>
                    </a:p>
                  </a:txBody>
                  <a:tcPr marL="89152" marR="89152" marT="44576" marB="4457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A</a:t>
                      </a:r>
                    </a:p>
                  </a:txBody>
                  <a:tcPr marL="89152" marR="89152" marT="44576" marB="4457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65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1</a:t>
                      </a: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3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0"/>
                      </a:endParaRPr>
                    </a:p>
                  </a:txBody>
                  <a:tcPr marL="89152" marR="89152" marT="44576" marB="4457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EOT</a:t>
                      </a:r>
                    </a:p>
                  </a:txBody>
                  <a:tcPr marL="89152" marR="89152" marT="44576" marB="4457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2</a:t>
                      </a:r>
                    </a:p>
                  </a:txBody>
                  <a:tcPr marL="89152" marR="89152" marT="44576" marB="4457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1</a:t>
                      </a: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2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0"/>
                      </a:endParaRPr>
                    </a:p>
                  </a:txBody>
                  <a:tcPr marL="89152" marR="89152" marT="44576" marB="4457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0"/>
                      </a:endParaRPr>
                    </a:p>
                  </a:txBody>
                  <a:tcPr marL="89152" marR="89152" marT="44576" marB="4457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65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1</a:t>
                      </a: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4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0"/>
                      </a:endParaRPr>
                    </a:p>
                  </a:txBody>
                  <a:tcPr marL="89152" marR="89152" marT="44576" marB="4457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UP</a:t>
                      </a:r>
                    </a:p>
                  </a:txBody>
                  <a:tcPr marL="89152" marR="89152" marT="44576" marB="4457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3</a:t>
                      </a:r>
                    </a:p>
                  </a:txBody>
                  <a:tcPr marL="89152" marR="89152" marT="44576" marB="4457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1</a:t>
                      </a: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1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0"/>
                      </a:endParaRPr>
                    </a:p>
                  </a:txBody>
                  <a:tcPr marL="89152" marR="89152" marT="44576" marB="4457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E</a:t>
                      </a:r>
                    </a:p>
                  </a:txBody>
                  <a:tcPr marL="89152" marR="89152" marT="44576" marB="4457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365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  <a:cs typeface="+mn-cs"/>
                        </a:rPr>
                        <a:t>1</a:t>
                      </a:r>
                      <a:r>
                        <a:rPr kumimoji="0" lang="en-US" altLang="zh-CN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  <a:cs typeface="+mn-cs"/>
                        </a:rPr>
                        <a:t>5</a:t>
                      </a:r>
                      <a:endParaRPr kumimoji="0" lang="en-US" sz="18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0"/>
                        <a:cs typeface="+mn-cs"/>
                      </a:endParaRPr>
                    </a:p>
                  </a:txBody>
                  <a:tcPr marL="89152" marR="89152" marT="44576" marB="4457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  <a:cs typeface="+mn-cs"/>
                        </a:rPr>
                        <a:t>CLR</a:t>
                      </a:r>
                    </a:p>
                  </a:txBody>
                  <a:tcPr marL="89152" marR="89152" marT="44576" marB="4457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  <a:cs typeface="+mn-cs"/>
                        </a:rPr>
                        <a:t>3</a:t>
                      </a:r>
                    </a:p>
                  </a:txBody>
                  <a:tcPr marL="89152" marR="89152" marT="44576" marB="4457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  <a:cs typeface="+mn-cs"/>
                        </a:rPr>
                        <a:t>1</a:t>
                      </a:r>
                      <a:r>
                        <a:rPr kumimoji="0" lang="en-US" altLang="zh-CN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  <a:cs typeface="+mn-cs"/>
                        </a:rPr>
                        <a:t>4</a:t>
                      </a:r>
                      <a:endParaRPr kumimoji="0" lang="en-US" sz="18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0"/>
                        <a:cs typeface="+mn-cs"/>
                      </a:endParaRPr>
                    </a:p>
                  </a:txBody>
                  <a:tcPr marL="89152" marR="89152" marT="44576" marB="4457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  <a:cs typeface="+mn-cs"/>
                        </a:rPr>
                        <a:t>E, 1</a:t>
                      </a:r>
                      <a:r>
                        <a:rPr kumimoji="0" lang="en-US" altLang="zh-CN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  <a:cs typeface="+mn-cs"/>
                        </a:rPr>
                        <a:t>1</a:t>
                      </a:r>
                      <a:endParaRPr kumimoji="0" lang="en-US" sz="18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0"/>
                        <a:cs typeface="+mn-cs"/>
                      </a:endParaRPr>
                    </a:p>
                  </a:txBody>
                  <a:tcPr marL="89152" marR="89152" marT="44576" marB="4457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8" name="Freeform 83">
            <a:extLst>
              <a:ext uri="{FF2B5EF4-FFF2-40B4-BE49-F238E27FC236}">
                <a16:creationId xmlns:a16="http://schemas.microsoft.com/office/drawing/2014/main" id="{F761D761-4290-474B-B963-67A4D8488AFD}"/>
              </a:ext>
            </a:extLst>
          </p:cNvPr>
          <p:cNvSpPr>
            <a:spLocks/>
          </p:cNvSpPr>
          <p:nvPr/>
        </p:nvSpPr>
        <p:spPr bwMode="auto">
          <a:xfrm>
            <a:off x="7738059" y="4386111"/>
            <a:ext cx="532433" cy="1451898"/>
          </a:xfrm>
          <a:custGeom>
            <a:avLst/>
            <a:gdLst>
              <a:gd name="T0" fmla="*/ 0 w 624"/>
              <a:gd name="T1" fmla="*/ 2784 h 2784"/>
              <a:gd name="T2" fmla="*/ 624 w 624"/>
              <a:gd name="T3" fmla="*/ 1680 h 2784"/>
              <a:gd name="T4" fmla="*/ 0 w 624"/>
              <a:gd name="T5" fmla="*/ 0 h 27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624" h="2784">
                <a:moveTo>
                  <a:pt x="0" y="2784"/>
                </a:moveTo>
                <a:cubicBezTo>
                  <a:pt x="312" y="2464"/>
                  <a:pt x="624" y="2144"/>
                  <a:pt x="624" y="1680"/>
                </a:cubicBezTo>
                <a:cubicBezTo>
                  <a:pt x="624" y="1216"/>
                  <a:pt x="312" y="608"/>
                  <a:pt x="0" y="0"/>
                </a:cubicBezTo>
              </a:path>
            </a:pathLst>
          </a:custGeom>
          <a:noFill/>
          <a:ln w="25400">
            <a:solidFill>
              <a:schemeClr val="tx1"/>
            </a:solidFill>
            <a:round/>
            <a:headEnd type="none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z="1800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graphicFrame>
        <p:nvGraphicFramePr>
          <p:cNvPr id="10" name="Group 72">
            <a:extLst>
              <a:ext uri="{FF2B5EF4-FFF2-40B4-BE49-F238E27FC236}">
                <a16:creationId xmlns:a16="http://schemas.microsoft.com/office/drawing/2014/main" id="{6211C88D-7AE4-3144-B04E-79EDECBA55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8894392"/>
              </p:ext>
            </p:extLst>
          </p:nvPr>
        </p:nvGraphicFramePr>
        <p:xfrm>
          <a:off x="8586002" y="2122124"/>
          <a:ext cx="2019300" cy="1623060"/>
        </p:xfrm>
        <a:graphic>
          <a:graphicData uri="http://schemas.openxmlformats.org/drawingml/2006/table">
            <a:tbl>
              <a:tblPr/>
              <a:tblGrid>
                <a:gridCol w="1009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9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30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LastLSN</a:t>
                      </a:r>
                    </a:p>
                  </a:txBody>
                  <a:tcPr marL="80772" marR="80772" marT="40386" marB="4038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TID</a:t>
                      </a:r>
                    </a:p>
                  </a:txBody>
                  <a:tcPr marL="80772" marR="80772" marT="40386" marB="4038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30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3B20FF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15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3B20FF"/>
                        </a:solidFill>
                        <a:effectLst/>
                        <a:latin typeface="Times" charset="0"/>
                        <a:ea typeface="ＭＳ Ｐゴシック" charset="0"/>
                      </a:endParaRPr>
                    </a:p>
                  </a:txBody>
                  <a:tcPr marL="80772" marR="80772" marT="40386" marB="4038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3</a:t>
                      </a:r>
                    </a:p>
                  </a:txBody>
                  <a:tcPr marL="80772" marR="80772" marT="40386" marB="4038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30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0"/>
                      </a:endParaRPr>
                    </a:p>
                  </a:txBody>
                  <a:tcPr marL="80772" marR="80772" marT="40386" marB="4038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0"/>
                      </a:endParaRPr>
                    </a:p>
                  </a:txBody>
                  <a:tcPr marL="80772" marR="80772" marT="40386" marB="4038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30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0"/>
                      </a:endParaRPr>
                    </a:p>
                  </a:txBody>
                  <a:tcPr marL="80772" marR="80772" marT="40386" marB="4038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0"/>
                      </a:endParaRPr>
                    </a:p>
                  </a:txBody>
                  <a:tcPr marL="80772" marR="80772" marT="40386" marB="4038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30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0"/>
                      </a:endParaRPr>
                    </a:p>
                  </a:txBody>
                  <a:tcPr marL="80772" marR="80772" marT="40386" marB="4038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0"/>
                      </a:endParaRPr>
                    </a:p>
                  </a:txBody>
                  <a:tcPr marL="80772" marR="80772" marT="40386" marB="4038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1" name="Text Box 136">
            <a:extLst>
              <a:ext uri="{FF2B5EF4-FFF2-40B4-BE49-F238E27FC236}">
                <a16:creationId xmlns:a16="http://schemas.microsoft.com/office/drawing/2014/main" id="{32660CAC-A4A8-6347-A2D4-18E6D4F823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57070" y="1702869"/>
            <a:ext cx="87716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b="1" dirty="0">
                <a:latin typeface="微软雅黑" panose="020B0503020204020204" pitchFamily="82" charset="2"/>
                <a:ea typeface="微软雅黑" panose="020B0503020204020204" pitchFamily="82" charset="2"/>
              </a:rPr>
              <a:t>事务表</a:t>
            </a:r>
            <a:endParaRPr lang="en-US" b="1" dirty="0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12" name="Line 95">
            <a:extLst>
              <a:ext uri="{FF2B5EF4-FFF2-40B4-BE49-F238E27FC236}">
                <a16:creationId xmlns:a16="http://schemas.microsoft.com/office/drawing/2014/main" id="{DFA7B726-D7F4-ED4E-ACB0-B5DDB6CD0CD2}"/>
              </a:ext>
            </a:extLst>
          </p:cNvPr>
          <p:cNvSpPr>
            <a:spLocks noChangeShapeType="1"/>
          </p:cNvSpPr>
          <p:nvPr/>
        </p:nvSpPr>
        <p:spPr bwMode="auto">
          <a:xfrm>
            <a:off x="1133543" y="5786127"/>
            <a:ext cx="556186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z="1800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191762494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18">
            <a:extLst>
              <a:ext uri="{FF2B5EF4-FFF2-40B4-BE49-F238E27FC236}">
                <a16:creationId xmlns:a16="http://schemas.microsoft.com/office/drawing/2014/main" id="{95908BFB-1122-4F5B-8451-94B51A87E4EB}"/>
              </a:ext>
            </a:extLst>
          </p:cNvPr>
          <p:cNvSpPr/>
          <p:nvPr/>
        </p:nvSpPr>
        <p:spPr>
          <a:xfrm>
            <a:off x="852060" y="1115777"/>
            <a:ext cx="10487878" cy="5157066"/>
          </a:xfrm>
          <a:prstGeom prst="roundRect">
            <a:avLst>
              <a:gd name="adj" fmla="val 9827"/>
            </a:avLst>
          </a:prstGeom>
          <a:solidFill>
            <a:schemeClr val="bg1"/>
          </a:solidFill>
          <a:ln w="12700" cap="flat">
            <a:gradFill>
              <a:gsLst>
                <a:gs pos="0">
                  <a:srgbClr val="3B20FF">
                    <a:alpha val="16000"/>
                  </a:srgbClr>
                </a:gs>
                <a:gs pos="100000">
                  <a:srgbClr val="6F1787"/>
                </a:gs>
              </a:gsLst>
              <a:lin ang="10800000" scaled="1"/>
            </a:gradFill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endParaRPr lang="zh-CN" altLang="en-US" b="1" dirty="0">
              <a:latin typeface="微软雅黑" panose="020B0503020204020204" pitchFamily="82" charset="2"/>
              <a:ea typeface="微软雅黑" panose="020B0503020204020204" pitchFamily="82" charset="2"/>
              <a:sym typeface="+mn-ea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8403901-6AA2-FF4E-B237-DBE60514C04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BBDC00-B9E2-4EFD-9306-2934E87247C6}" type="slidenum">
              <a:rPr lang="zh-CN" altLang="en-US" smtClean="0">
                <a:latin typeface="微软雅黑" panose="020B0503020204020204" pitchFamily="82" charset="2"/>
                <a:ea typeface="微软雅黑" panose="020B0503020204020204" pitchFamily="82" charset="2"/>
              </a:rPr>
              <a:pPr/>
              <a:t>121</a:t>
            </a:fld>
            <a:endParaRPr lang="zh-CN" altLang="en-US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5D30AE4A-B9F1-414A-88E3-E655119CE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82" charset="2"/>
                <a:ea typeface="微软雅黑" panose="020B0503020204020204" pitchFamily="82" charset="2"/>
              </a:rPr>
              <a:t>案例说明（撤销阶段）</a:t>
            </a:r>
            <a:endParaRPr kumimoji="1" lang="zh-CN" altLang="en-US" dirty="0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CD01BE2-4116-CC4E-B6A1-A58991C1DE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zh-CN" altLang="en-US">
                <a:latin typeface="微软雅黑" panose="020B0503020204020204" pitchFamily="82" charset="2"/>
                <a:ea typeface="微软雅黑" panose="020B0503020204020204" pitchFamily="82" charset="2"/>
              </a:rPr>
              <a:t>数据库系统</a:t>
            </a:r>
            <a:r>
              <a:rPr lang="en-US" altLang="zh-CN">
                <a:latin typeface="微软雅黑" panose="020B0503020204020204" pitchFamily="82" charset="2"/>
                <a:ea typeface="微软雅黑" panose="020B0503020204020204" pitchFamily="82" charset="2"/>
              </a:rPr>
              <a:t>—</a:t>
            </a:r>
            <a:r>
              <a:rPr lang="zh-CN" altLang="en-US">
                <a:latin typeface="微软雅黑" panose="020B0503020204020204" pitchFamily="82" charset="2"/>
                <a:ea typeface="微软雅黑" panose="020B0503020204020204" pitchFamily="82" charset="2"/>
              </a:rPr>
              <a:t>故障恢复</a:t>
            </a:r>
            <a:endParaRPr lang="en-US" altLang="zh-CN" sz="12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graphicFrame>
        <p:nvGraphicFramePr>
          <p:cNvPr id="6" name="Group 108">
            <a:extLst>
              <a:ext uri="{FF2B5EF4-FFF2-40B4-BE49-F238E27FC236}">
                <a16:creationId xmlns:a16="http://schemas.microsoft.com/office/drawing/2014/main" id="{84EEC2E8-EED2-2C4D-891D-443DE74E16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1613937"/>
              </p:ext>
            </p:extLst>
          </p:nvPr>
        </p:nvGraphicFramePr>
        <p:xfrm>
          <a:off x="1967831" y="1399977"/>
          <a:ext cx="5926460" cy="4725136"/>
        </p:xfrm>
        <a:graphic>
          <a:graphicData uri="http://schemas.openxmlformats.org/drawingml/2006/table">
            <a:tbl>
              <a:tblPr/>
              <a:tblGrid>
                <a:gridCol w="11852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52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852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852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8529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365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LSN</a:t>
                      </a:r>
                    </a:p>
                  </a:txBody>
                  <a:tcPr marL="89152" marR="89152" marT="44576" marB="4457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Type</a:t>
                      </a:r>
                    </a:p>
                  </a:txBody>
                  <a:tcPr marL="89152" marR="89152" marT="44576" marB="4457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TID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0"/>
                      </a:endParaRPr>
                    </a:p>
                  </a:txBody>
                  <a:tcPr marL="89152" marR="89152" marT="44576" marB="4457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PrevLSN</a:t>
                      </a:r>
                    </a:p>
                  </a:txBody>
                  <a:tcPr marL="89152" marR="89152" marT="44576" marB="4457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Data</a:t>
                      </a:r>
                    </a:p>
                  </a:txBody>
                  <a:tcPr marL="89152" marR="89152" marT="44576" marB="4457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65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5</a:t>
                      </a:r>
                    </a:p>
                  </a:txBody>
                  <a:tcPr marL="89152" marR="89152" marT="44576" marB="4457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SOT</a:t>
                      </a:r>
                    </a:p>
                  </a:txBody>
                  <a:tcPr marL="89152" marR="89152" marT="44576" marB="4457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3</a:t>
                      </a:r>
                    </a:p>
                  </a:txBody>
                  <a:tcPr marL="89152" marR="89152" marT="44576" marB="4457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0"/>
                      </a:endParaRPr>
                    </a:p>
                  </a:txBody>
                  <a:tcPr marL="89152" marR="89152" marT="44576" marB="4457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0"/>
                      </a:endParaRPr>
                    </a:p>
                  </a:txBody>
                  <a:tcPr marL="89152" marR="89152" marT="44576" marB="4457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65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6</a:t>
                      </a:r>
                    </a:p>
                  </a:txBody>
                  <a:tcPr marL="89152" marR="89152" marT="44576" marB="4457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UP</a:t>
                      </a:r>
                    </a:p>
                  </a:txBody>
                  <a:tcPr marL="89152" marR="89152" marT="44576" marB="4457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1</a:t>
                      </a:r>
                    </a:p>
                  </a:txBody>
                  <a:tcPr marL="89152" marR="89152" marT="44576" marB="4457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3</a:t>
                      </a:r>
                    </a:p>
                  </a:txBody>
                  <a:tcPr marL="89152" marR="89152" marT="44576" marB="4457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C</a:t>
                      </a:r>
                    </a:p>
                  </a:txBody>
                  <a:tcPr marL="89152" marR="89152" marT="44576" marB="4457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65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7</a:t>
                      </a:r>
                    </a:p>
                  </a:txBody>
                  <a:tcPr marL="89152" marR="89152" marT="44576" marB="4457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SOT</a:t>
                      </a:r>
                    </a:p>
                  </a:txBody>
                  <a:tcPr marL="89152" marR="89152" marT="44576" marB="4457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2</a:t>
                      </a:r>
                    </a:p>
                  </a:txBody>
                  <a:tcPr marL="89152" marR="89152" marT="44576" marB="4457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0"/>
                      </a:endParaRPr>
                    </a:p>
                  </a:txBody>
                  <a:tcPr marL="89152" marR="89152" marT="44576" marB="4457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0"/>
                      </a:endParaRPr>
                    </a:p>
                  </a:txBody>
                  <a:tcPr marL="89152" marR="89152" marT="44576" marB="4457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65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8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0"/>
                      </a:endParaRPr>
                    </a:p>
                  </a:txBody>
                  <a:tcPr marL="89152" marR="89152" marT="44576" marB="4457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END-CP</a:t>
                      </a:r>
                    </a:p>
                  </a:txBody>
                  <a:tcPr marL="89152" marR="89152" marT="44576" marB="4457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0"/>
                      </a:endParaRPr>
                    </a:p>
                  </a:txBody>
                  <a:tcPr marL="89152" marR="89152" marT="44576" marB="4457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0"/>
                      </a:endParaRPr>
                    </a:p>
                  </a:txBody>
                  <a:tcPr marL="89152" marR="89152" marT="44576" marB="4457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0"/>
                      </a:endParaRPr>
                    </a:p>
                  </a:txBody>
                  <a:tcPr marL="89152" marR="89152" marT="44576" marB="4457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4149224"/>
                  </a:ext>
                </a:extLst>
              </a:tr>
              <a:tr h="3365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9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0"/>
                      </a:endParaRPr>
                    </a:p>
                  </a:txBody>
                  <a:tcPr marL="89152" marR="89152" marT="44576" marB="4457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UP</a:t>
                      </a:r>
                    </a:p>
                  </a:txBody>
                  <a:tcPr marL="89152" marR="89152" marT="44576" marB="4457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2</a:t>
                      </a:r>
                    </a:p>
                  </a:txBody>
                  <a:tcPr marL="89152" marR="89152" marT="44576" marB="4457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7</a:t>
                      </a:r>
                    </a:p>
                  </a:txBody>
                  <a:tcPr marL="89152" marR="89152" marT="44576" marB="4457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D</a:t>
                      </a:r>
                    </a:p>
                  </a:txBody>
                  <a:tcPr marL="89152" marR="89152" marT="44576" marB="4457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65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10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0"/>
                      </a:endParaRPr>
                    </a:p>
                  </a:txBody>
                  <a:tcPr marL="89152" marR="89152" marT="44576" marB="4457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EOT</a:t>
                      </a:r>
                    </a:p>
                  </a:txBody>
                  <a:tcPr marL="89152" marR="89152" marT="44576" marB="4457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1</a:t>
                      </a:r>
                    </a:p>
                  </a:txBody>
                  <a:tcPr marL="89152" marR="89152" marT="44576" marB="4457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6</a:t>
                      </a:r>
                    </a:p>
                  </a:txBody>
                  <a:tcPr marL="89152" marR="89152" marT="44576" marB="4457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0"/>
                      </a:endParaRPr>
                    </a:p>
                  </a:txBody>
                  <a:tcPr marL="89152" marR="89152" marT="44576" marB="4457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65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1</a:t>
                      </a: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1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0"/>
                      </a:endParaRPr>
                    </a:p>
                  </a:txBody>
                  <a:tcPr marL="89152" marR="89152" marT="44576" marB="4457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UP</a:t>
                      </a:r>
                    </a:p>
                  </a:txBody>
                  <a:tcPr marL="89152" marR="89152" marT="44576" marB="4457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3</a:t>
                      </a:r>
                    </a:p>
                  </a:txBody>
                  <a:tcPr marL="89152" marR="89152" marT="44576" marB="4457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5</a:t>
                      </a:r>
                    </a:p>
                  </a:txBody>
                  <a:tcPr marL="89152" marR="89152" marT="44576" marB="4457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B</a:t>
                      </a:r>
                    </a:p>
                  </a:txBody>
                  <a:tcPr marL="89152" marR="89152" marT="44576" marB="4457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65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1</a:t>
                      </a: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2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0"/>
                      </a:endParaRPr>
                    </a:p>
                  </a:txBody>
                  <a:tcPr marL="89152" marR="89152" marT="44576" marB="4457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UP</a:t>
                      </a:r>
                    </a:p>
                  </a:txBody>
                  <a:tcPr marL="89152" marR="89152" marT="44576" marB="4457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2</a:t>
                      </a:r>
                    </a:p>
                  </a:txBody>
                  <a:tcPr marL="89152" marR="89152" marT="44576" marB="4457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9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0"/>
                      </a:endParaRPr>
                    </a:p>
                  </a:txBody>
                  <a:tcPr marL="89152" marR="89152" marT="44576" marB="4457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A</a:t>
                      </a:r>
                    </a:p>
                  </a:txBody>
                  <a:tcPr marL="89152" marR="89152" marT="44576" marB="4457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65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1</a:t>
                      </a: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3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0"/>
                      </a:endParaRPr>
                    </a:p>
                  </a:txBody>
                  <a:tcPr marL="89152" marR="89152" marT="44576" marB="4457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EOT</a:t>
                      </a:r>
                    </a:p>
                  </a:txBody>
                  <a:tcPr marL="89152" marR="89152" marT="44576" marB="4457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2</a:t>
                      </a:r>
                    </a:p>
                  </a:txBody>
                  <a:tcPr marL="89152" marR="89152" marT="44576" marB="4457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1</a:t>
                      </a: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2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0"/>
                      </a:endParaRPr>
                    </a:p>
                  </a:txBody>
                  <a:tcPr marL="89152" marR="89152" marT="44576" marB="4457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0"/>
                      </a:endParaRPr>
                    </a:p>
                  </a:txBody>
                  <a:tcPr marL="89152" marR="89152" marT="44576" marB="4457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65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1</a:t>
                      </a: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4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0"/>
                      </a:endParaRPr>
                    </a:p>
                  </a:txBody>
                  <a:tcPr marL="89152" marR="89152" marT="44576" marB="4457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UP</a:t>
                      </a:r>
                    </a:p>
                  </a:txBody>
                  <a:tcPr marL="89152" marR="89152" marT="44576" marB="4457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3</a:t>
                      </a:r>
                    </a:p>
                  </a:txBody>
                  <a:tcPr marL="89152" marR="89152" marT="44576" marB="4457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1</a:t>
                      </a: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1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0"/>
                      </a:endParaRPr>
                    </a:p>
                  </a:txBody>
                  <a:tcPr marL="89152" marR="89152" marT="44576" marB="4457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E</a:t>
                      </a:r>
                    </a:p>
                  </a:txBody>
                  <a:tcPr marL="89152" marR="89152" marT="44576" marB="4457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365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  <a:cs typeface="+mn-cs"/>
                        </a:rPr>
                        <a:t>1</a:t>
                      </a:r>
                      <a:r>
                        <a:rPr kumimoji="0" lang="en-US" altLang="zh-CN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  <a:cs typeface="+mn-cs"/>
                        </a:rPr>
                        <a:t>5</a:t>
                      </a:r>
                      <a:endParaRPr kumimoji="0" lang="en-US" sz="18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0"/>
                        <a:cs typeface="+mn-cs"/>
                      </a:endParaRPr>
                    </a:p>
                  </a:txBody>
                  <a:tcPr marL="89152" marR="89152" marT="44576" marB="4457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  <a:cs typeface="+mn-cs"/>
                        </a:rPr>
                        <a:t>CLR</a:t>
                      </a:r>
                    </a:p>
                  </a:txBody>
                  <a:tcPr marL="89152" marR="89152" marT="44576" marB="4457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  <a:cs typeface="+mn-cs"/>
                        </a:rPr>
                        <a:t>3</a:t>
                      </a:r>
                    </a:p>
                  </a:txBody>
                  <a:tcPr marL="89152" marR="89152" marT="44576" marB="4457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  <a:cs typeface="+mn-cs"/>
                        </a:rPr>
                        <a:t>1</a:t>
                      </a:r>
                      <a:r>
                        <a:rPr kumimoji="0" lang="en-US" altLang="zh-CN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  <a:cs typeface="+mn-cs"/>
                        </a:rPr>
                        <a:t>4</a:t>
                      </a:r>
                      <a:endParaRPr kumimoji="0" lang="en-US" sz="18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0"/>
                        <a:cs typeface="+mn-cs"/>
                      </a:endParaRPr>
                    </a:p>
                  </a:txBody>
                  <a:tcPr marL="89152" marR="89152" marT="44576" marB="4457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  <a:cs typeface="+mn-cs"/>
                        </a:rPr>
                        <a:t>E, 1</a:t>
                      </a:r>
                      <a:r>
                        <a:rPr kumimoji="0" lang="en-US" altLang="zh-CN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  <a:cs typeface="+mn-cs"/>
                        </a:rPr>
                        <a:t>1</a:t>
                      </a:r>
                      <a:endParaRPr kumimoji="0" lang="en-US" sz="18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0"/>
                        <a:cs typeface="+mn-cs"/>
                      </a:endParaRPr>
                    </a:p>
                  </a:txBody>
                  <a:tcPr marL="89152" marR="89152" marT="44576" marB="4457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365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1</a:t>
                      </a: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6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0"/>
                      </a:endParaRPr>
                    </a:p>
                  </a:txBody>
                  <a:tcPr marL="89152" marR="89152" marT="44576" marB="4457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CLR</a:t>
                      </a:r>
                    </a:p>
                  </a:txBody>
                  <a:tcPr marL="89152" marR="89152" marT="44576" marB="4457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3</a:t>
                      </a:r>
                    </a:p>
                  </a:txBody>
                  <a:tcPr marL="89152" marR="89152" marT="44576" marB="4457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1</a:t>
                      </a: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5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0"/>
                      </a:endParaRPr>
                    </a:p>
                  </a:txBody>
                  <a:tcPr marL="89152" marR="89152" marT="44576" marB="4457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B, 5</a:t>
                      </a:r>
                    </a:p>
                  </a:txBody>
                  <a:tcPr marL="89152" marR="89152" marT="44576" marB="4457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7" name="Freeform 83">
            <a:extLst>
              <a:ext uri="{FF2B5EF4-FFF2-40B4-BE49-F238E27FC236}">
                <a16:creationId xmlns:a16="http://schemas.microsoft.com/office/drawing/2014/main" id="{739B4930-49B9-8D4D-B890-C1D1CB95C937}"/>
              </a:ext>
            </a:extLst>
          </p:cNvPr>
          <p:cNvSpPr>
            <a:spLocks/>
          </p:cNvSpPr>
          <p:nvPr/>
        </p:nvSpPr>
        <p:spPr bwMode="auto">
          <a:xfrm>
            <a:off x="7905473" y="1961952"/>
            <a:ext cx="965809" cy="4081871"/>
          </a:xfrm>
          <a:custGeom>
            <a:avLst/>
            <a:gdLst>
              <a:gd name="T0" fmla="*/ 0 w 624"/>
              <a:gd name="T1" fmla="*/ 2784 h 2784"/>
              <a:gd name="T2" fmla="*/ 624 w 624"/>
              <a:gd name="T3" fmla="*/ 1680 h 2784"/>
              <a:gd name="T4" fmla="*/ 0 w 624"/>
              <a:gd name="T5" fmla="*/ 0 h 27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624" h="2784">
                <a:moveTo>
                  <a:pt x="0" y="2784"/>
                </a:moveTo>
                <a:cubicBezTo>
                  <a:pt x="312" y="2464"/>
                  <a:pt x="624" y="2144"/>
                  <a:pt x="624" y="1680"/>
                </a:cubicBezTo>
                <a:cubicBezTo>
                  <a:pt x="624" y="1216"/>
                  <a:pt x="312" y="608"/>
                  <a:pt x="0" y="0"/>
                </a:cubicBezTo>
              </a:path>
            </a:pathLst>
          </a:custGeom>
          <a:noFill/>
          <a:ln w="25400">
            <a:solidFill>
              <a:schemeClr val="tx1"/>
            </a:solidFill>
            <a:round/>
            <a:headEnd type="none" w="med" len="med"/>
            <a:tailEnd type="arrow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z="1800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8" name="Freeform 83">
            <a:extLst>
              <a:ext uri="{FF2B5EF4-FFF2-40B4-BE49-F238E27FC236}">
                <a16:creationId xmlns:a16="http://schemas.microsoft.com/office/drawing/2014/main" id="{F761D761-4290-474B-B963-67A4D8488AFD}"/>
              </a:ext>
            </a:extLst>
          </p:cNvPr>
          <p:cNvSpPr>
            <a:spLocks/>
          </p:cNvSpPr>
          <p:nvPr/>
        </p:nvSpPr>
        <p:spPr bwMode="auto">
          <a:xfrm>
            <a:off x="7901627" y="4147789"/>
            <a:ext cx="532433" cy="1451898"/>
          </a:xfrm>
          <a:custGeom>
            <a:avLst/>
            <a:gdLst>
              <a:gd name="T0" fmla="*/ 0 w 624"/>
              <a:gd name="T1" fmla="*/ 2784 h 2784"/>
              <a:gd name="T2" fmla="*/ 624 w 624"/>
              <a:gd name="T3" fmla="*/ 1680 h 2784"/>
              <a:gd name="T4" fmla="*/ 0 w 624"/>
              <a:gd name="T5" fmla="*/ 0 h 27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624" h="2784">
                <a:moveTo>
                  <a:pt x="0" y="2784"/>
                </a:moveTo>
                <a:cubicBezTo>
                  <a:pt x="312" y="2464"/>
                  <a:pt x="624" y="2144"/>
                  <a:pt x="624" y="1680"/>
                </a:cubicBezTo>
                <a:cubicBezTo>
                  <a:pt x="624" y="1216"/>
                  <a:pt x="312" y="608"/>
                  <a:pt x="0" y="0"/>
                </a:cubicBezTo>
              </a:path>
            </a:pathLst>
          </a:custGeom>
          <a:noFill/>
          <a:ln w="25400">
            <a:solidFill>
              <a:schemeClr val="tx1"/>
            </a:solidFill>
            <a:round/>
            <a:headEnd type="none" w="med" len="med"/>
            <a:tailEnd type="arrow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z="1800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graphicFrame>
        <p:nvGraphicFramePr>
          <p:cNvPr id="10" name="Group 72">
            <a:extLst>
              <a:ext uri="{FF2B5EF4-FFF2-40B4-BE49-F238E27FC236}">
                <a16:creationId xmlns:a16="http://schemas.microsoft.com/office/drawing/2014/main" id="{6211C88D-7AE4-3144-B04E-79EDECBA55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5950656"/>
              </p:ext>
            </p:extLst>
          </p:nvPr>
        </p:nvGraphicFramePr>
        <p:xfrm>
          <a:off x="8871282" y="1833879"/>
          <a:ext cx="2019300" cy="1623060"/>
        </p:xfrm>
        <a:graphic>
          <a:graphicData uri="http://schemas.openxmlformats.org/drawingml/2006/table">
            <a:tbl>
              <a:tblPr/>
              <a:tblGrid>
                <a:gridCol w="1009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9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30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LastLSN</a:t>
                      </a:r>
                    </a:p>
                  </a:txBody>
                  <a:tcPr marL="80772" marR="80772" marT="40386" marB="4038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TID</a:t>
                      </a:r>
                    </a:p>
                  </a:txBody>
                  <a:tcPr marL="80772" marR="80772" marT="40386" marB="4038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30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3B20FF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16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3B20FF"/>
                        </a:solidFill>
                        <a:effectLst/>
                        <a:latin typeface="Times" charset="0"/>
                        <a:ea typeface="ＭＳ Ｐゴシック" charset="0"/>
                      </a:endParaRPr>
                    </a:p>
                  </a:txBody>
                  <a:tcPr marL="80772" marR="80772" marT="40386" marB="4038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3</a:t>
                      </a:r>
                    </a:p>
                  </a:txBody>
                  <a:tcPr marL="80772" marR="80772" marT="40386" marB="4038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30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0"/>
                      </a:endParaRPr>
                    </a:p>
                  </a:txBody>
                  <a:tcPr marL="80772" marR="80772" marT="40386" marB="4038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0"/>
                      </a:endParaRPr>
                    </a:p>
                  </a:txBody>
                  <a:tcPr marL="80772" marR="80772" marT="40386" marB="4038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30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0"/>
                      </a:endParaRPr>
                    </a:p>
                  </a:txBody>
                  <a:tcPr marL="80772" marR="80772" marT="40386" marB="4038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0"/>
                      </a:endParaRPr>
                    </a:p>
                  </a:txBody>
                  <a:tcPr marL="80772" marR="80772" marT="40386" marB="4038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30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0"/>
                      </a:endParaRPr>
                    </a:p>
                  </a:txBody>
                  <a:tcPr marL="80772" marR="80772" marT="40386" marB="4038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0"/>
                      </a:endParaRPr>
                    </a:p>
                  </a:txBody>
                  <a:tcPr marL="80772" marR="80772" marT="40386" marB="4038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1" name="Text Box 136">
            <a:extLst>
              <a:ext uri="{FF2B5EF4-FFF2-40B4-BE49-F238E27FC236}">
                <a16:creationId xmlns:a16="http://schemas.microsoft.com/office/drawing/2014/main" id="{32660CAC-A4A8-6347-A2D4-18E6D4F823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42350" y="1414624"/>
            <a:ext cx="87716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b="1" dirty="0">
                <a:latin typeface="微软雅黑" panose="020B0503020204020204" pitchFamily="82" charset="2"/>
                <a:ea typeface="微软雅黑" panose="020B0503020204020204" pitchFamily="82" charset="2"/>
              </a:rPr>
              <a:t>事务表</a:t>
            </a:r>
            <a:endParaRPr lang="en-US" b="1" dirty="0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12" name="Line 95">
            <a:extLst>
              <a:ext uri="{FF2B5EF4-FFF2-40B4-BE49-F238E27FC236}">
                <a16:creationId xmlns:a16="http://schemas.microsoft.com/office/drawing/2014/main" id="{D6027342-F839-7B4D-A51A-34205AE9C9A1}"/>
              </a:ext>
            </a:extLst>
          </p:cNvPr>
          <p:cNvSpPr>
            <a:spLocks noChangeShapeType="1"/>
          </p:cNvSpPr>
          <p:nvPr/>
        </p:nvSpPr>
        <p:spPr bwMode="auto">
          <a:xfrm>
            <a:off x="1297111" y="6013798"/>
            <a:ext cx="556186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z="1800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019861332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18">
            <a:extLst>
              <a:ext uri="{FF2B5EF4-FFF2-40B4-BE49-F238E27FC236}">
                <a16:creationId xmlns:a16="http://schemas.microsoft.com/office/drawing/2014/main" id="{E36EA067-461D-48C9-A194-289B9CC69A27}"/>
              </a:ext>
            </a:extLst>
          </p:cNvPr>
          <p:cNvSpPr/>
          <p:nvPr/>
        </p:nvSpPr>
        <p:spPr>
          <a:xfrm>
            <a:off x="852060" y="951915"/>
            <a:ext cx="10487878" cy="5432660"/>
          </a:xfrm>
          <a:prstGeom prst="roundRect">
            <a:avLst>
              <a:gd name="adj" fmla="val 9827"/>
            </a:avLst>
          </a:prstGeom>
          <a:solidFill>
            <a:schemeClr val="bg1"/>
          </a:solidFill>
          <a:ln w="12700" cap="flat">
            <a:gradFill>
              <a:gsLst>
                <a:gs pos="0">
                  <a:srgbClr val="3B20FF">
                    <a:alpha val="16000"/>
                  </a:srgbClr>
                </a:gs>
                <a:gs pos="100000">
                  <a:srgbClr val="6F1787"/>
                </a:gs>
              </a:gsLst>
              <a:lin ang="10800000" scaled="1"/>
            </a:gradFill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endParaRPr lang="zh-CN" altLang="en-US" b="1" dirty="0">
              <a:latin typeface="微软雅黑" panose="020B0503020204020204" pitchFamily="82" charset="2"/>
              <a:ea typeface="微软雅黑" panose="020B0503020204020204" pitchFamily="82" charset="2"/>
              <a:sym typeface="+mn-ea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8403901-6AA2-FF4E-B237-DBE60514C04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BBDC00-B9E2-4EFD-9306-2934E87247C6}" type="slidenum">
              <a:rPr lang="zh-CN" altLang="en-US" smtClean="0">
                <a:latin typeface="微软雅黑" panose="020B0503020204020204" pitchFamily="82" charset="2"/>
                <a:ea typeface="微软雅黑" panose="020B0503020204020204" pitchFamily="82" charset="2"/>
              </a:rPr>
              <a:pPr/>
              <a:t>122</a:t>
            </a:fld>
            <a:endParaRPr lang="zh-CN" altLang="en-US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5D30AE4A-B9F1-414A-88E3-E655119CE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82" charset="2"/>
                <a:ea typeface="微软雅黑" panose="020B0503020204020204" pitchFamily="82" charset="2"/>
              </a:rPr>
              <a:t>案例说明（撤销阶段）</a:t>
            </a:r>
            <a:endParaRPr kumimoji="1" lang="zh-CN" altLang="en-US" dirty="0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CD01BE2-4116-CC4E-B6A1-A58991C1DE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zh-CN" altLang="en-US">
                <a:latin typeface="微软雅黑" panose="020B0503020204020204" pitchFamily="82" charset="2"/>
                <a:ea typeface="微软雅黑" panose="020B0503020204020204" pitchFamily="82" charset="2"/>
              </a:rPr>
              <a:t>数据库系统</a:t>
            </a:r>
            <a:r>
              <a:rPr lang="en-US" altLang="zh-CN">
                <a:latin typeface="微软雅黑" panose="020B0503020204020204" pitchFamily="82" charset="2"/>
                <a:ea typeface="微软雅黑" panose="020B0503020204020204" pitchFamily="82" charset="2"/>
              </a:rPr>
              <a:t>—</a:t>
            </a:r>
            <a:r>
              <a:rPr lang="zh-CN" altLang="en-US">
                <a:latin typeface="微软雅黑" panose="020B0503020204020204" pitchFamily="82" charset="2"/>
                <a:ea typeface="微软雅黑" panose="020B0503020204020204" pitchFamily="82" charset="2"/>
              </a:rPr>
              <a:t>故障恢复</a:t>
            </a:r>
            <a:endParaRPr lang="en-US" altLang="zh-CN" sz="12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graphicFrame>
        <p:nvGraphicFramePr>
          <p:cNvPr id="6" name="Group 108">
            <a:extLst>
              <a:ext uri="{FF2B5EF4-FFF2-40B4-BE49-F238E27FC236}">
                <a16:creationId xmlns:a16="http://schemas.microsoft.com/office/drawing/2014/main" id="{84EEC2E8-EED2-2C4D-891D-443DE74E16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8218789"/>
              </p:ext>
            </p:extLst>
          </p:nvPr>
        </p:nvGraphicFramePr>
        <p:xfrm>
          <a:off x="1685326" y="1118629"/>
          <a:ext cx="5926460" cy="5088608"/>
        </p:xfrm>
        <a:graphic>
          <a:graphicData uri="http://schemas.openxmlformats.org/drawingml/2006/table">
            <a:tbl>
              <a:tblPr/>
              <a:tblGrid>
                <a:gridCol w="11852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52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852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852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8529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365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LSN</a:t>
                      </a:r>
                    </a:p>
                  </a:txBody>
                  <a:tcPr marL="89152" marR="89152" marT="44576" marB="4457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Type</a:t>
                      </a:r>
                    </a:p>
                  </a:txBody>
                  <a:tcPr marL="89152" marR="89152" marT="44576" marB="4457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TID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0"/>
                      </a:endParaRPr>
                    </a:p>
                  </a:txBody>
                  <a:tcPr marL="89152" marR="89152" marT="44576" marB="4457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PrevLSN</a:t>
                      </a:r>
                    </a:p>
                  </a:txBody>
                  <a:tcPr marL="89152" marR="89152" marT="44576" marB="4457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Data</a:t>
                      </a:r>
                    </a:p>
                  </a:txBody>
                  <a:tcPr marL="89152" marR="89152" marT="44576" marB="4457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65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5</a:t>
                      </a:r>
                    </a:p>
                  </a:txBody>
                  <a:tcPr marL="89152" marR="89152" marT="44576" marB="4457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SOT</a:t>
                      </a:r>
                    </a:p>
                  </a:txBody>
                  <a:tcPr marL="89152" marR="89152" marT="44576" marB="4457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3</a:t>
                      </a:r>
                    </a:p>
                  </a:txBody>
                  <a:tcPr marL="89152" marR="89152" marT="44576" marB="4457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0"/>
                      </a:endParaRPr>
                    </a:p>
                  </a:txBody>
                  <a:tcPr marL="89152" marR="89152" marT="44576" marB="4457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0"/>
                      </a:endParaRPr>
                    </a:p>
                  </a:txBody>
                  <a:tcPr marL="89152" marR="89152" marT="44576" marB="4457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65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6</a:t>
                      </a:r>
                    </a:p>
                  </a:txBody>
                  <a:tcPr marL="89152" marR="89152" marT="44576" marB="4457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UP</a:t>
                      </a:r>
                    </a:p>
                  </a:txBody>
                  <a:tcPr marL="89152" marR="89152" marT="44576" marB="4457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1</a:t>
                      </a:r>
                    </a:p>
                  </a:txBody>
                  <a:tcPr marL="89152" marR="89152" marT="44576" marB="4457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3</a:t>
                      </a:r>
                    </a:p>
                  </a:txBody>
                  <a:tcPr marL="89152" marR="89152" marT="44576" marB="4457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C</a:t>
                      </a:r>
                    </a:p>
                  </a:txBody>
                  <a:tcPr marL="89152" marR="89152" marT="44576" marB="4457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65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7</a:t>
                      </a:r>
                    </a:p>
                  </a:txBody>
                  <a:tcPr marL="89152" marR="89152" marT="44576" marB="4457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SOT</a:t>
                      </a:r>
                    </a:p>
                  </a:txBody>
                  <a:tcPr marL="89152" marR="89152" marT="44576" marB="4457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2</a:t>
                      </a:r>
                    </a:p>
                  </a:txBody>
                  <a:tcPr marL="89152" marR="89152" marT="44576" marB="4457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0"/>
                      </a:endParaRPr>
                    </a:p>
                  </a:txBody>
                  <a:tcPr marL="89152" marR="89152" marT="44576" marB="4457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0"/>
                      </a:endParaRPr>
                    </a:p>
                  </a:txBody>
                  <a:tcPr marL="89152" marR="89152" marT="44576" marB="4457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65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8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0"/>
                      </a:endParaRPr>
                    </a:p>
                  </a:txBody>
                  <a:tcPr marL="89152" marR="89152" marT="44576" marB="4457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END-CP</a:t>
                      </a:r>
                    </a:p>
                  </a:txBody>
                  <a:tcPr marL="89152" marR="89152" marT="44576" marB="4457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0"/>
                      </a:endParaRPr>
                    </a:p>
                  </a:txBody>
                  <a:tcPr marL="89152" marR="89152" marT="44576" marB="4457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0"/>
                      </a:endParaRPr>
                    </a:p>
                  </a:txBody>
                  <a:tcPr marL="89152" marR="89152" marT="44576" marB="4457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0"/>
                      </a:endParaRPr>
                    </a:p>
                  </a:txBody>
                  <a:tcPr marL="89152" marR="89152" marT="44576" marB="4457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4149224"/>
                  </a:ext>
                </a:extLst>
              </a:tr>
              <a:tr h="3365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9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0"/>
                      </a:endParaRPr>
                    </a:p>
                  </a:txBody>
                  <a:tcPr marL="89152" marR="89152" marT="44576" marB="4457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UP</a:t>
                      </a:r>
                    </a:p>
                  </a:txBody>
                  <a:tcPr marL="89152" marR="89152" marT="44576" marB="4457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2</a:t>
                      </a:r>
                    </a:p>
                  </a:txBody>
                  <a:tcPr marL="89152" marR="89152" marT="44576" marB="4457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7</a:t>
                      </a:r>
                    </a:p>
                  </a:txBody>
                  <a:tcPr marL="89152" marR="89152" marT="44576" marB="4457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D</a:t>
                      </a:r>
                    </a:p>
                  </a:txBody>
                  <a:tcPr marL="89152" marR="89152" marT="44576" marB="4457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65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10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0"/>
                      </a:endParaRPr>
                    </a:p>
                  </a:txBody>
                  <a:tcPr marL="89152" marR="89152" marT="44576" marB="4457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EOT</a:t>
                      </a:r>
                    </a:p>
                  </a:txBody>
                  <a:tcPr marL="89152" marR="89152" marT="44576" marB="4457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1</a:t>
                      </a:r>
                    </a:p>
                  </a:txBody>
                  <a:tcPr marL="89152" marR="89152" marT="44576" marB="4457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6</a:t>
                      </a:r>
                    </a:p>
                  </a:txBody>
                  <a:tcPr marL="89152" marR="89152" marT="44576" marB="4457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0"/>
                      </a:endParaRPr>
                    </a:p>
                  </a:txBody>
                  <a:tcPr marL="89152" marR="89152" marT="44576" marB="4457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65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1</a:t>
                      </a: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1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0"/>
                      </a:endParaRPr>
                    </a:p>
                  </a:txBody>
                  <a:tcPr marL="89152" marR="89152" marT="44576" marB="4457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UP</a:t>
                      </a:r>
                    </a:p>
                  </a:txBody>
                  <a:tcPr marL="89152" marR="89152" marT="44576" marB="4457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3</a:t>
                      </a:r>
                    </a:p>
                  </a:txBody>
                  <a:tcPr marL="89152" marR="89152" marT="44576" marB="4457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5</a:t>
                      </a:r>
                    </a:p>
                  </a:txBody>
                  <a:tcPr marL="89152" marR="89152" marT="44576" marB="4457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B</a:t>
                      </a:r>
                    </a:p>
                  </a:txBody>
                  <a:tcPr marL="89152" marR="89152" marT="44576" marB="4457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65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1</a:t>
                      </a: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2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0"/>
                      </a:endParaRPr>
                    </a:p>
                  </a:txBody>
                  <a:tcPr marL="89152" marR="89152" marT="44576" marB="4457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UP</a:t>
                      </a:r>
                    </a:p>
                  </a:txBody>
                  <a:tcPr marL="89152" marR="89152" marT="44576" marB="4457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2</a:t>
                      </a:r>
                    </a:p>
                  </a:txBody>
                  <a:tcPr marL="89152" marR="89152" marT="44576" marB="4457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9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0"/>
                      </a:endParaRPr>
                    </a:p>
                  </a:txBody>
                  <a:tcPr marL="89152" marR="89152" marT="44576" marB="4457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A</a:t>
                      </a:r>
                    </a:p>
                  </a:txBody>
                  <a:tcPr marL="89152" marR="89152" marT="44576" marB="4457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65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1</a:t>
                      </a: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3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0"/>
                      </a:endParaRPr>
                    </a:p>
                  </a:txBody>
                  <a:tcPr marL="89152" marR="89152" marT="44576" marB="4457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EOT</a:t>
                      </a:r>
                    </a:p>
                  </a:txBody>
                  <a:tcPr marL="89152" marR="89152" marT="44576" marB="4457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2</a:t>
                      </a:r>
                    </a:p>
                  </a:txBody>
                  <a:tcPr marL="89152" marR="89152" marT="44576" marB="4457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1</a:t>
                      </a: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2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0"/>
                      </a:endParaRPr>
                    </a:p>
                  </a:txBody>
                  <a:tcPr marL="89152" marR="89152" marT="44576" marB="4457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0"/>
                      </a:endParaRPr>
                    </a:p>
                  </a:txBody>
                  <a:tcPr marL="89152" marR="89152" marT="44576" marB="4457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65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1</a:t>
                      </a: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4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0"/>
                      </a:endParaRPr>
                    </a:p>
                  </a:txBody>
                  <a:tcPr marL="89152" marR="89152" marT="44576" marB="4457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UP</a:t>
                      </a:r>
                    </a:p>
                  </a:txBody>
                  <a:tcPr marL="89152" marR="89152" marT="44576" marB="4457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3</a:t>
                      </a:r>
                    </a:p>
                  </a:txBody>
                  <a:tcPr marL="89152" marR="89152" marT="44576" marB="4457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1</a:t>
                      </a: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1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0"/>
                      </a:endParaRPr>
                    </a:p>
                  </a:txBody>
                  <a:tcPr marL="89152" marR="89152" marT="44576" marB="4457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E</a:t>
                      </a:r>
                    </a:p>
                  </a:txBody>
                  <a:tcPr marL="89152" marR="89152" marT="44576" marB="4457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365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  <a:cs typeface="+mn-cs"/>
                        </a:rPr>
                        <a:t>1</a:t>
                      </a:r>
                      <a:r>
                        <a:rPr kumimoji="0" lang="en-US" altLang="zh-CN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  <a:cs typeface="+mn-cs"/>
                        </a:rPr>
                        <a:t>5</a:t>
                      </a:r>
                      <a:endParaRPr kumimoji="0" lang="en-US" sz="18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0"/>
                        <a:cs typeface="+mn-cs"/>
                      </a:endParaRPr>
                    </a:p>
                  </a:txBody>
                  <a:tcPr marL="89152" marR="89152" marT="44576" marB="4457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  <a:cs typeface="+mn-cs"/>
                        </a:rPr>
                        <a:t>CLR</a:t>
                      </a:r>
                    </a:p>
                  </a:txBody>
                  <a:tcPr marL="89152" marR="89152" marT="44576" marB="4457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  <a:cs typeface="+mn-cs"/>
                        </a:rPr>
                        <a:t>3</a:t>
                      </a:r>
                    </a:p>
                  </a:txBody>
                  <a:tcPr marL="89152" marR="89152" marT="44576" marB="4457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  <a:cs typeface="+mn-cs"/>
                        </a:rPr>
                        <a:t>1</a:t>
                      </a:r>
                      <a:r>
                        <a:rPr kumimoji="0" lang="en-US" altLang="zh-CN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  <a:cs typeface="+mn-cs"/>
                        </a:rPr>
                        <a:t>4</a:t>
                      </a:r>
                      <a:endParaRPr kumimoji="0" lang="en-US" sz="18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0"/>
                        <a:cs typeface="+mn-cs"/>
                      </a:endParaRPr>
                    </a:p>
                  </a:txBody>
                  <a:tcPr marL="89152" marR="89152" marT="44576" marB="4457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  <a:cs typeface="+mn-cs"/>
                        </a:rPr>
                        <a:t>E, 1</a:t>
                      </a:r>
                      <a:r>
                        <a:rPr kumimoji="0" lang="en-US" altLang="zh-CN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  <a:cs typeface="+mn-cs"/>
                        </a:rPr>
                        <a:t>1</a:t>
                      </a:r>
                      <a:endParaRPr kumimoji="0" lang="en-US" sz="18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0"/>
                        <a:cs typeface="+mn-cs"/>
                      </a:endParaRPr>
                    </a:p>
                  </a:txBody>
                  <a:tcPr marL="89152" marR="89152" marT="44576" marB="4457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365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1</a:t>
                      </a: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6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0"/>
                      </a:endParaRPr>
                    </a:p>
                  </a:txBody>
                  <a:tcPr marL="89152" marR="89152" marT="44576" marB="4457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CLR</a:t>
                      </a:r>
                    </a:p>
                  </a:txBody>
                  <a:tcPr marL="89152" marR="89152" marT="44576" marB="4457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3</a:t>
                      </a:r>
                    </a:p>
                  </a:txBody>
                  <a:tcPr marL="89152" marR="89152" marT="44576" marB="4457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1</a:t>
                      </a: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5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0"/>
                      </a:endParaRPr>
                    </a:p>
                  </a:txBody>
                  <a:tcPr marL="89152" marR="89152" marT="44576" marB="4457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B, 5</a:t>
                      </a:r>
                    </a:p>
                  </a:txBody>
                  <a:tcPr marL="89152" marR="89152" marT="44576" marB="4457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365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1</a:t>
                      </a: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7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0"/>
                      </a:endParaRPr>
                    </a:p>
                  </a:txBody>
                  <a:tcPr marL="89152" marR="89152" marT="44576" marB="4457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EOT</a:t>
                      </a:r>
                    </a:p>
                  </a:txBody>
                  <a:tcPr marL="89152" marR="89152" marT="44576" marB="4457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3</a:t>
                      </a:r>
                    </a:p>
                  </a:txBody>
                  <a:tcPr marL="89152" marR="89152" marT="44576" marB="4457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1</a:t>
                      </a: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6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0"/>
                      </a:endParaRPr>
                    </a:p>
                  </a:txBody>
                  <a:tcPr marL="89152" marR="89152" marT="44576" marB="4457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0"/>
                      </a:endParaRPr>
                    </a:p>
                  </a:txBody>
                  <a:tcPr marL="89152" marR="89152" marT="44576" marB="4457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7" name="Freeform 83">
            <a:extLst>
              <a:ext uri="{FF2B5EF4-FFF2-40B4-BE49-F238E27FC236}">
                <a16:creationId xmlns:a16="http://schemas.microsoft.com/office/drawing/2014/main" id="{739B4930-49B9-8D4D-B890-C1D1CB95C937}"/>
              </a:ext>
            </a:extLst>
          </p:cNvPr>
          <p:cNvSpPr>
            <a:spLocks/>
          </p:cNvSpPr>
          <p:nvPr/>
        </p:nvSpPr>
        <p:spPr bwMode="auto">
          <a:xfrm>
            <a:off x="7622968" y="1680604"/>
            <a:ext cx="965809" cy="4081871"/>
          </a:xfrm>
          <a:custGeom>
            <a:avLst/>
            <a:gdLst>
              <a:gd name="T0" fmla="*/ 0 w 624"/>
              <a:gd name="T1" fmla="*/ 2784 h 2784"/>
              <a:gd name="T2" fmla="*/ 624 w 624"/>
              <a:gd name="T3" fmla="*/ 1680 h 2784"/>
              <a:gd name="T4" fmla="*/ 0 w 624"/>
              <a:gd name="T5" fmla="*/ 0 h 27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624" h="2784">
                <a:moveTo>
                  <a:pt x="0" y="2784"/>
                </a:moveTo>
                <a:cubicBezTo>
                  <a:pt x="312" y="2464"/>
                  <a:pt x="624" y="2144"/>
                  <a:pt x="624" y="1680"/>
                </a:cubicBezTo>
                <a:cubicBezTo>
                  <a:pt x="624" y="1216"/>
                  <a:pt x="312" y="608"/>
                  <a:pt x="0" y="0"/>
                </a:cubicBezTo>
              </a:path>
            </a:pathLst>
          </a:custGeom>
          <a:noFill/>
          <a:ln w="25400">
            <a:solidFill>
              <a:schemeClr val="tx1"/>
            </a:solidFill>
            <a:round/>
            <a:headEnd type="none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z="1800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8" name="Freeform 83">
            <a:extLst>
              <a:ext uri="{FF2B5EF4-FFF2-40B4-BE49-F238E27FC236}">
                <a16:creationId xmlns:a16="http://schemas.microsoft.com/office/drawing/2014/main" id="{F761D761-4290-474B-B963-67A4D8488AFD}"/>
              </a:ext>
            </a:extLst>
          </p:cNvPr>
          <p:cNvSpPr>
            <a:spLocks/>
          </p:cNvSpPr>
          <p:nvPr/>
        </p:nvSpPr>
        <p:spPr bwMode="auto">
          <a:xfrm>
            <a:off x="7619122" y="3866441"/>
            <a:ext cx="532433" cy="1451898"/>
          </a:xfrm>
          <a:custGeom>
            <a:avLst/>
            <a:gdLst>
              <a:gd name="T0" fmla="*/ 0 w 624"/>
              <a:gd name="T1" fmla="*/ 2784 h 2784"/>
              <a:gd name="T2" fmla="*/ 624 w 624"/>
              <a:gd name="T3" fmla="*/ 1680 h 2784"/>
              <a:gd name="T4" fmla="*/ 0 w 624"/>
              <a:gd name="T5" fmla="*/ 0 h 27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624" h="2784">
                <a:moveTo>
                  <a:pt x="0" y="2784"/>
                </a:moveTo>
                <a:cubicBezTo>
                  <a:pt x="312" y="2464"/>
                  <a:pt x="624" y="2144"/>
                  <a:pt x="624" y="1680"/>
                </a:cubicBezTo>
                <a:cubicBezTo>
                  <a:pt x="624" y="1216"/>
                  <a:pt x="312" y="608"/>
                  <a:pt x="0" y="0"/>
                </a:cubicBezTo>
              </a:path>
            </a:pathLst>
          </a:custGeom>
          <a:noFill/>
          <a:ln w="25400">
            <a:solidFill>
              <a:schemeClr val="tx1"/>
            </a:solidFill>
            <a:round/>
            <a:headEnd type="none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z="1800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graphicFrame>
        <p:nvGraphicFramePr>
          <p:cNvPr id="10" name="Group 72">
            <a:extLst>
              <a:ext uri="{FF2B5EF4-FFF2-40B4-BE49-F238E27FC236}">
                <a16:creationId xmlns:a16="http://schemas.microsoft.com/office/drawing/2014/main" id="{6211C88D-7AE4-3144-B04E-79EDECBA55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6422146"/>
              </p:ext>
            </p:extLst>
          </p:nvPr>
        </p:nvGraphicFramePr>
        <p:xfrm>
          <a:off x="8850975" y="1793833"/>
          <a:ext cx="2019300" cy="1623060"/>
        </p:xfrm>
        <a:graphic>
          <a:graphicData uri="http://schemas.openxmlformats.org/drawingml/2006/table">
            <a:tbl>
              <a:tblPr/>
              <a:tblGrid>
                <a:gridCol w="1009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9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30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LastLSN</a:t>
                      </a:r>
                    </a:p>
                  </a:txBody>
                  <a:tcPr marL="80772" marR="80772" marT="40386" marB="4038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TID</a:t>
                      </a:r>
                    </a:p>
                  </a:txBody>
                  <a:tcPr marL="80772" marR="80772" marT="40386" marB="4038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30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0"/>
                      </a:endParaRPr>
                    </a:p>
                  </a:txBody>
                  <a:tcPr marL="80772" marR="80772" marT="40386" marB="4038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0"/>
                      </a:endParaRPr>
                    </a:p>
                  </a:txBody>
                  <a:tcPr marL="80772" marR="80772" marT="40386" marB="4038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30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0"/>
                      </a:endParaRPr>
                    </a:p>
                  </a:txBody>
                  <a:tcPr marL="80772" marR="80772" marT="40386" marB="4038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0"/>
                      </a:endParaRPr>
                    </a:p>
                  </a:txBody>
                  <a:tcPr marL="80772" marR="80772" marT="40386" marB="4038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30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0"/>
                      </a:endParaRPr>
                    </a:p>
                  </a:txBody>
                  <a:tcPr marL="80772" marR="80772" marT="40386" marB="4038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0"/>
                      </a:endParaRPr>
                    </a:p>
                  </a:txBody>
                  <a:tcPr marL="80772" marR="80772" marT="40386" marB="4038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30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0"/>
                      </a:endParaRPr>
                    </a:p>
                  </a:txBody>
                  <a:tcPr marL="80772" marR="80772" marT="40386" marB="4038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0"/>
                      </a:endParaRPr>
                    </a:p>
                  </a:txBody>
                  <a:tcPr marL="80772" marR="80772" marT="40386" marB="4038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1" name="Text Box 136">
            <a:extLst>
              <a:ext uri="{FF2B5EF4-FFF2-40B4-BE49-F238E27FC236}">
                <a16:creationId xmlns:a16="http://schemas.microsoft.com/office/drawing/2014/main" id="{32660CAC-A4A8-6347-A2D4-18E6D4F823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22043" y="1374578"/>
            <a:ext cx="87716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b="1" dirty="0">
                <a:latin typeface="微软雅黑" panose="020B0503020204020204" pitchFamily="82" charset="2"/>
                <a:ea typeface="微软雅黑" panose="020B0503020204020204" pitchFamily="82" charset="2"/>
              </a:rPr>
              <a:t>事务表</a:t>
            </a:r>
            <a:endParaRPr lang="en-US" b="1" dirty="0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12" name="Line 95">
            <a:extLst>
              <a:ext uri="{FF2B5EF4-FFF2-40B4-BE49-F238E27FC236}">
                <a16:creationId xmlns:a16="http://schemas.microsoft.com/office/drawing/2014/main" id="{3A6609C5-50A9-5F48-A9AC-D318AD2DABB9}"/>
              </a:ext>
            </a:extLst>
          </p:cNvPr>
          <p:cNvSpPr>
            <a:spLocks noChangeShapeType="1"/>
          </p:cNvSpPr>
          <p:nvPr/>
        </p:nvSpPr>
        <p:spPr bwMode="auto">
          <a:xfrm>
            <a:off x="1014606" y="6031389"/>
            <a:ext cx="556186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z="1800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070960988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18">
            <a:extLst>
              <a:ext uri="{FF2B5EF4-FFF2-40B4-BE49-F238E27FC236}">
                <a16:creationId xmlns:a16="http://schemas.microsoft.com/office/drawing/2014/main" id="{8A943F15-B314-4632-A610-3718E6460EE5}"/>
              </a:ext>
            </a:extLst>
          </p:cNvPr>
          <p:cNvSpPr/>
          <p:nvPr/>
        </p:nvSpPr>
        <p:spPr>
          <a:xfrm>
            <a:off x="5259331" y="1255010"/>
            <a:ext cx="6665969" cy="4740973"/>
          </a:xfrm>
          <a:prstGeom prst="roundRect">
            <a:avLst>
              <a:gd name="adj" fmla="val 9827"/>
            </a:avLst>
          </a:prstGeom>
          <a:solidFill>
            <a:schemeClr val="bg1"/>
          </a:solidFill>
          <a:ln w="12700" cap="flat">
            <a:gradFill>
              <a:gsLst>
                <a:gs pos="0">
                  <a:srgbClr val="3B20FF">
                    <a:alpha val="16000"/>
                  </a:srgbClr>
                </a:gs>
                <a:gs pos="100000">
                  <a:srgbClr val="6F1787"/>
                </a:gs>
              </a:gsLst>
              <a:lin ang="10800000" scaled="1"/>
            </a:gradFill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endParaRPr lang="zh-CN" altLang="en-US" b="1" dirty="0">
              <a:latin typeface="微软雅黑" panose="020B0503020204020204" pitchFamily="82" charset="2"/>
              <a:ea typeface="微软雅黑" panose="020B0503020204020204" pitchFamily="82" charset="2"/>
              <a:sym typeface="+mn-ea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89CC295-869D-174B-8C5D-BAD63CCDFC9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BBDC00-B9E2-4EFD-9306-2934E87247C6}" type="slidenum">
              <a:rPr lang="zh-CN" altLang="en-US" smtClean="0">
                <a:latin typeface="微软雅黑" panose="020B0503020204020204" pitchFamily="82" charset="2"/>
                <a:ea typeface="微软雅黑" panose="020B0503020204020204" pitchFamily="82" charset="2"/>
              </a:rPr>
              <a:pPr/>
              <a:t>123</a:t>
            </a:fld>
            <a:endParaRPr lang="zh-CN" altLang="en-US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5FEE05A2-1E94-8C48-B37E-F57BF0442F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82" charset="2"/>
                <a:ea typeface="微软雅黑" panose="020B0503020204020204" pitchFamily="82" charset="2"/>
              </a:rPr>
              <a:t>增量检查点</a:t>
            </a:r>
            <a:endParaRPr kumimoji="1" lang="zh-CN" altLang="en-US" dirty="0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B198C06-3264-3341-AA18-7CE9DA7358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zh-CN" altLang="en-US">
                <a:latin typeface="微软雅黑" panose="020B0503020204020204" pitchFamily="82" charset="2"/>
                <a:ea typeface="微软雅黑" panose="020B0503020204020204" pitchFamily="82" charset="2"/>
              </a:rPr>
              <a:t>数据库系统</a:t>
            </a:r>
            <a:r>
              <a:rPr lang="en-US" altLang="zh-CN">
                <a:latin typeface="微软雅黑" panose="020B0503020204020204" pitchFamily="82" charset="2"/>
                <a:ea typeface="微软雅黑" panose="020B0503020204020204" pitchFamily="82" charset="2"/>
              </a:rPr>
              <a:t>—</a:t>
            </a:r>
            <a:r>
              <a:rPr lang="zh-CN" altLang="en-US">
                <a:latin typeface="微软雅黑" panose="020B0503020204020204" pitchFamily="82" charset="2"/>
                <a:ea typeface="微软雅黑" panose="020B0503020204020204" pitchFamily="82" charset="2"/>
              </a:rPr>
              <a:t>故障恢复</a:t>
            </a:r>
            <a:endParaRPr lang="en-US" altLang="zh-CN" sz="12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299C0E7-0D78-E34F-8D89-23169606FD5F}"/>
              </a:ext>
            </a:extLst>
          </p:cNvPr>
          <p:cNvSpPr txBox="1"/>
          <p:nvPr/>
        </p:nvSpPr>
        <p:spPr>
          <a:xfrm>
            <a:off x="134690" y="1079813"/>
            <a:ext cx="4803805" cy="56686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Wingdings" pitchFamily="2" charset="2"/>
              <a:buChar char="p"/>
            </a:pPr>
            <a:r>
              <a:rPr kumimoji="1" lang="zh-CN" altLang="en-US" sz="2400" b="1" dirty="0">
                <a:solidFill>
                  <a:srgbClr val="701988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不需全量脏页刷盘，增量刷新脏页，优化检查点执行速度</a:t>
            </a:r>
            <a:endParaRPr kumimoji="1" lang="en-US" altLang="zh-CN" sz="2400" b="1" dirty="0">
              <a:solidFill>
                <a:srgbClr val="701988"/>
              </a:solidFill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marL="285750" indent="-285750">
              <a:lnSpc>
                <a:spcPct val="120000"/>
              </a:lnSpc>
              <a:buFont typeface="Wingdings" pitchFamily="2" charset="2"/>
              <a:buChar char="p"/>
            </a:pPr>
            <a:r>
              <a:rPr kumimoji="1" lang="zh-CN" altLang="en-US" sz="2400" b="1" dirty="0">
                <a:solidFill>
                  <a:srgbClr val="701988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单独线程刷新脏页</a:t>
            </a:r>
            <a:endParaRPr kumimoji="1" lang="en-US" altLang="zh-CN" sz="2400" b="1" dirty="0">
              <a:solidFill>
                <a:srgbClr val="701988"/>
              </a:solidFill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1" lang="zh-CN" altLang="en-US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按照脏页的</a:t>
            </a:r>
            <a:r>
              <a:rPr kumimoji="1" lang="en-US" altLang="zh-CN" sz="2000" dirty="0" err="1">
                <a:latin typeface="微软雅黑" panose="020B0503020204020204" pitchFamily="82" charset="2"/>
                <a:ea typeface="微软雅黑" panose="020B0503020204020204" pitchFamily="82" charset="2"/>
              </a:rPr>
              <a:t>RecLSN</a:t>
            </a:r>
            <a:r>
              <a:rPr kumimoji="1" lang="zh-CN" altLang="en-US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排序</a:t>
            </a:r>
            <a:endParaRPr kumimoji="1" lang="en-US" altLang="zh-CN" sz="20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1" lang="zh-CN" altLang="en-US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按照</a:t>
            </a:r>
            <a:r>
              <a:rPr kumimoji="1" lang="en-US" altLang="zh-CN" sz="2000" dirty="0" err="1">
                <a:latin typeface="微软雅黑" panose="020B0503020204020204" pitchFamily="82" charset="2"/>
                <a:ea typeface="微软雅黑" panose="020B0503020204020204" pitchFamily="82" charset="2"/>
              </a:rPr>
              <a:t>RecLSN</a:t>
            </a:r>
            <a:r>
              <a:rPr kumimoji="1" lang="zh-CN" altLang="en-US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由小到大</a:t>
            </a:r>
            <a:br>
              <a:rPr kumimoji="1" lang="en-US" altLang="zh-CN" sz="2000" dirty="0">
                <a:latin typeface="微软雅黑" panose="020B0503020204020204" pitchFamily="82" charset="2"/>
                <a:ea typeface="微软雅黑" panose="020B0503020204020204" pitchFamily="82" charset="2"/>
              </a:rPr>
            </a:br>
            <a:r>
              <a:rPr kumimoji="1" lang="zh-CN" altLang="en-US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刷新脏页</a:t>
            </a:r>
            <a:endParaRPr kumimoji="1" lang="en-US" altLang="zh-CN" sz="20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marL="285750" indent="-285750">
              <a:lnSpc>
                <a:spcPct val="120000"/>
              </a:lnSpc>
              <a:buFont typeface="Wingdings" pitchFamily="2" charset="2"/>
              <a:buChar char="p"/>
            </a:pPr>
            <a:r>
              <a:rPr kumimoji="1" lang="zh-CN" altLang="en-US" sz="2400" b="1" dirty="0">
                <a:solidFill>
                  <a:srgbClr val="701988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在</a:t>
            </a:r>
            <a:r>
              <a:rPr kumimoji="1" lang="en-US" altLang="zh-CN" sz="2400" b="1" dirty="0">
                <a:solidFill>
                  <a:srgbClr val="701988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checkpoint</a:t>
            </a:r>
            <a:r>
              <a:rPr kumimoji="1" lang="zh-CN" altLang="en-US" sz="2400" b="1" dirty="0">
                <a:solidFill>
                  <a:srgbClr val="701988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检查点记录</a:t>
            </a:r>
            <a:endParaRPr kumimoji="1" lang="en-US" altLang="zh-CN" sz="2400" b="1" dirty="0">
              <a:solidFill>
                <a:srgbClr val="701988"/>
              </a:solidFill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1" lang="zh-CN" altLang="en-US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当前刷新脏页的最大</a:t>
            </a:r>
            <a:r>
              <a:rPr kumimoji="1" lang="en-US" altLang="zh-CN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LSN</a:t>
            </a:r>
            <a:r>
              <a:rPr kumimoji="1" lang="zh-CN" altLang="en-US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为</a:t>
            </a:r>
            <a:r>
              <a:rPr kumimoji="1" lang="en-US" altLang="zh-CN" sz="2000" dirty="0" err="1">
                <a:latin typeface="微软雅黑" panose="020B0503020204020204" pitchFamily="82" charset="2"/>
                <a:ea typeface="微软雅黑" panose="020B0503020204020204" pitchFamily="82" charset="2"/>
              </a:rPr>
              <a:t>FlushedPageLSN</a:t>
            </a:r>
            <a:endParaRPr kumimoji="1" lang="en-US" altLang="zh-CN" sz="20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1" lang="zh-CN" altLang="en-US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活跃事务表</a:t>
            </a:r>
            <a:r>
              <a:rPr kumimoji="1" lang="en-US" altLang="zh-CN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ATT</a:t>
            </a:r>
            <a:r>
              <a:rPr kumimoji="1" lang="zh-CN" altLang="en-US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（事务提交日志）</a:t>
            </a:r>
            <a:endParaRPr kumimoji="1" lang="en-US" altLang="zh-CN" sz="20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marL="285750" indent="-285750">
              <a:lnSpc>
                <a:spcPct val="120000"/>
              </a:lnSpc>
              <a:buFont typeface="Wingdings" pitchFamily="2" charset="2"/>
              <a:buChar char="p"/>
            </a:pPr>
            <a:r>
              <a:rPr kumimoji="1" lang="zh-CN" altLang="en-US" sz="2400" b="1" dirty="0">
                <a:solidFill>
                  <a:srgbClr val="701988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恢复时</a:t>
            </a:r>
            <a:endParaRPr kumimoji="1" lang="en-US" altLang="zh-CN" sz="2400" b="1" dirty="0">
              <a:solidFill>
                <a:srgbClr val="701988"/>
              </a:solidFill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1" lang="zh-CN" altLang="en-US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从</a:t>
            </a:r>
            <a:r>
              <a:rPr kumimoji="1" lang="en-US" altLang="zh-CN" sz="2000" dirty="0" err="1">
                <a:latin typeface="微软雅黑" panose="020B0503020204020204" pitchFamily="82" charset="2"/>
                <a:ea typeface="微软雅黑" panose="020B0503020204020204" pitchFamily="82" charset="2"/>
              </a:rPr>
              <a:t>FlushedPageLSN</a:t>
            </a:r>
            <a:r>
              <a:rPr kumimoji="1" lang="zh-CN" altLang="en-US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日志开始重建脏页表和活跃事务表</a:t>
            </a:r>
            <a:endParaRPr kumimoji="1" lang="en-US" altLang="zh-CN" sz="20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kumimoji="1" lang="zh-CN" altLang="en-US" sz="24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BFA38BF0-D2A7-3957-EA6C-FCDE5C5D16AA}"/>
              </a:ext>
            </a:extLst>
          </p:cNvPr>
          <p:cNvGrpSpPr/>
          <p:nvPr/>
        </p:nvGrpSpPr>
        <p:grpSpPr>
          <a:xfrm>
            <a:off x="5444154" y="1637083"/>
            <a:ext cx="6652568" cy="3887815"/>
            <a:chOff x="153321" y="1145424"/>
            <a:chExt cx="7405188" cy="4162697"/>
          </a:xfrm>
        </p:grpSpPr>
        <p:sp>
          <p:nvSpPr>
            <p:cNvPr id="28" name="圆角矩形 27">
              <a:extLst>
                <a:ext uri="{FF2B5EF4-FFF2-40B4-BE49-F238E27FC236}">
                  <a16:creationId xmlns:a16="http://schemas.microsoft.com/office/drawing/2014/main" id="{7236126A-1E9C-F343-80E8-237D42DC4E2A}"/>
                </a:ext>
              </a:extLst>
            </p:cNvPr>
            <p:cNvSpPr/>
            <p:nvPr/>
          </p:nvSpPr>
          <p:spPr>
            <a:xfrm>
              <a:off x="242704" y="1636210"/>
              <a:ext cx="1857930" cy="650741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>
                <a:latin typeface="微软雅黑" panose="020B0503020204020204" pitchFamily="82" charset="2"/>
                <a:ea typeface="微软雅黑" panose="020B0503020204020204" pitchFamily="82" charset="2"/>
              </a:endParaRPr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1155CEEE-C10C-EE47-986D-C65A954489AB}"/>
                </a:ext>
              </a:extLst>
            </p:cNvPr>
            <p:cNvSpPr/>
            <p:nvPr/>
          </p:nvSpPr>
          <p:spPr>
            <a:xfrm>
              <a:off x="153321" y="3052244"/>
              <a:ext cx="2460406" cy="650742"/>
            </a:xfrm>
            <a:prstGeom prst="rect">
              <a:avLst/>
            </a:prstGeom>
            <a:solidFill>
              <a:schemeClr val="bg1"/>
            </a:solidFill>
            <a:ln w="349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400" b="1" dirty="0">
                  <a:solidFill>
                    <a:schemeClr val="tx1"/>
                  </a:solidFill>
                  <a:latin typeface="微软雅黑" panose="020B0503020204020204" pitchFamily="82" charset="2"/>
                  <a:ea typeface="微软雅黑" panose="020B0503020204020204" pitchFamily="82" charset="2"/>
                </a:rPr>
                <a:t>脏页队列：按照</a:t>
              </a:r>
              <a:r>
                <a:rPr kumimoji="1" lang="en-US" altLang="zh-CN" sz="1400" b="1" dirty="0" err="1">
                  <a:solidFill>
                    <a:schemeClr val="tx1"/>
                  </a:solidFill>
                  <a:latin typeface="微软雅黑" panose="020B0503020204020204" pitchFamily="82" charset="2"/>
                  <a:ea typeface="微软雅黑" panose="020B0503020204020204" pitchFamily="82" charset="2"/>
                </a:rPr>
                <a:t>recLSN</a:t>
              </a:r>
              <a:r>
                <a:rPr kumimoji="1" lang="zh-CN" altLang="en-US" sz="1400" b="1" dirty="0">
                  <a:solidFill>
                    <a:schemeClr val="tx1"/>
                  </a:solidFill>
                  <a:latin typeface="微软雅黑" panose="020B0503020204020204" pitchFamily="82" charset="2"/>
                  <a:ea typeface="微软雅黑" panose="020B0503020204020204" pitchFamily="82" charset="2"/>
                </a:rPr>
                <a:t>由小到达排序</a:t>
              </a:r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59FCBC54-4781-4A4C-8131-B2492F74CD8B}"/>
                </a:ext>
              </a:extLst>
            </p:cNvPr>
            <p:cNvSpPr/>
            <p:nvPr/>
          </p:nvSpPr>
          <p:spPr>
            <a:xfrm>
              <a:off x="500333" y="4349607"/>
              <a:ext cx="1564573" cy="650742"/>
            </a:xfrm>
            <a:prstGeom prst="rect">
              <a:avLst/>
            </a:prstGeom>
            <a:solidFill>
              <a:schemeClr val="bg1"/>
            </a:solidFill>
            <a:ln w="349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>
                <a:latin typeface="微软雅黑" panose="020B0503020204020204" pitchFamily="82" charset="2"/>
                <a:ea typeface="微软雅黑" panose="020B0503020204020204" pitchFamily="82" charset="2"/>
              </a:endParaRP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DA759570-AD7D-D54E-98D9-2851223AD78D}"/>
                </a:ext>
              </a:extLst>
            </p:cNvPr>
            <p:cNvSpPr/>
            <p:nvPr/>
          </p:nvSpPr>
          <p:spPr>
            <a:xfrm>
              <a:off x="647012" y="4460811"/>
              <a:ext cx="1564573" cy="650742"/>
            </a:xfrm>
            <a:prstGeom prst="rect">
              <a:avLst/>
            </a:prstGeom>
            <a:solidFill>
              <a:schemeClr val="bg1"/>
            </a:solidFill>
            <a:ln w="349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>
                <a:latin typeface="微软雅黑" panose="020B0503020204020204" pitchFamily="82" charset="2"/>
                <a:ea typeface="微软雅黑" panose="020B0503020204020204" pitchFamily="82" charset="2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51C44D9E-00E4-CB4C-BE24-BDDC0C28F7BC}"/>
                </a:ext>
              </a:extLst>
            </p:cNvPr>
            <p:cNvSpPr/>
            <p:nvPr/>
          </p:nvSpPr>
          <p:spPr>
            <a:xfrm>
              <a:off x="2821861" y="4474185"/>
              <a:ext cx="1966214" cy="785639"/>
            </a:xfrm>
            <a:prstGeom prst="rect">
              <a:avLst/>
            </a:prstGeom>
            <a:solidFill>
              <a:schemeClr val="bg1"/>
            </a:solidFill>
            <a:ln w="349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>
                <a:latin typeface="微软雅黑" panose="020B0503020204020204" pitchFamily="82" charset="2"/>
                <a:ea typeface="微软雅黑" panose="020B0503020204020204" pitchFamily="82" charset="2"/>
              </a:endParaRPr>
            </a:p>
          </p:txBody>
        </p:sp>
        <p:sp>
          <p:nvSpPr>
            <p:cNvPr id="33" name="圆角矩形 32">
              <a:extLst>
                <a:ext uri="{FF2B5EF4-FFF2-40B4-BE49-F238E27FC236}">
                  <a16:creationId xmlns:a16="http://schemas.microsoft.com/office/drawing/2014/main" id="{77437F07-3156-3642-BD2F-01258AA4197E}"/>
                </a:ext>
              </a:extLst>
            </p:cNvPr>
            <p:cNvSpPr/>
            <p:nvPr/>
          </p:nvSpPr>
          <p:spPr>
            <a:xfrm>
              <a:off x="2865701" y="1817430"/>
              <a:ext cx="1857930" cy="650741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>
                <a:latin typeface="微软雅黑" panose="020B0503020204020204" pitchFamily="82" charset="2"/>
                <a:ea typeface="微软雅黑" panose="020B0503020204020204" pitchFamily="82" charset="2"/>
              </a:endParaRPr>
            </a:p>
          </p:txBody>
        </p: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DBF18F49-B83D-1E4A-B4BD-55ED58F79A9A}"/>
                </a:ext>
              </a:extLst>
            </p:cNvPr>
            <p:cNvSpPr txBox="1"/>
            <p:nvPr/>
          </p:nvSpPr>
          <p:spPr>
            <a:xfrm>
              <a:off x="3219578" y="1978057"/>
              <a:ext cx="1147563" cy="3295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1400" b="1" dirty="0">
                  <a:latin typeface="微软雅黑" panose="020B0503020204020204" pitchFamily="82" charset="2"/>
                  <a:ea typeface="微软雅黑" panose="020B0503020204020204" pitchFamily="82" charset="2"/>
                </a:rPr>
                <a:t>检查点线程</a:t>
              </a:r>
            </a:p>
          </p:txBody>
        </p: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B5C536D5-B40D-3E42-B764-84AF2F41C56D}"/>
                </a:ext>
              </a:extLst>
            </p:cNvPr>
            <p:cNvSpPr txBox="1"/>
            <p:nvPr/>
          </p:nvSpPr>
          <p:spPr>
            <a:xfrm>
              <a:off x="2829691" y="4442430"/>
              <a:ext cx="1982478" cy="7908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400" b="1" dirty="0">
                  <a:latin typeface="微软雅黑" panose="020B0503020204020204" pitchFamily="82" charset="2"/>
                  <a:ea typeface="微软雅黑" panose="020B0503020204020204" pitchFamily="82" charset="2"/>
                </a:rPr>
                <a:t>Checkpoint</a:t>
              </a:r>
              <a:r>
                <a:rPr kumimoji="1" lang="zh-CN" altLang="en-US" sz="1400" b="1" dirty="0">
                  <a:latin typeface="微软雅黑" panose="020B0503020204020204" pitchFamily="82" charset="2"/>
                  <a:ea typeface="微软雅黑" panose="020B0503020204020204" pitchFamily="82" charset="2"/>
                </a:rPr>
                <a:t>检查点</a:t>
              </a:r>
              <a:r>
                <a:rPr kumimoji="1" lang="en-US" altLang="zh-CN" sz="1400" b="1" dirty="0">
                  <a:latin typeface="微软雅黑" panose="020B0503020204020204" pitchFamily="82" charset="2"/>
                  <a:ea typeface="微软雅黑" panose="020B0503020204020204" pitchFamily="82" charset="2"/>
                </a:rPr>
                <a:t>: </a:t>
              </a:r>
              <a:r>
                <a:rPr kumimoji="1" lang="en-US" altLang="zh-CN" sz="1400" b="1" dirty="0" err="1">
                  <a:latin typeface="微软雅黑" panose="020B0503020204020204" pitchFamily="82" charset="2"/>
                  <a:ea typeface="微软雅黑" panose="020B0503020204020204" pitchFamily="82" charset="2"/>
                </a:rPr>
                <a:t>flushedPageLSN</a:t>
              </a:r>
              <a:r>
                <a:rPr kumimoji="1" lang="zh-CN" altLang="en-US" sz="1400" b="1" dirty="0">
                  <a:latin typeface="微软雅黑" panose="020B0503020204020204" pitchFamily="82" charset="2"/>
                  <a:ea typeface="微软雅黑" panose="020B0503020204020204" pitchFamily="82" charset="2"/>
                </a:rPr>
                <a:t>、活跃事务表</a:t>
              </a:r>
            </a:p>
          </p:txBody>
        </p: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286D0A9D-57B3-B949-8E71-FEA20DBEFA20}"/>
                </a:ext>
              </a:extLst>
            </p:cNvPr>
            <p:cNvSpPr/>
            <p:nvPr/>
          </p:nvSpPr>
          <p:spPr>
            <a:xfrm>
              <a:off x="793691" y="4609082"/>
              <a:ext cx="1564573" cy="650742"/>
            </a:xfrm>
            <a:prstGeom prst="rect">
              <a:avLst/>
            </a:prstGeom>
            <a:solidFill>
              <a:schemeClr val="bg1"/>
            </a:solidFill>
            <a:ln w="349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400" b="1" dirty="0">
                  <a:solidFill>
                    <a:schemeClr val="tx1"/>
                  </a:solidFill>
                  <a:latin typeface="微软雅黑" panose="020B0503020204020204" pitchFamily="82" charset="2"/>
                  <a:ea typeface="微软雅黑" panose="020B0503020204020204" pitchFamily="82" charset="2"/>
                </a:rPr>
                <a:t>数据页面文件</a:t>
              </a:r>
            </a:p>
          </p:txBody>
        </p:sp>
        <p:sp>
          <p:nvSpPr>
            <p:cNvPr id="37" name="圆角矩形 36">
              <a:extLst>
                <a:ext uri="{FF2B5EF4-FFF2-40B4-BE49-F238E27FC236}">
                  <a16:creationId xmlns:a16="http://schemas.microsoft.com/office/drawing/2014/main" id="{D5537C16-5B00-914F-938E-9D73CA1760D8}"/>
                </a:ext>
              </a:extLst>
            </p:cNvPr>
            <p:cNvSpPr/>
            <p:nvPr/>
          </p:nvSpPr>
          <p:spPr>
            <a:xfrm>
              <a:off x="336730" y="1730553"/>
              <a:ext cx="1857930" cy="650741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>
                <a:latin typeface="微软雅黑" panose="020B0503020204020204" pitchFamily="82" charset="2"/>
                <a:ea typeface="微软雅黑" panose="020B0503020204020204" pitchFamily="82" charset="2"/>
              </a:endParaRPr>
            </a:p>
          </p:txBody>
        </p:sp>
        <p:sp>
          <p:nvSpPr>
            <p:cNvPr id="38" name="圆角矩形 37">
              <a:extLst>
                <a:ext uri="{FF2B5EF4-FFF2-40B4-BE49-F238E27FC236}">
                  <a16:creationId xmlns:a16="http://schemas.microsoft.com/office/drawing/2014/main" id="{38C5AD04-7C8D-3741-8E2B-A0D442E68A0E}"/>
                </a:ext>
              </a:extLst>
            </p:cNvPr>
            <p:cNvSpPr/>
            <p:nvPr/>
          </p:nvSpPr>
          <p:spPr>
            <a:xfrm>
              <a:off x="430756" y="1817430"/>
              <a:ext cx="1857930" cy="650741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400" b="1" dirty="0">
                  <a:solidFill>
                    <a:schemeClr val="tx1"/>
                  </a:solidFill>
                  <a:latin typeface="微软雅黑" panose="020B0503020204020204" pitchFamily="82" charset="2"/>
                  <a:ea typeface="微软雅黑" panose="020B0503020204020204" pitchFamily="82" charset="2"/>
                </a:rPr>
                <a:t>页面更新线程</a:t>
              </a:r>
            </a:p>
          </p:txBody>
        </p:sp>
        <p:sp>
          <p:nvSpPr>
            <p:cNvPr id="39" name="任意形状 38">
              <a:extLst>
                <a:ext uri="{FF2B5EF4-FFF2-40B4-BE49-F238E27FC236}">
                  <a16:creationId xmlns:a16="http://schemas.microsoft.com/office/drawing/2014/main" id="{9DD3F2DC-8323-6344-B5F4-9FF46847D2BD}"/>
                </a:ext>
              </a:extLst>
            </p:cNvPr>
            <p:cNvSpPr/>
            <p:nvPr/>
          </p:nvSpPr>
          <p:spPr>
            <a:xfrm>
              <a:off x="793693" y="1149543"/>
              <a:ext cx="244830" cy="777968"/>
            </a:xfrm>
            <a:custGeom>
              <a:avLst/>
              <a:gdLst>
                <a:gd name="connsiteX0" fmla="*/ 305473 w 379815"/>
                <a:gd name="connsiteY0" fmla="*/ 0 h 1089891"/>
                <a:gd name="connsiteX1" fmla="*/ 673 w 379815"/>
                <a:gd name="connsiteY1" fmla="*/ 498764 h 1089891"/>
                <a:gd name="connsiteX2" fmla="*/ 379364 w 379815"/>
                <a:gd name="connsiteY2" fmla="*/ 600364 h 1089891"/>
                <a:gd name="connsiteX3" fmla="*/ 83800 w 379815"/>
                <a:gd name="connsiteY3" fmla="*/ 1089891 h 1089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815" h="1089891">
                  <a:moveTo>
                    <a:pt x="305473" y="0"/>
                  </a:moveTo>
                  <a:cubicBezTo>
                    <a:pt x="146915" y="199351"/>
                    <a:pt x="-11642" y="398703"/>
                    <a:pt x="673" y="498764"/>
                  </a:cubicBezTo>
                  <a:cubicBezTo>
                    <a:pt x="12988" y="598825"/>
                    <a:pt x="365510" y="501843"/>
                    <a:pt x="379364" y="600364"/>
                  </a:cubicBezTo>
                  <a:cubicBezTo>
                    <a:pt x="393218" y="698885"/>
                    <a:pt x="83800" y="1089891"/>
                    <a:pt x="83800" y="1089891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>
                <a:latin typeface="微软雅黑" panose="020B0503020204020204" pitchFamily="82" charset="2"/>
                <a:ea typeface="微软雅黑" panose="020B0503020204020204" pitchFamily="82" charset="2"/>
              </a:endParaRPr>
            </a:p>
          </p:txBody>
        </p:sp>
        <p:sp>
          <p:nvSpPr>
            <p:cNvPr id="40" name="任意形状 39">
              <a:extLst>
                <a:ext uri="{FF2B5EF4-FFF2-40B4-BE49-F238E27FC236}">
                  <a16:creationId xmlns:a16="http://schemas.microsoft.com/office/drawing/2014/main" id="{569CCBFC-8A39-6B4B-9AE7-3D5BDEA051DF}"/>
                </a:ext>
              </a:extLst>
            </p:cNvPr>
            <p:cNvSpPr/>
            <p:nvPr/>
          </p:nvSpPr>
          <p:spPr>
            <a:xfrm>
              <a:off x="1113375" y="1145424"/>
              <a:ext cx="244830" cy="777968"/>
            </a:xfrm>
            <a:custGeom>
              <a:avLst/>
              <a:gdLst>
                <a:gd name="connsiteX0" fmla="*/ 305473 w 379815"/>
                <a:gd name="connsiteY0" fmla="*/ 0 h 1089891"/>
                <a:gd name="connsiteX1" fmla="*/ 673 w 379815"/>
                <a:gd name="connsiteY1" fmla="*/ 498764 h 1089891"/>
                <a:gd name="connsiteX2" fmla="*/ 379364 w 379815"/>
                <a:gd name="connsiteY2" fmla="*/ 600364 h 1089891"/>
                <a:gd name="connsiteX3" fmla="*/ 83800 w 379815"/>
                <a:gd name="connsiteY3" fmla="*/ 1089891 h 1089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815" h="1089891">
                  <a:moveTo>
                    <a:pt x="305473" y="0"/>
                  </a:moveTo>
                  <a:cubicBezTo>
                    <a:pt x="146915" y="199351"/>
                    <a:pt x="-11642" y="398703"/>
                    <a:pt x="673" y="498764"/>
                  </a:cubicBezTo>
                  <a:cubicBezTo>
                    <a:pt x="12988" y="598825"/>
                    <a:pt x="365510" y="501843"/>
                    <a:pt x="379364" y="600364"/>
                  </a:cubicBezTo>
                  <a:cubicBezTo>
                    <a:pt x="393218" y="698885"/>
                    <a:pt x="83800" y="1089891"/>
                    <a:pt x="83800" y="1089891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>
                <a:latin typeface="微软雅黑" panose="020B0503020204020204" pitchFamily="82" charset="2"/>
                <a:ea typeface="微软雅黑" panose="020B0503020204020204" pitchFamily="82" charset="2"/>
              </a:endParaRPr>
            </a:p>
          </p:txBody>
        </p:sp>
        <p:sp>
          <p:nvSpPr>
            <p:cNvPr id="41" name="任意形状 40">
              <a:extLst>
                <a:ext uri="{FF2B5EF4-FFF2-40B4-BE49-F238E27FC236}">
                  <a16:creationId xmlns:a16="http://schemas.microsoft.com/office/drawing/2014/main" id="{4CBC5C23-41B8-E84F-BD46-25BC41EAF217}"/>
                </a:ext>
              </a:extLst>
            </p:cNvPr>
            <p:cNvSpPr/>
            <p:nvPr/>
          </p:nvSpPr>
          <p:spPr>
            <a:xfrm>
              <a:off x="1425721" y="1146871"/>
              <a:ext cx="244830" cy="777968"/>
            </a:xfrm>
            <a:custGeom>
              <a:avLst/>
              <a:gdLst>
                <a:gd name="connsiteX0" fmla="*/ 305473 w 379815"/>
                <a:gd name="connsiteY0" fmla="*/ 0 h 1089891"/>
                <a:gd name="connsiteX1" fmla="*/ 673 w 379815"/>
                <a:gd name="connsiteY1" fmla="*/ 498764 h 1089891"/>
                <a:gd name="connsiteX2" fmla="*/ 379364 w 379815"/>
                <a:gd name="connsiteY2" fmla="*/ 600364 h 1089891"/>
                <a:gd name="connsiteX3" fmla="*/ 83800 w 379815"/>
                <a:gd name="connsiteY3" fmla="*/ 1089891 h 1089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815" h="1089891">
                  <a:moveTo>
                    <a:pt x="305473" y="0"/>
                  </a:moveTo>
                  <a:cubicBezTo>
                    <a:pt x="146915" y="199351"/>
                    <a:pt x="-11642" y="398703"/>
                    <a:pt x="673" y="498764"/>
                  </a:cubicBezTo>
                  <a:cubicBezTo>
                    <a:pt x="12988" y="598825"/>
                    <a:pt x="365510" y="501843"/>
                    <a:pt x="379364" y="600364"/>
                  </a:cubicBezTo>
                  <a:cubicBezTo>
                    <a:pt x="393218" y="698885"/>
                    <a:pt x="83800" y="1089891"/>
                    <a:pt x="83800" y="1089891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>
                <a:latin typeface="微软雅黑" panose="020B0503020204020204" pitchFamily="82" charset="2"/>
                <a:ea typeface="微软雅黑" panose="020B0503020204020204" pitchFamily="82" charset="2"/>
              </a:endParaRPr>
            </a:p>
          </p:txBody>
        </p:sp>
        <p:sp>
          <p:nvSpPr>
            <p:cNvPr id="42" name="任意形状 41">
              <a:extLst>
                <a:ext uri="{FF2B5EF4-FFF2-40B4-BE49-F238E27FC236}">
                  <a16:creationId xmlns:a16="http://schemas.microsoft.com/office/drawing/2014/main" id="{A7B973E6-D7F1-A34E-9892-BC0A98CBC34B}"/>
                </a:ext>
              </a:extLst>
            </p:cNvPr>
            <p:cNvSpPr/>
            <p:nvPr/>
          </p:nvSpPr>
          <p:spPr>
            <a:xfrm>
              <a:off x="3687151" y="1202147"/>
              <a:ext cx="244830" cy="777968"/>
            </a:xfrm>
            <a:custGeom>
              <a:avLst/>
              <a:gdLst>
                <a:gd name="connsiteX0" fmla="*/ 305473 w 379815"/>
                <a:gd name="connsiteY0" fmla="*/ 0 h 1089891"/>
                <a:gd name="connsiteX1" fmla="*/ 673 w 379815"/>
                <a:gd name="connsiteY1" fmla="*/ 498764 h 1089891"/>
                <a:gd name="connsiteX2" fmla="*/ 379364 w 379815"/>
                <a:gd name="connsiteY2" fmla="*/ 600364 h 1089891"/>
                <a:gd name="connsiteX3" fmla="*/ 83800 w 379815"/>
                <a:gd name="connsiteY3" fmla="*/ 1089891 h 1089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815" h="1089891">
                  <a:moveTo>
                    <a:pt x="305473" y="0"/>
                  </a:moveTo>
                  <a:cubicBezTo>
                    <a:pt x="146915" y="199351"/>
                    <a:pt x="-11642" y="398703"/>
                    <a:pt x="673" y="498764"/>
                  </a:cubicBezTo>
                  <a:cubicBezTo>
                    <a:pt x="12988" y="598825"/>
                    <a:pt x="365510" y="501843"/>
                    <a:pt x="379364" y="600364"/>
                  </a:cubicBezTo>
                  <a:cubicBezTo>
                    <a:pt x="393218" y="698885"/>
                    <a:pt x="83800" y="1089891"/>
                    <a:pt x="83800" y="1089891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>
                <a:latin typeface="微软雅黑" panose="020B0503020204020204" pitchFamily="82" charset="2"/>
                <a:ea typeface="微软雅黑" panose="020B0503020204020204" pitchFamily="82" charset="2"/>
              </a:endParaRPr>
            </a:p>
          </p:txBody>
        </p:sp>
        <p:cxnSp>
          <p:nvCxnSpPr>
            <p:cNvPr id="43" name="直线箭头连接符 42">
              <a:extLst>
                <a:ext uri="{FF2B5EF4-FFF2-40B4-BE49-F238E27FC236}">
                  <a16:creationId xmlns:a16="http://schemas.microsoft.com/office/drawing/2014/main" id="{D1D03ACD-6B3A-AB47-B2ED-DEA74C07B5CC}"/>
                </a:ext>
              </a:extLst>
            </p:cNvPr>
            <p:cNvCxnSpPr/>
            <p:nvPr/>
          </p:nvCxnSpPr>
          <p:spPr>
            <a:xfrm flipH="1">
              <a:off x="1348801" y="2485037"/>
              <a:ext cx="9403" cy="584071"/>
            </a:xfrm>
            <a:prstGeom prst="straightConnector1">
              <a:avLst/>
            </a:prstGeom>
            <a:ln w="4762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线箭头连接符 43">
              <a:extLst>
                <a:ext uri="{FF2B5EF4-FFF2-40B4-BE49-F238E27FC236}">
                  <a16:creationId xmlns:a16="http://schemas.microsoft.com/office/drawing/2014/main" id="{11EE408A-CB06-1444-AD71-31135C7ECCC0}"/>
                </a:ext>
              </a:extLst>
            </p:cNvPr>
            <p:cNvCxnSpPr/>
            <p:nvPr/>
          </p:nvCxnSpPr>
          <p:spPr>
            <a:xfrm>
              <a:off x="1348801" y="3683872"/>
              <a:ext cx="9403" cy="665735"/>
            </a:xfrm>
            <a:prstGeom prst="straightConnector1">
              <a:avLst/>
            </a:prstGeom>
            <a:ln w="4762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肘形连接符 44">
              <a:extLst>
                <a:ext uri="{FF2B5EF4-FFF2-40B4-BE49-F238E27FC236}">
                  <a16:creationId xmlns:a16="http://schemas.microsoft.com/office/drawing/2014/main" id="{F9885BC9-A9A4-3F4A-88F5-A4AF43F15C76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2773638" y="3501452"/>
              <a:ext cx="2042058" cy="1"/>
            </a:xfrm>
            <a:prstGeom prst="bentConnector3">
              <a:avLst/>
            </a:prstGeom>
            <a:ln w="38100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线箭头连接符 45">
              <a:extLst>
                <a:ext uri="{FF2B5EF4-FFF2-40B4-BE49-F238E27FC236}">
                  <a16:creationId xmlns:a16="http://schemas.microsoft.com/office/drawing/2014/main" id="{A6950F6F-1B67-EA4D-B918-318D839156E7}"/>
                </a:ext>
              </a:extLst>
            </p:cNvPr>
            <p:cNvCxnSpPr>
              <a:cxnSpLocks/>
              <a:stCxn id="29" idx="3"/>
            </p:cNvCxnSpPr>
            <p:nvPr/>
          </p:nvCxnSpPr>
          <p:spPr>
            <a:xfrm>
              <a:off x="2613727" y="3377615"/>
              <a:ext cx="1101960" cy="0"/>
            </a:xfrm>
            <a:prstGeom prst="straightConnector1">
              <a:avLst/>
            </a:prstGeom>
            <a:ln w="4762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402F5D12-C67B-4142-B0EA-B46F011E489B}"/>
                </a:ext>
              </a:extLst>
            </p:cNvPr>
            <p:cNvSpPr txBox="1"/>
            <p:nvPr/>
          </p:nvSpPr>
          <p:spPr>
            <a:xfrm>
              <a:off x="2043309" y="3685029"/>
              <a:ext cx="3163887" cy="5602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1400" b="1" dirty="0">
                  <a:latin typeface="微软雅黑" panose="020B0503020204020204" pitchFamily="82" charset="2"/>
                  <a:ea typeface="微软雅黑" panose="020B0503020204020204" pitchFamily="82" charset="2"/>
                </a:rPr>
                <a:t>当前刷新的最大 </a:t>
              </a:r>
              <a:r>
                <a:rPr kumimoji="1" lang="en-US" altLang="zh-CN" sz="1400" b="1" dirty="0" err="1">
                  <a:latin typeface="微软雅黑" panose="020B0503020204020204" pitchFamily="82" charset="2"/>
                  <a:ea typeface="微软雅黑" panose="020B0503020204020204" pitchFamily="82" charset="2"/>
                </a:rPr>
                <a:t>recLSN</a:t>
              </a:r>
              <a:r>
                <a:rPr kumimoji="1" lang="zh-CN" altLang="en-US" sz="1400" b="1" dirty="0">
                  <a:latin typeface="微软雅黑" panose="020B0503020204020204" pitchFamily="82" charset="2"/>
                  <a:ea typeface="微软雅黑" panose="020B0503020204020204" pitchFamily="82" charset="2"/>
                </a:rPr>
                <a:t>：</a:t>
              </a:r>
              <a:r>
                <a:rPr kumimoji="1" lang="en-US" altLang="zh-CN" sz="1400" b="1" dirty="0" err="1">
                  <a:latin typeface="微软雅黑" panose="020B0503020204020204" pitchFamily="82" charset="2"/>
                  <a:ea typeface="微软雅黑" panose="020B0503020204020204" pitchFamily="82" charset="2"/>
                </a:rPr>
                <a:t>flushedPageLSN</a:t>
              </a:r>
              <a:endParaRPr kumimoji="1" lang="zh-CN" altLang="en-US" sz="1400" b="1" dirty="0">
                <a:latin typeface="微软雅黑" panose="020B0503020204020204" pitchFamily="82" charset="2"/>
                <a:ea typeface="微软雅黑" panose="020B0503020204020204" pitchFamily="82" charset="2"/>
              </a:endParaRPr>
            </a:p>
          </p:txBody>
        </p:sp>
        <p:sp>
          <p:nvSpPr>
            <p:cNvPr id="10" name="圆角矩形 9">
              <a:extLst>
                <a:ext uri="{FF2B5EF4-FFF2-40B4-BE49-F238E27FC236}">
                  <a16:creationId xmlns:a16="http://schemas.microsoft.com/office/drawing/2014/main" id="{FCCEE13C-D775-B601-AFED-19360587B728}"/>
                </a:ext>
              </a:extLst>
            </p:cNvPr>
            <p:cNvSpPr/>
            <p:nvPr/>
          </p:nvSpPr>
          <p:spPr>
            <a:xfrm>
              <a:off x="4963336" y="1789863"/>
              <a:ext cx="1857930" cy="650741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>
                <a:latin typeface="微软雅黑" panose="020B0503020204020204" pitchFamily="82" charset="2"/>
                <a:ea typeface="微软雅黑" panose="020B0503020204020204" pitchFamily="82" charset="2"/>
              </a:endParaRPr>
            </a:p>
          </p:txBody>
        </p:sp>
        <p:sp>
          <p:nvSpPr>
            <p:cNvPr id="11" name="任意形状 10">
              <a:extLst>
                <a:ext uri="{FF2B5EF4-FFF2-40B4-BE49-F238E27FC236}">
                  <a16:creationId xmlns:a16="http://schemas.microsoft.com/office/drawing/2014/main" id="{82248586-E149-07B4-AF98-042DA89AF553}"/>
                </a:ext>
              </a:extLst>
            </p:cNvPr>
            <p:cNvSpPr/>
            <p:nvPr/>
          </p:nvSpPr>
          <p:spPr>
            <a:xfrm>
              <a:off x="5784786" y="1174580"/>
              <a:ext cx="244830" cy="777968"/>
            </a:xfrm>
            <a:custGeom>
              <a:avLst/>
              <a:gdLst>
                <a:gd name="connsiteX0" fmla="*/ 305473 w 379815"/>
                <a:gd name="connsiteY0" fmla="*/ 0 h 1089891"/>
                <a:gd name="connsiteX1" fmla="*/ 673 w 379815"/>
                <a:gd name="connsiteY1" fmla="*/ 498764 h 1089891"/>
                <a:gd name="connsiteX2" fmla="*/ 379364 w 379815"/>
                <a:gd name="connsiteY2" fmla="*/ 600364 h 1089891"/>
                <a:gd name="connsiteX3" fmla="*/ 83800 w 379815"/>
                <a:gd name="connsiteY3" fmla="*/ 1089891 h 1089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815" h="1089891">
                  <a:moveTo>
                    <a:pt x="305473" y="0"/>
                  </a:moveTo>
                  <a:cubicBezTo>
                    <a:pt x="146915" y="199351"/>
                    <a:pt x="-11642" y="398703"/>
                    <a:pt x="673" y="498764"/>
                  </a:cubicBezTo>
                  <a:cubicBezTo>
                    <a:pt x="12988" y="598825"/>
                    <a:pt x="365510" y="501843"/>
                    <a:pt x="379364" y="600364"/>
                  </a:cubicBezTo>
                  <a:cubicBezTo>
                    <a:pt x="393218" y="698885"/>
                    <a:pt x="83800" y="1089891"/>
                    <a:pt x="83800" y="1089891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>
                <a:latin typeface="微软雅黑" panose="020B0503020204020204" pitchFamily="82" charset="2"/>
                <a:ea typeface="微软雅黑" panose="020B0503020204020204" pitchFamily="82" charset="2"/>
              </a:endParaRP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9E3DEEC2-E3B1-C32D-98B1-A22BC5691AE8}"/>
                </a:ext>
              </a:extLst>
            </p:cNvPr>
            <p:cNvSpPr txBox="1"/>
            <p:nvPr/>
          </p:nvSpPr>
          <p:spPr>
            <a:xfrm>
              <a:off x="4394622" y="2742156"/>
              <a:ext cx="3163887" cy="5602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1400" b="1" dirty="0">
                  <a:latin typeface="微软雅黑" panose="020B0503020204020204" pitchFamily="82" charset="2"/>
                  <a:ea typeface="微软雅黑" panose="020B0503020204020204" pitchFamily="82" charset="2"/>
                </a:rPr>
                <a:t>当前刷新日志最大</a:t>
              </a:r>
              <a:r>
                <a:rPr kumimoji="1" lang="en-US" altLang="zh-CN" sz="1400" b="1" dirty="0">
                  <a:latin typeface="微软雅黑" panose="020B0503020204020204" pitchFamily="82" charset="2"/>
                  <a:ea typeface="微软雅黑" panose="020B0503020204020204" pitchFamily="82" charset="2"/>
                </a:rPr>
                <a:t>LSN</a:t>
              </a:r>
              <a:r>
                <a:rPr kumimoji="1" lang="zh-CN" altLang="en-US" sz="1400" b="1" dirty="0">
                  <a:latin typeface="微软雅黑" panose="020B0503020204020204" pitchFamily="82" charset="2"/>
                  <a:ea typeface="微软雅黑" panose="020B0503020204020204" pitchFamily="82" charset="2"/>
                </a:rPr>
                <a:t>：</a:t>
              </a:r>
              <a:r>
                <a:rPr kumimoji="1" lang="en-US" altLang="zh-CN" sz="1400" b="1" dirty="0" err="1">
                  <a:latin typeface="微软雅黑" panose="020B0503020204020204" pitchFamily="82" charset="2"/>
                  <a:ea typeface="微软雅黑" panose="020B0503020204020204" pitchFamily="82" charset="2"/>
                </a:rPr>
                <a:t>flushedLSN</a:t>
              </a:r>
              <a:endParaRPr kumimoji="1" lang="zh-CN" altLang="en-US" sz="1400" b="1" dirty="0">
                <a:latin typeface="微软雅黑" panose="020B0503020204020204" pitchFamily="82" charset="2"/>
                <a:ea typeface="微软雅黑" panose="020B0503020204020204" pitchFamily="82" charset="2"/>
              </a:endParaRP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3195D43D-87AE-FE5F-556C-6C7918A9D524}"/>
                </a:ext>
              </a:extLst>
            </p:cNvPr>
            <p:cNvSpPr txBox="1"/>
            <p:nvPr/>
          </p:nvSpPr>
          <p:spPr>
            <a:xfrm>
              <a:off x="5230663" y="1961579"/>
              <a:ext cx="957208" cy="3295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1400" b="1" dirty="0">
                  <a:latin typeface="微软雅黑" panose="020B0503020204020204" pitchFamily="82" charset="2"/>
                  <a:ea typeface="微软雅黑" panose="020B0503020204020204" pitchFamily="82" charset="2"/>
                </a:rPr>
                <a:t>日志线程</a:t>
              </a: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D7CC3E6B-EDA6-1939-697A-81182AF812B1}"/>
                </a:ext>
              </a:extLst>
            </p:cNvPr>
            <p:cNvSpPr/>
            <p:nvPr/>
          </p:nvSpPr>
          <p:spPr>
            <a:xfrm>
              <a:off x="5063858" y="4349607"/>
              <a:ext cx="1564573" cy="650742"/>
            </a:xfrm>
            <a:prstGeom prst="rect">
              <a:avLst/>
            </a:prstGeom>
            <a:solidFill>
              <a:schemeClr val="bg1"/>
            </a:solidFill>
            <a:ln w="349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>
                <a:latin typeface="微软雅黑" panose="020B0503020204020204" pitchFamily="82" charset="2"/>
                <a:ea typeface="微软雅黑" panose="020B0503020204020204" pitchFamily="82" charset="2"/>
              </a:endParaRP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5437BC4E-D8AA-7940-1BFE-E4EF40BC4F9F}"/>
                </a:ext>
              </a:extLst>
            </p:cNvPr>
            <p:cNvSpPr/>
            <p:nvPr/>
          </p:nvSpPr>
          <p:spPr>
            <a:xfrm>
              <a:off x="5210537" y="4460811"/>
              <a:ext cx="1564573" cy="650742"/>
            </a:xfrm>
            <a:prstGeom prst="rect">
              <a:avLst/>
            </a:prstGeom>
            <a:solidFill>
              <a:schemeClr val="bg1"/>
            </a:solidFill>
            <a:ln w="349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>
                <a:latin typeface="微软雅黑" panose="020B0503020204020204" pitchFamily="82" charset="2"/>
                <a:ea typeface="微软雅黑" panose="020B0503020204020204" pitchFamily="82" charset="2"/>
              </a:endParaRP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9104ADFB-AD35-A09C-1D92-0BD9E1A2B0A4}"/>
                </a:ext>
              </a:extLst>
            </p:cNvPr>
            <p:cNvSpPr/>
            <p:nvPr/>
          </p:nvSpPr>
          <p:spPr>
            <a:xfrm>
              <a:off x="5500109" y="4657379"/>
              <a:ext cx="1564573" cy="650742"/>
            </a:xfrm>
            <a:prstGeom prst="rect">
              <a:avLst/>
            </a:prstGeom>
            <a:solidFill>
              <a:schemeClr val="bg1"/>
            </a:solidFill>
            <a:ln w="349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>
                <a:latin typeface="微软雅黑" panose="020B0503020204020204" pitchFamily="82" charset="2"/>
                <a:ea typeface="微软雅黑" panose="020B0503020204020204" pitchFamily="82" charset="2"/>
              </a:endParaRP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C1BBCF74-3681-46D4-7888-27C86FCCDCAB}"/>
                </a:ext>
              </a:extLst>
            </p:cNvPr>
            <p:cNvSpPr txBox="1"/>
            <p:nvPr/>
          </p:nvSpPr>
          <p:spPr>
            <a:xfrm>
              <a:off x="5524203" y="4803892"/>
              <a:ext cx="1682524" cy="3295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1400" b="1" dirty="0">
                  <a:latin typeface="微软雅黑" panose="020B0503020204020204" pitchFamily="82" charset="2"/>
                  <a:ea typeface="微软雅黑" panose="020B0503020204020204" pitchFamily="82" charset="2"/>
                </a:rPr>
                <a:t>日志页面文件</a:t>
              </a:r>
            </a:p>
          </p:txBody>
        </p:sp>
        <p:cxnSp>
          <p:nvCxnSpPr>
            <p:cNvPr id="12" name="肘形连接符 11">
              <a:extLst>
                <a:ext uri="{FF2B5EF4-FFF2-40B4-BE49-F238E27FC236}">
                  <a16:creationId xmlns:a16="http://schemas.microsoft.com/office/drawing/2014/main" id="{35DC7283-53E2-F898-6753-D506A26D6BFD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4871273" y="3473885"/>
              <a:ext cx="2042058" cy="1"/>
            </a:xfrm>
            <a:prstGeom prst="bentConnector3">
              <a:avLst/>
            </a:prstGeom>
            <a:ln w="38100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34209687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18">
            <a:extLst>
              <a:ext uri="{FF2B5EF4-FFF2-40B4-BE49-F238E27FC236}">
                <a16:creationId xmlns:a16="http://schemas.microsoft.com/office/drawing/2014/main" id="{DD5834A7-0851-40AB-BE1F-53B455077113}"/>
              </a:ext>
            </a:extLst>
          </p:cNvPr>
          <p:cNvSpPr/>
          <p:nvPr/>
        </p:nvSpPr>
        <p:spPr>
          <a:xfrm>
            <a:off x="2803242" y="1159151"/>
            <a:ext cx="6427511" cy="4372634"/>
          </a:xfrm>
          <a:prstGeom prst="roundRect">
            <a:avLst>
              <a:gd name="adj" fmla="val 9827"/>
            </a:avLst>
          </a:prstGeom>
          <a:solidFill>
            <a:schemeClr val="bg1"/>
          </a:solidFill>
          <a:ln w="12700" cap="flat">
            <a:gradFill>
              <a:gsLst>
                <a:gs pos="0">
                  <a:srgbClr val="3B20FF">
                    <a:alpha val="16000"/>
                  </a:srgbClr>
                </a:gs>
                <a:gs pos="100000">
                  <a:srgbClr val="6F1787"/>
                </a:gs>
              </a:gsLst>
              <a:lin ang="10800000" scaled="1"/>
            </a:gradFill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endParaRPr lang="zh-CN" altLang="en-US" b="1" dirty="0">
              <a:latin typeface="OPPOSans M" panose="00020600040101010101" pitchFamily="18" charset="-122"/>
              <a:ea typeface="OPPOSans M" panose="00020600040101010101" pitchFamily="18" charset="-122"/>
              <a:sym typeface="+mn-ea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792529EF-BEAC-9D49-A1D1-47474DBAB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82" charset="2"/>
                <a:ea typeface="微软雅黑" panose="020B0503020204020204" pitchFamily="82" charset="2"/>
              </a:rPr>
              <a:t>目录</a:t>
            </a:r>
            <a:endParaRPr kumimoji="1" lang="zh-CN" altLang="en-US" dirty="0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CD9ABD9-66EF-2946-A0AD-5B1C2FEED6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00425" y="1801959"/>
            <a:ext cx="11456894" cy="4876801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kumimoji="1" lang="zh-CN" altLang="en-US" sz="2800" dirty="0">
                <a:latin typeface="微软雅黑" panose="020B0503020204020204" pitchFamily="82" charset="2"/>
                <a:ea typeface="微软雅黑" panose="020B0503020204020204" pitchFamily="82" charset="2"/>
              </a:rPr>
              <a:t>事务原子性和持久性的实现</a:t>
            </a:r>
            <a:endParaRPr kumimoji="1" lang="en-US" altLang="zh-CN" sz="28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marL="514350" indent="-514350">
              <a:buFont typeface="+mj-lt"/>
              <a:buAutoNum type="arabicPeriod"/>
            </a:pPr>
            <a:r>
              <a:rPr lang="zh-CN" altLang="en-US" sz="2800" dirty="0">
                <a:latin typeface="微软雅黑" panose="020B0503020204020204" pitchFamily="82" charset="2"/>
                <a:ea typeface="微软雅黑" panose="020B0503020204020204" pitchFamily="82" charset="2"/>
              </a:rPr>
              <a:t>数据库故障恢复机制概述</a:t>
            </a:r>
            <a:endParaRPr lang="en-US" altLang="zh-CN" sz="28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marL="514350" indent="-514350">
              <a:buFont typeface="+mj-lt"/>
              <a:buAutoNum type="arabicPeriod"/>
            </a:pPr>
            <a:r>
              <a:rPr lang="zh-CN" altLang="en-US" sz="2800" dirty="0">
                <a:latin typeface="微软雅黑" panose="020B0503020204020204" pitchFamily="82" charset="2"/>
                <a:ea typeface="微软雅黑" panose="020B0503020204020204" pitchFamily="82" charset="2"/>
              </a:rPr>
              <a:t>单机</a:t>
            </a:r>
            <a:r>
              <a:rPr kumimoji="1" lang="zh-CN" altLang="en-US" sz="2800" dirty="0">
                <a:latin typeface="微软雅黑" panose="020B0503020204020204" pitchFamily="82" charset="2"/>
                <a:ea typeface="微软雅黑" panose="020B0503020204020204" pitchFamily="82" charset="2"/>
              </a:rPr>
              <a:t>系统崩溃恢复方法</a:t>
            </a:r>
            <a:endParaRPr kumimoji="1" lang="en-US" altLang="zh-CN" sz="28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marL="514350" indent="-514350">
              <a:buFont typeface="+mj-lt"/>
              <a:buAutoNum type="arabicPeriod"/>
            </a:pPr>
            <a:r>
              <a:rPr kumimoji="1" lang="en-US" altLang="zh-CN" sz="2800" dirty="0">
                <a:latin typeface="微软雅黑" panose="020B0503020204020204" pitchFamily="82" charset="2"/>
                <a:ea typeface="微软雅黑" panose="020B0503020204020204" pitchFamily="82" charset="2"/>
              </a:rPr>
              <a:t>ARIES</a:t>
            </a:r>
            <a:r>
              <a:rPr kumimoji="1" lang="zh-CN" altLang="en-US" sz="2800" dirty="0">
                <a:latin typeface="微软雅黑" panose="020B0503020204020204" pitchFamily="82" charset="2"/>
                <a:ea typeface="微软雅黑" panose="020B0503020204020204" pitchFamily="82" charset="2"/>
              </a:rPr>
              <a:t>恢复算法</a:t>
            </a:r>
            <a:endParaRPr kumimoji="1" lang="en-US" altLang="zh-CN" sz="28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marL="514350" indent="-514350">
              <a:buFont typeface="+mj-lt"/>
              <a:buAutoNum type="arabicPeriod"/>
            </a:pPr>
            <a:r>
              <a:rPr lang="zh-CN" altLang="en-US" sz="2800" b="1" dirty="0">
                <a:solidFill>
                  <a:srgbClr val="701988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数据库备份技术</a:t>
            </a:r>
            <a:endParaRPr lang="en-US" altLang="zh-CN" sz="2800" b="1" dirty="0">
              <a:solidFill>
                <a:srgbClr val="701988"/>
              </a:solidFill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marL="514350" indent="-514350">
              <a:buFont typeface="+mj-lt"/>
              <a:buAutoNum type="arabicPeriod"/>
            </a:pPr>
            <a:r>
              <a:rPr kumimoji="1" lang="zh-CN" altLang="en-US" sz="2800" dirty="0">
                <a:latin typeface="微软雅黑" panose="020B0503020204020204" pitchFamily="82" charset="2"/>
                <a:ea typeface="微软雅黑" panose="020B0503020204020204" pitchFamily="82" charset="2"/>
              </a:rPr>
              <a:t>数据库多机恢复</a:t>
            </a:r>
            <a:endParaRPr kumimoji="1" lang="en-US" altLang="zh-CN" sz="28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875CF22-6359-CB02-7274-051558CEDD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zh-CN" altLang="en-US">
                <a:latin typeface="微软雅黑" panose="020B0503020204020204" pitchFamily="82" charset="2"/>
                <a:ea typeface="微软雅黑" panose="020B0503020204020204" pitchFamily="82" charset="2"/>
              </a:rPr>
              <a:t>数据库系统</a:t>
            </a:r>
            <a:r>
              <a:rPr kumimoji="1" lang="en-US" altLang="zh-CN">
                <a:latin typeface="微软雅黑" panose="020B0503020204020204" pitchFamily="82" charset="2"/>
                <a:ea typeface="微软雅黑" panose="020B0503020204020204" pitchFamily="82" charset="2"/>
              </a:rPr>
              <a:t>—</a:t>
            </a:r>
            <a:r>
              <a:rPr kumimoji="1" lang="zh-CN" altLang="en-US">
                <a:latin typeface="微软雅黑" panose="020B0503020204020204" pitchFamily="82" charset="2"/>
                <a:ea typeface="微软雅黑" panose="020B0503020204020204" pitchFamily="82" charset="2"/>
              </a:rPr>
              <a:t>故障恢复</a:t>
            </a:r>
            <a:endParaRPr kumimoji="1" lang="zh-CN" altLang="en-US" dirty="0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CD1E613-A0B5-016F-BDFE-680EFFFCA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D34C0-35A8-654C-9FBA-7B4E017BD630}" type="slidenum">
              <a:rPr lang="en-US" altLang="zh-CN" smtClean="0">
                <a:latin typeface="微软雅黑" panose="020B0503020204020204" pitchFamily="82" charset="2"/>
                <a:ea typeface="微软雅黑" panose="020B0503020204020204" pitchFamily="82" charset="2"/>
              </a:rPr>
              <a:t>124</a:t>
            </a:fld>
            <a:endParaRPr kumimoji="1" lang="zh-CN" altLang="en-US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307228401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18">
            <a:extLst>
              <a:ext uri="{FF2B5EF4-FFF2-40B4-BE49-F238E27FC236}">
                <a16:creationId xmlns:a16="http://schemas.microsoft.com/office/drawing/2014/main" id="{B857F953-AB35-412E-8F2D-D560706F08EB}"/>
              </a:ext>
            </a:extLst>
          </p:cNvPr>
          <p:cNvSpPr/>
          <p:nvPr/>
        </p:nvSpPr>
        <p:spPr>
          <a:xfrm>
            <a:off x="1250272" y="1159151"/>
            <a:ext cx="9533451" cy="4372634"/>
          </a:xfrm>
          <a:prstGeom prst="roundRect">
            <a:avLst>
              <a:gd name="adj" fmla="val 9827"/>
            </a:avLst>
          </a:prstGeom>
          <a:solidFill>
            <a:schemeClr val="bg1"/>
          </a:solidFill>
          <a:ln w="12700" cap="flat">
            <a:gradFill>
              <a:gsLst>
                <a:gs pos="0">
                  <a:srgbClr val="3B20FF">
                    <a:alpha val="16000"/>
                  </a:srgbClr>
                </a:gs>
                <a:gs pos="100000">
                  <a:srgbClr val="6F1787"/>
                </a:gs>
              </a:gsLst>
              <a:lin ang="10800000" scaled="1"/>
            </a:gradFill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endParaRPr lang="zh-CN" altLang="en-US" b="1" dirty="0">
              <a:latin typeface="OPPOSans M" panose="00020600040101010101" pitchFamily="18" charset="-122"/>
              <a:ea typeface="OPPOSans M" panose="00020600040101010101" pitchFamily="18" charset="-122"/>
              <a:sym typeface="+mn-ea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8CD14B3-DDB4-9945-9BCE-78E3922CF16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BBDC00-B9E2-4EFD-9306-2934E87247C6}" type="slidenum">
              <a:rPr lang="zh-CN" altLang="en-US" smtClean="0">
                <a:latin typeface="微软雅黑" panose="020B0503020204020204" pitchFamily="82" charset="2"/>
                <a:ea typeface="微软雅黑" panose="020B0503020204020204" pitchFamily="82" charset="2"/>
              </a:rPr>
              <a:pPr/>
              <a:t>125</a:t>
            </a:fld>
            <a:endParaRPr lang="zh-CN" altLang="en-US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10478E43-90A4-8447-818C-1C15E7C14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latin typeface="微软雅黑" panose="020B0503020204020204" pitchFamily="82" charset="2"/>
                <a:ea typeface="微软雅黑" panose="020B0503020204020204" pitchFamily="82" charset="2"/>
              </a:rPr>
              <a:t>数据库备份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7B59BF9-1EA9-EF4D-A2F2-26890A92E5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9857" y="1451000"/>
            <a:ext cx="8407400" cy="5005387"/>
          </a:xfrm>
        </p:spPr>
        <p:txBody>
          <a:bodyPr/>
          <a:lstStyle/>
          <a:p>
            <a:r>
              <a:rPr kumimoji="1" lang="zh-CN" altLang="en-US" sz="2400" b="1" dirty="0">
                <a:solidFill>
                  <a:srgbClr val="701988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问题：</a:t>
            </a:r>
            <a:r>
              <a:rPr kumimoji="1" lang="en-US" altLang="zh-CN" sz="2400" b="1" dirty="0">
                <a:solidFill>
                  <a:srgbClr val="701988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ARIES</a:t>
            </a:r>
            <a:r>
              <a:rPr kumimoji="1" lang="zh-CN" altLang="en-US" sz="2400" b="1" dirty="0">
                <a:solidFill>
                  <a:srgbClr val="701988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只能处理内存数据丢失一类的故障，无法处理磁盘数据丢失（此时日志数据产生了损坏）</a:t>
            </a:r>
            <a:endParaRPr kumimoji="1" lang="en-US" altLang="zh-CN" sz="2400" b="1" dirty="0">
              <a:solidFill>
                <a:srgbClr val="701988"/>
              </a:solidFill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r>
              <a:rPr lang="zh-CN" altLang="en-US" sz="2400" b="1" dirty="0">
                <a:solidFill>
                  <a:srgbClr val="701988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解决方法：</a:t>
            </a:r>
            <a:r>
              <a:rPr lang="en-US" altLang="zh-CN" sz="2400" b="1" dirty="0">
                <a:solidFill>
                  <a:srgbClr val="701988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RAID</a:t>
            </a:r>
            <a:r>
              <a:rPr lang="zh-CN" altLang="en-US" sz="2400" b="1" dirty="0">
                <a:solidFill>
                  <a:srgbClr val="701988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技术、</a:t>
            </a:r>
            <a:r>
              <a:rPr lang="en-US" altLang="zh-CN" sz="2400" b="1" dirty="0" err="1">
                <a:solidFill>
                  <a:srgbClr val="701988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Paxos</a:t>
            </a:r>
            <a:r>
              <a:rPr lang="zh-CN" altLang="en-US" sz="2400" b="1" dirty="0">
                <a:solidFill>
                  <a:srgbClr val="701988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技术</a:t>
            </a:r>
            <a:endParaRPr lang="en-US" altLang="zh-CN" sz="2400" b="1" dirty="0">
              <a:solidFill>
                <a:srgbClr val="701988"/>
              </a:solidFill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endParaRPr lang="en-US" altLang="zh-CN" sz="24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r>
              <a:rPr lang="zh-CN" altLang="en-US" sz="2400" b="1" dirty="0">
                <a:solidFill>
                  <a:srgbClr val="701988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问题：机器不能重启了？</a:t>
            </a:r>
            <a:endParaRPr lang="en-US" altLang="zh-CN" sz="2400" b="1" dirty="0">
              <a:solidFill>
                <a:srgbClr val="701988"/>
              </a:solidFill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lvl="1"/>
            <a:r>
              <a:rPr lang="zh-CN" altLang="en-US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备份数据库</a:t>
            </a:r>
            <a:endParaRPr lang="en-US" altLang="zh-CN" sz="20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lvl="1"/>
            <a:r>
              <a:rPr lang="zh-CN" altLang="en-US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创建数据副本</a:t>
            </a:r>
            <a:endParaRPr lang="en-US" altLang="zh-CN" sz="20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lvl="1"/>
            <a:r>
              <a:rPr lang="zh-CN" altLang="en-US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当数据损坏时使用副本还原数据</a:t>
            </a:r>
            <a:endParaRPr lang="en-US" altLang="zh-CN" sz="20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endParaRPr kumimoji="1" lang="zh-CN" altLang="en-US" sz="24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57D8C5F-8A8E-8E4B-825A-EA80931236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zh-CN" altLang="en-US">
                <a:latin typeface="微软雅黑" panose="020B0503020204020204" pitchFamily="82" charset="2"/>
                <a:ea typeface="微软雅黑" panose="020B0503020204020204" pitchFamily="82" charset="2"/>
              </a:rPr>
              <a:t>数据库系统</a:t>
            </a:r>
            <a:r>
              <a:rPr lang="en-US" altLang="zh-CN">
                <a:latin typeface="微软雅黑" panose="020B0503020204020204" pitchFamily="82" charset="2"/>
                <a:ea typeface="微软雅黑" panose="020B0503020204020204" pitchFamily="82" charset="2"/>
              </a:rPr>
              <a:t>—</a:t>
            </a:r>
            <a:r>
              <a:rPr lang="zh-CN" altLang="en-US">
                <a:latin typeface="微软雅黑" panose="020B0503020204020204" pitchFamily="82" charset="2"/>
                <a:ea typeface="微软雅黑" panose="020B0503020204020204" pitchFamily="82" charset="2"/>
              </a:rPr>
              <a:t>故障恢复</a:t>
            </a:r>
            <a:endParaRPr lang="en-US" altLang="zh-CN" sz="12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017497859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18">
            <a:extLst>
              <a:ext uri="{FF2B5EF4-FFF2-40B4-BE49-F238E27FC236}">
                <a16:creationId xmlns:a16="http://schemas.microsoft.com/office/drawing/2014/main" id="{76024F68-AB2D-4699-9EDD-125B0EDEFA16}"/>
              </a:ext>
            </a:extLst>
          </p:cNvPr>
          <p:cNvSpPr/>
          <p:nvPr/>
        </p:nvSpPr>
        <p:spPr>
          <a:xfrm>
            <a:off x="1378568" y="1018905"/>
            <a:ext cx="9644719" cy="5398723"/>
          </a:xfrm>
          <a:prstGeom prst="roundRect">
            <a:avLst>
              <a:gd name="adj" fmla="val 9827"/>
            </a:avLst>
          </a:prstGeom>
          <a:solidFill>
            <a:schemeClr val="bg1"/>
          </a:solidFill>
          <a:ln w="12700" cap="flat">
            <a:gradFill>
              <a:gsLst>
                <a:gs pos="0">
                  <a:srgbClr val="3B20FF">
                    <a:alpha val="16000"/>
                  </a:srgbClr>
                </a:gs>
                <a:gs pos="100000">
                  <a:srgbClr val="6F1787"/>
                </a:gs>
              </a:gsLst>
              <a:lin ang="10800000" scaled="1"/>
            </a:gradFill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endParaRPr lang="zh-CN" altLang="en-US" b="1" dirty="0">
              <a:latin typeface="OPPOSans M" panose="00020600040101010101" pitchFamily="18" charset="-122"/>
              <a:ea typeface="OPPOSans M" panose="00020600040101010101" pitchFamily="18" charset="-122"/>
              <a:sym typeface="+mn-ea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32803734-5937-9848-A232-523CEA98F59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BBDC00-B9E2-4EFD-9306-2934E87247C6}" type="slidenum">
              <a:rPr lang="zh-CN" altLang="en-US" smtClean="0">
                <a:latin typeface="微软雅黑" panose="020B0503020204020204" pitchFamily="82" charset="2"/>
                <a:ea typeface="微软雅黑" panose="020B0503020204020204" pitchFamily="82" charset="2"/>
              </a:rPr>
              <a:pPr/>
              <a:t>126</a:t>
            </a:fld>
            <a:endParaRPr lang="zh-CN" altLang="en-US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CF94290B-D4EE-1F46-9851-51981C80F6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latin typeface="微软雅黑" panose="020B0503020204020204" pitchFamily="82" charset="2"/>
                <a:ea typeface="微软雅黑" panose="020B0503020204020204" pitchFamily="82" charset="2"/>
              </a:rPr>
              <a:t>常用备份技术</a:t>
            </a: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0F10E93-B639-D647-A27F-B0B3BEF2A2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zh-CN" altLang="en-US">
                <a:latin typeface="微软雅黑" panose="020B0503020204020204" pitchFamily="82" charset="2"/>
                <a:ea typeface="微软雅黑" panose="020B0503020204020204" pitchFamily="82" charset="2"/>
              </a:rPr>
              <a:t>数据库系统</a:t>
            </a:r>
            <a:r>
              <a:rPr lang="en-US" altLang="zh-CN">
                <a:latin typeface="微软雅黑" panose="020B0503020204020204" pitchFamily="82" charset="2"/>
                <a:ea typeface="微软雅黑" panose="020B0503020204020204" pitchFamily="82" charset="2"/>
              </a:rPr>
              <a:t>—</a:t>
            </a:r>
            <a:r>
              <a:rPr lang="zh-CN" altLang="en-US">
                <a:latin typeface="微软雅黑" panose="020B0503020204020204" pitchFamily="82" charset="2"/>
                <a:ea typeface="微软雅黑" panose="020B0503020204020204" pitchFamily="82" charset="2"/>
              </a:rPr>
              <a:t>故障恢复</a:t>
            </a:r>
            <a:endParaRPr lang="en-US" altLang="zh-CN" sz="12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E5F6001C-9AD3-5F44-88C0-7B33F6FF6D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3157" y="1078845"/>
            <a:ext cx="10874188" cy="5005387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kumimoji="1" lang="zh-CN" altLang="en-US" sz="2400" b="1" dirty="0">
                <a:solidFill>
                  <a:srgbClr val="701988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冷备份</a:t>
            </a:r>
            <a:endParaRPr kumimoji="1" lang="en-US" altLang="zh-CN" sz="2400" b="1" dirty="0">
              <a:solidFill>
                <a:srgbClr val="701988"/>
              </a:solidFill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lvl="1"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备份前需要结束所有数据库中的事务</a:t>
            </a:r>
            <a:endParaRPr lang="en-US" altLang="zh-CN" sz="20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lvl="1">
              <a:lnSpc>
                <a:spcPct val="150000"/>
              </a:lnSpc>
            </a:pPr>
            <a:r>
              <a:rPr kumimoji="1" lang="zh-CN" altLang="en-US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限制较多，影响在线业务</a:t>
            </a:r>
            <a:endParaRPr kumimoji="1" lang="en-US" altLang="zh-CN" sz="20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701988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热备份</a:t>
            </a:r>
            <a:endParaRPr lang="en-US" altLang="zh-CN" sz="2400" b="1" dirty="0">
              <a:solidFill>
                <a:srgbClr val="701988"/>
              </a:solidFill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lvl="1"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备份过程中事务</a:t>
            </a:r>
            <a:endParaRPr lang="en-US" altLang="zh-CN" sz="20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lvl="1"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在备份数据的同时也备份数据库重做日志</a:t>
            </a:r>
            <a:endParaRPr lang="en-US" altLang="zh-CN" sz="20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400" b="1" dirty="0">
                <a:solidFill>
                  <a:srgbClr val="701988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全量备份：备份过程中备份所有数据</a:t>
            </a:r>
            <a:endParaRPr kumimoji="1" lang="en-US" altLang="zh-CN" sz="2400" b="1" dirty="0">
              <a:solidFill>
                <a:srgbClr val="701988"/>
              </a:solidFill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701988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增量备份：在之前备份的基础上备份增量数据</a:t>
            </a:r>
            <a:endParaRPr lang="en-US" altLang="zh-CN" sz="2400" b="1" dirty="0">
              <a:solidFill>
                <a:srgbClr val="701988"/>
              </a:solidFill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400" b="1" dirty="0">
                <a:solidFill>
                  <a:srgbClr val="701988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差异备份：在全量备份的基础上备份差异的数据</a:t>
            </a:r>
          </a:p>
        </p:txBody>
      </p:sp>
    </p:spTree>
    <p:extLst>
      <p:ext uri="{BB962C8B-B14F-4D97-AF65-F5344CB8AC3E}">
        <p14:creationId xmlns:p14="http://schemas.microsoft.com/office/powerpoint/2010/main" val="4109406829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18">
            <a:extLst>
              <a:ext uri="{FF2B5EF4-FFF2-40B4-BE49-F238E27FC236}">
                <a16:creationId xmlns:a16="http://schemas.microsoft.com/office/drawing/2014/main" id="{BA3E0ADB-F583-4C13-994F-E02D2A554505}"/>
              </a:ext>
            </a:extLst>
          </p:cNvPr>
          <p:cNvSpPr/>
          <p:nvPr/>
        </p:nvSpPr>
        <p:spPr>
          <a:xfrm>
            <a:off x="1816134" y="1503855"/>
            <a:ext cx="8401728" cy="4027929"/>
          </a:xfrm>
          <a:prstGeom prst="roundRect">
            <a:avLst>
              <a:gd name="adj" fmla="val 9827"/>
            </a:avLst>
          </a:prstGeom>
          <a:solidFill>
            <a:schemeClr val="bg1"/>
          </a:solidFill>
          <a:ln w="12700" cap="flat">
            <a:gradFill>
              <a:gsLst>
                <a:gs pos="0">
                  <a:srgbClr val="3B20FF">
                    <a:alpha val="16000"/>
                  </a:srgbClr>
                </a:gs>
                <a:gs pos="100000">
                  <a:srgbClr val="6F1787"/>
                </a:gs>
              </a:gsLst>
              <a:lin ang="10800000" scaled="1"/>
            </a:gradFill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endParaRPr lang="zh-CN" altLang="en-US" b="1" dirty="0">
              <a:latin typeface="OPPOSans M" panose="00020600040101010101" pitchFamily="18" charset="-122"/>
              <a:ea typeface="OPPOSans M" panose="00020600040101010101" pitchFamily="18" charset="-122"/>
              <a:sym typeface="+mn-ea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32803734-5937-9848-A232-523CEA98F59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BBDC00-B9E2-4EFD-9306-2934E87247C6}" type="slidenum">
              <a:rPr lang="zh-CN" altLang="en-US" smtClean="0">
                <a:latin typeface="微软雅黑" panose="020B0503020204020204" pitchFamily="82" charset="2"/>
                <a:ea typeface="微软雅黑" panose="020B0503020204020204" pitchFamily="82" charset="2"/>
              </a:rPr>
              <a:pPr/>
              <a:t>127</a:t>
            </a:fld>
            <a:endParaRPr lang="zh-CN" altLang="en-US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CF94290B-D4EE-1F46-9851-51981C80F6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82" charset="2"/>
                <a:ea typeface="微软雅黑" panose="020B0503020204020204" pitchFamily="82" charset="2"/>
              </a:rPr>
              <a:t>增量</a:t>
            </a:r>
            <a:r>
              <a:rPr kumimoji="1" lang="zh-CN" altLang="en-US" dirty="0">
                <a:latin typeface="微软雅黑" panose="020B0503020204020204" pitchFamily="82" charset="2"/>
                <a:ea typeface="微软雅黑" panose="020B0503020204020204" pitchFamily="82" charset="2"/>
              </a:rPr>
              <a:t>备份</a:t>
            </a: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0F10E93-B639-D647-A27F-B0B3BEF2A2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zh-CN" altLang="en-US">
                <a:latin typeface="微软雅黑" panose="020B0503020204020204" pitchFamily="82" charset="2"/>
                <a:ea typeface="微软雅黑" panose="020B0503020204020204" pitchFamily="82" charset="2"/>
              </a:rPr>
              <a:t>数据库系统</a:t>
            </a:r>
            <a:r>
              <a:rPr lang="en-US" altLang="zh-CN">
                <a:latin typeface="微软雅黑" panose="020B0503020204020204" pitchFamily="82" charset="2"/>
                <a:ea typeface="微软雅黑" panose="020B0503020204020204" pitchFamily="82" charset="2"/>
              </a:rPr>
              <a:t>—</a:t>
            </a:r>
            <a:r>
              <a:rPr lang="zh-CN" altLang="en-US">
                <a:latin typeface="微软雅黑" panose="020B0503020204020204" pitchFamily="82" charset="2"/>
                <a:ea typeface="微软雅黑" panose="020B0503020204020204" pitchFamily="82" charset="2"/>
              </a:rPr>
              <a:t>故障恢复</a:t>
            </a:r>
            <a:endParaRPr lang="en-US" altLang="zh-CN" sz="12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0789580-A698-B349-B557-3C4F94CFF126}"/>
              </a:ext>
            </a:extLst>
          </p:cNvPr>
          <p:cNvSpPr txBox="1"/>
          <p:nvPr/>
        </p:nvSpPr>
        <p:spPr>
          <a:xfrm>
            <a:off x="2104925" y="4153815"/>
            <a:ext cx="8023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p"/>
            </a:pPr>
            <a:r>
              <a:rPr kumimoji="1" lang="zh-CN" altLang="en-US" sz="2400" b="1" dirty="0">
                <a:solidFill>
                  <a:srgbClr val="701988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页面一、三被数据库修改，打上了标记</a:t>
            </a:r>
            <a:endParaRPr kumimoji="1" lang="en-US" altLang="zh-CN" sz="2400" b="1" dirty="0">
              <a:solidFill>
                <a:srgbClr val="701988"/>
              </a:solidFill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marL="285750" indent="-285750">
              <a:buFont typeface="Wingdings" pitchFamily="2" charset="2"/>
              <a:buChar char="p"/>
            </a:pPr>
            <a:r>
              <a:rPr kumimoji="1" lang="zh-CN" altLang="en-US" sz="2400" b="1" dirty="0">
                <a:solidFill>
                  <a:srgbClr val="701988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增量备份只需单独备份页面一、三，不需要备份页面二、四、五</a:t>
            </a:r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E6DCD944-97C0-5D46-86A4-FCB4CDC87B83}"/>
              </a:ext>
            </a:extLst>
          </p:cNvPr>
          <p:cNvSpPr/>
          <p:nvPr/>
        </p:nvSpPr>
        <p:spPr>
          <a:xfrm>
            <a:off x="3430455" y="1831984"/>
            <a:ext cx="5507315" cy="1925144"/>
          </a:xfrm>
          <a:prstGeom prst="roundRect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1C516AA2-ABC3-A341-8729-474CCE37A4A2}"/>
              </a:ext>
            </a:extLst>
          </p:cNvPr>
          <p:cNvGrpSpPr/>
          <p:nvPr/>
        </p:nvGrpSpPr>
        <p:grpSpPr>
          <a:xfrm>
            <a:off x="3721012" y="2458170"/>
            <a:ext cx="833824" cy="1216477"/>
            <a:chOff x="2170633" y="2444098"/>
            <a:chExt cx="833824" cy="1216477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2BD35863-5CB0-7549-98EA-1F0E78BCF83E}"/>
                </a:ext>
              </a:extLst>
            </p:cNvPr>
            <p:cNvSpPr/>
            <p:nvPr/>
          </p:nvSpPr>
          <p:spPr>
            <a:xfrm>
              <a:off x="2170633" y="2444098"/>
              <a:ext cx="683663" cy="854274"/>
            </a:xfrm>
            <a:prstGeom prst="rect">
              <a:avLst/>
            </a:prstGeom>
            <a:ln w="3175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微软雅黑" panose="020B0503020204020204" pitchFamily="82" charset="2"/>
                <a:ea typeface="微软雅黑" panose="020B0503020204020204" pitchFamily="82" charset="2"/>
              </a:endParaRP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EBFE77D8-A961-8C45-A5EF-D6D8E9D109C4}"/>
                </a:ext>
              </a:extLst>
            </p:cNvPr>
            <p:cNvSpPr txBox="1"/>
            <p:nvPr/>
          </p:nvSpPr>
          <p:spPr>
            <a:xfrm>
              <a:off x="2170633" y="3352798"/>
              <a:ext cx="83382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1400" b="1" dirty="0">
                  <a:latin typeface="微软雅黑" panose="020B0503020204020204" pitchFamily="82" charset="2"/>
                  <a:ea typeface="微软雅黑" panose="020B0503020204020204" pitchFamily="82" charset="2"/>
                </a:rPr>
                <a:t>页面一</a:t>
              </a: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6E736581-0558-FF41-A89A-A3AA795A07CE}"/>
              </a:ext>
            </a:extLst>
          </p:cNvPr>
          <p:cNvGrpSpPr/>
          <p:nvPr/>
        </p:nvGrpSpPr>
        <p:grpSpPr>
          <a:xfrm>
            <a:off x="7324697" y="2444307"/>
            <a:ext cx="833824" cy="1216477"/>
            <a:chOff x="2170633" y="2444098"/>
            <a:chExt cx="833824" cy="1216477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9D1F810B-4A25-A141-B129-CCD3A5792033}"/>
                </a:ext>
              </a:extLst>
            </p:cNvPr>
            <p:cNvSpPr/>
            <p:nvPr/>
          </p:nvSpPr>
          <p:spPr>
            <a:xfrm>
              <a:off x="2170633" y="2444098"/>
              <a:ext cx="683663" cy="854274"/>
            </a:xfrm>
            <a:prstGeom prst="rect">
              <a:avLst/>
            </a:prstGeom>
            <a:ln w="3175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微软雅黑" panose="020B0503020204020204" pitchFamily="82" charset="2"/>
                <a:ea typeface="微软雅黑" panose="020B0503020204020204" pitchFamily="82" charset="2"/>
              </a:endParaRP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46513360-554E-8B47-AB09-1C939EF0098B}"/>
                </a:ext>
              </a:extLst>
            </p:cNvPr>
            <p:cNvSpPr txBox="1"/>
            <p:nvPr/>
          </p:nvSpPr>
          <p:spPr>
            <a:xfrm>
              <a:off x="2170633" y="3352798"/>
              <a:ext cx="83382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1400" b="1" dirty="0">
                  <a:latin typeface="微软雅黑" panose="020B0503020204020204" pitchFamily="82" charset="2"/>
                  <a:ea typeface="微软雅黑" panose="020B0503020204020204" pitchFamily="82" charset="2"/>
                </a:rPr>
                <a:t>页面五</a:t>
              </a:r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4B58E063-6B6E-0941-AB48-AB0481AC5888}"/>
              </a:ext>
            </a:extLst>
          </p:cNvPr>
          <p:cNvGrpSpPr/>
          <p:nvPr/>
        </p:nvGrpSpPr>
        <p:grpSpPr>
          <a:xfrm>
            <a:off x="6432169" y="2455193"/>
            <a:ext cx="833824" cy="1216477"/>
            <a:chOff x="2170633" y="2444098"/>
            <a:chExt cx="833824" cy="1216477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D58D1125-BEDC-AB4F-8CE7-BF88AF7DCA5F}"/>
                </a:ext>
              </a:extLst>
            </p:cNvPr>
            <p:cNvSpPr/>
            <p:nvPr/>
          </p:nvSpPr>
          <p:spPr>
            <a:xfrm>
              <a:off x="2170633" y="2444098"/>
              <a:ext cx="683663" cy="854274"/>
            </a:xfrm>
            <a:prstGeom prst="rect">
              <a:avLst/>
            </a:prstGeom>
            <a:ln w="3175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微软雅黑" panose="020B0503020204020204" pitchFamily="82" charset="2"/>
                <a:ea typeface="微软雅黑" panose="020B0503020204020204" pitchFamily="82" charset="2"/>
              </a:endParaRP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2B2C248F-8860-BB40-B64F-B82D381B2137}"/>
                </a:ext>
              </a:extLst>
            </p:cNvPr>
            <p:cNvSpPr txBox="1"/>
            <p:nvPr/>
          </p:nvSpPr>
          <p:spPr>
            <a:xfrm>
              <a:off x="2170633" y="3352798"/>
              <a:ext cx="83382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1400" b="1" dirty="0">
                  <a:latin typeface="微软雅黑" panose="020B0503020204020204" pitchFamily="82" charset="2"/>
                  <a:ea typeface="微软雅黑" panose="020B0503020204020204" pitchFamily="82" charset="2"/>
                </a:rPr>
                <a:t>页面四</a:t>
              </a:r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EBE417F1-4521-3542-A685-ADC6C3607910}"/>
              </a:ext>
            </a:extLst>
          </p:cNvPr>
          <p:cNvGrpSpPr/>
          <p:nvPr/>
        </p:nvGrpSpPr>
        <p:grpSpPr>
          <a:xfrm>
            <a:off x="5528755" y="2455193"/>
            <a:ext cx="833824" cy="1216477"/>
            <a:chOff x="2170633" y="2444098"/>
            <a:chExt cx="833824" cy="1216477"/>
          </a:xfrm>
        </p:grpSpPr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8176F5BF-6033-E540-9A30-3F679A6B413C}"/>
                </a:ext>
              </a:extLst>
            </p:cNvPr>
            <p:cNvSpPr/>
            <p:nvPr/>
          </p:nvSpPr>
          <p:spPr>
            <a:xfrm>
              <a:off x="2170633" y="2444098"/>
              <a:ext cx="683663" cy="854274"/>
            </a:xfrm>
            <a:prstGeom prst="rect">
              <a:avLst/>
            </a:prstGeom>
            <a:ln w="3175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微软雅黑" panose="020B0503020204020204" pitchFamily="82" charset="2"/>
                <a:ea typeface="微软雅黑" panose="020B0503020204020204" pitchFamily="82" charset="2"/>
              </a:endParaRP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19F2A375-E300-1C42-A847-C5243A1E397C}"/>
                </a:ext>
              </a:extLst>
            </p:cNvPr>
            <p:cNvSpPr txBox="1"/>
            <p:nvPr/>
          </p:nvSpPr>
          <p:spPr>
            <a:xfrm>
              <a:off x="2170633" y="3352798"/>
              <a:ext cx="83382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1400" b="1" dirty="0">
                  <a:latin typeface="微软雅黑" panose="020B0503020204020204" pitchFamily="82" charset="2"/>
                  <a:ea typeface="微软雅黑" panose="020B0503020204020204" pitchFamily="82" charset="2"/>
                </a:rPr>
                <a:t>页面三</a:t>
              </a:r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2A031FF9-2ED0-194E-A2A1-104E92BB56D7}"/>
              </a:ext>
            </a:extLst>
          </p:cNvPr>
          <p:cNvGrpSpPr/>
          <p:nvPr/>
        </p:nvGrpSpPr>
        <p:grpSpPr>
          <a:xfrm>
            <a:off x="4625132" y="2455193"/>
            <a:ext cx="833824" cy="1216477"/>
            <a:chOff x="2170633" y="2444098"/>
            <a:chExt cx="833824" cy="1216477"/>
          </a:xfrm>
        </p:grpSpPr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E91EAAA3-0149-4D4D-8674-53AF32BE25F3}"/>
                </a:ext>
              </a:extLst>
            </p:cNvPr>
            <p:cNvSpPr/>
            <p:nvPr/>
          </p:nvSpPr>
          <p:spPr>
            <a:xfrm>
              <a:off x="2170633" y="2444098"/>
              <a:ext cx="683663" cy="854274"/>
            </a:xfrm>
            <a:prstGeom prst="rect">
              <a:avLst/>
            </a:prstGeom>
            <a:ln w="3175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微软雅黑" panose="020B0503020204020204" pitchFamily="82" charset="2"/>
                <a:ea typeface="微软雅黑" panose="020B0503020204020204" pitchFamily="82" charset="2"/>
              </a:endParaRP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9D5BA98A-7DE7-8A4F-AAF3-F3259423A510}"/>
                </a:ext>
              </a:extLst>
            </p:cNvPr>
            <p:cNvSpPr txBox="1"/>
            <p:nvPr/>
          </p:nvSpPr>
          <p:spPr>
            <a:xfrm>
              <a:off x="2170633" y="3352798"/>
              <a:ext cx="83382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1400" b="1" dirty="0">
                  <a:latin typeface="微软雅黑" panose="020B0503020204020204" pitchFamily="82" charset="2"/>
                  <a:ea typeface="微软雅黑" panose="020B0503020204020204" pitchFamily="82" charset="2"/>
                </a:rPr>
                <a:t>页面二</a:t>
              </a:r>
            </a:p>
          </p:txBody>
        </p:sp>
      </p:grpSp>
      <p:sp>
        <p:nvSpPr>
          <p:cNvPr id="24" name="文本框 23">
            <a:extLst>
              <a:ext uri="{FF2B5EF4-FFF2-40B4-BE49-F238E27FC236}">
                <a16:creationId xmlns:a16="http://schemas.microsoft.com/office/drawing/2014/main" id="{A2A9B43D-A7A8-0C47-B458-ACB3DC2A88D9}"/>
              </a:ext>
            </a:extLst>
          </p:cNvPr>
          <p:cNvSpPr txBox="1"/>
          <p:nvPr/>
        </p:nvSpPr>
        <p:spPr>
          <a:xfrm>
            <a:off x="4723106" y="1958922"/>
            <a:ext cx="2699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 dirty="0">
                <a:latin typeface="微软雅黑" panose="020B0503020204020204" pitchFamily="82" charset="2"/>
                <a:ea typeface="微软雅黑" panose="020B0503020204020204" pitchFamily="82" charset="2"/>
              </a:rPr>
              <a:t>数据库内页面文件存储</a:t>
            </a:r>
          </a:p>
        </p:txBody>
      </p:sp>
      <p:sp>
        <p:nvSpPr>
          <p:cNvPr id="25" name="五角星 24">
            <a:extLst>
              <a:ext uri="{FF2B5EF4-FFF2-40B4-BE49-F238E27FC236}">
                <a16:creationId xmlns:a16="http://schemas.microsoft.com/office/drawing/2014/main" id="{5433E73C-F709-5541-B08B-B59E6542C031}"/>
              </a:ext>
            </a:extLst>
          </p:cNvPr>
          <p:cNvSpPr/>
          <p:nvPr/>
        </p:nvSpPr>
        <p:spPr>
          <a:xfrm>
            <a:off x="5739959" y="2758504"/>
            <a:ext cx="261257" cy="247651"/>
          </a:xfrm>
          <a:prstGeom prst="star5">
            <a:avLst/>
          </a:prstGeom>
          <a:solidFill>
            <a:srgbClr val="70198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26" name="五角星 25">
            <a:extLst>
              <a:ext uri="{FF2B5EF4-FFF2-40B4-BE49-F238E27FC236}">
                <a16:creationId xmlns:a16="http://schemas.microsoft.com/office/drawing/2014/main" id="{6E38A859-6312-2A41-B27E-0D11C10E2618}"/>
              </a:ext>
            </a:extLst>
          </p:cNvPr>
          <p:cNvSpPr/>
          <p:nvPr/>
        </p:nvSpPr>
        <p:spPr>
          <a:xfrm>
            <a:off x="3920315" y="2747618"/>
            <a:ext cx="261257" cy="247651"/>
          </a:xfrm>
          <a:prstGeom prst="star5">
            <a:avLst/>
          </a:prstGeom>
          <a:solidFill>
            <a:srgbClr val="70198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EAD4DDD2-45D8-FE48-9DF1-359A0DC5E4CB}"/>
              </a:ext>
            </a:extLst>
          </p:cNvPr>
          <p:cNvSpPr txBox="1"/>
          <p:nvPr/>
        </p:nvSpPr>
        <p:spPr>
          <a:xfrm>
            <a:off x="8131650" y="2661019"/>
            <a:ext cx="12753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b="1" dirty="0">
                <a:latin typeface="微软雅黑" panose="020B0503020204020204" pitchFamily="82" charset="2"/>
                <a:ea typeface="微软雅黑" panose="020B0503020204020204" pitchFamily="82" charset="2"/>
              </a:rPr>
              <a:t>……</a:t>
            </a:r>
            <a:endParaRPr kumimoji="1" lang="zh-CN" altLang="en-US" sz="2400" b="1" dirty="0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626275564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18">
            <a:extLst>
              <a:ext uri="{FF2B5EF4-FFF2-40B4-BE49-F238E27FC236}">
                <a16:creationId xmlns:a16="http://schemas.microsoft.com/office/drawing/2014/main" id="{A38018B9-3282-4822-991B-A48CFA2257D4}"/>
              </a:ext>
            </a:extLst>
          </p:cNvPr>
          <p:cNvSpPr/>
          <p:nvPr/>
        </p:nvSpPr>
        <p:spPr>
          <a:xfrm>
            <a:off x="368301" y="1430077"/>
            <a:ext cx="11538730" cy="4326009"/>
          </a:xfrm>
          <a:prstGeom prst="roundRect">
            <a:avLst>
              <a:gd name="adj" fmla="val 9827"/>
            </a:avLst>
          </a:prstGeom>
          <a:solidFill>
            <a:schemeClr val="bg1"/>
          </a:solidFill>
          <a:ln w="12700" cap="flat">
            <a:gradFill>
              <a:gsLst>
                <a:gs pos="0">
                  <a:srgbClr val="3B20FF">
                    <a:alpha val="16000"/>
                  </a:srgbClr>
                </a:gs>
                <a:gs pos="100000">
                  <a:srgbClr val="6F1787"/>
                </a:gs>
              </a:gsLst>
              <a:lin ang="10800000" scaled="1"/>
            </a:gradFill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endParaRPr lang="zh-CN" altLang="en-US" b="1" dirty="0">
              <a:latin typeface="OPPOSans M" panose="00020600040101010101" pitchFamily="18" charset="-122"/>
              <a:ea typeface="OPPOSans M" panose="00020600040101010101" pitchFamily="18" charset="-122"/>
              <a:sym typeface="+mn-ea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32803734-5937-9848-A232-523CEA98F59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BBDC00-B9E2-4EFD-9306-2934E87247C6}" type="slidenum">
              <a:rPr lang="zh-CN" altLang="en-US" smtClean="0">
                <a:latin typeface="微软雅黑" panose="020B0503020204020204" pitchFamily="82" charset="2"/>
                <a:ea typeface="微软雅黑" panose="020B0503020204020204" pitchFamily="82" charset="2"/>
              </a:rPr>
              <a:pPr/>
              <a:t>128</a:t>
            </a:fld>
            <a:endParaRPr lang="zh-CN" altLang="en-US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CF94290B-D4EE-1F46-9851-51981C80F6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82" charset="2"/>
                <a:ea typeface="微软雅黑" panose="020B0503020204020204" pitchFamily="82" charset="2"/>
              </a:rPr>
              <a:t>增量备份 </a:t>
            </a:r>
            <a:r>
              <a:rPr lang="en-US" altLang="zh-CN" dirty="0">
                <a:latin typeface="微软雅黑" panose="020B0503020204020204" pitchFamily="82" charset="2"/>
                <a:ea typeface="微软雅黑" panose="020B0503020204020204" pitchFamily="82" charset="2"/>
              </a:rPr>
              <a:t>vs</a:t>
            </a:r>
            <a:r>
              <a:rPr lang="zh-CN" altLang="en-US" dirty="0">
                <a:latin typeface="微软雅黑" panose="020B0503020204020204" pitchFamily="82" charset="2"/>
                <a:ea typeface="微软雅黑" panose="020B0503020204020204" pitchFamily="82" charset="2"/>
              </a:rPr>
              <a:t> 差异备份</a:t>
            </a:r>
            <a:endParaRPr kumimoji="1" lang="zh-CN" altLang="en-US" dirty="0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0F10E93-B639-D647-A27F-B0B3BEF2A2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zh-CN" altLang="en-US">
                <a:latin typeface="微软雅黑" panose="020B0503020204020204" pitchFamily="82" charset="2"/>
                <a:ea typeface="微软雅黑" panose="020B0503020204020204" pitchFamily="82" charset="2"/>
              </a:rPr>
              <a:t>数据库系统</a:t>
            </a:r>
            <a:r>
              <a:rPr lang="en-US" altLang="zh-CN">
                <a:latin typeface="微软雅黑" panose="020B0503020204020204" pitchFamily="82" charset="2"/>
                <a:ea typeface="微软雅黑" panose="020B0503020204020204" pitchFamily="82" charset="2"/>
              </a:rPr>
              <a:t>—</a:t>
            </a:r>
            <a:r>
              <a:rPr lang="zh-CN" altLang="en-US">
                <a:latin typeface="微软雅黑" panose="020B0503020204020204" pitchFamily="82" charset="2"/>
                <a:ea typeface="微软雅黑" panose="020B0503020204020204" pitchFamily="82" charset="2"/>
              </a:rPr>
              <a:t>故障恢复</a:t>
            </a:r>
            <a:endParaRPr lang="en-US" altLang="zh-CN" sz="12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4F8C459B-96AF-4F79-98BE-ED21C59CE880}"/>
              </a:ext>
            </a:extLst>
          </p:cNvPr>
          <p:cNvGrpSpPr/>
          <p:nvPr/>
        </p:nvGrpSpPr>
        <p:grpSpPr>
          <a:xfrm>
            <a:off x="715228" y="1753636"/>
            <a:ext cx="10761542" cy="3685593"/>
            <a:chOff x="431975" y="1458239"/>
            <a:chExt cx="10877899" cy="4067868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5942288C-5137-028C-DF96-129CCA014E4A}"/>
                </a:ext>
              </a:extLst>
            </p:cNvPr>
            <p:cNvSpPr/>
            <p:nvPr/>
          </p:nvSpPr>
          <p:spPr>
            <a:xfrm>
              <a:off x="10776342" y="1458239"/>
              <a:ext cx="533532" cy="2699343"/>
            </a:xfrm>
            <a:prstGeom prst="rect">
              <a:avLst/>
            </a:prstGeom>
            <a:solidFill>
              <a:srgbClr val="7019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00" b="1" dirty="0">
                <a:latin typeface="微软雅黑" panose="020B0503020204020204" pitchFamily="82" charset="2"/>
                <a:ea typeface="微软雅黑" panose="020B0503020204020204" pitchFamily="82" charset="2"/>
              </a:endParaRP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C4232725-5E2D-5F50-3E6A-43F683772996}"/>
                </a:ext>
              </a:extLst>
            </p:cNvPr>
            <p:cNvSpPr/>
            <p:nvPr/>
          </p:nvSpPr>
          <p:spPr>
            <a:xfrm>
              <a:off x="10015403" y="1883125"/>
              <a:ext cx="533532" cy="2274457"/>
            </a:xfrm>
            <a:prstGeom prst="rect">
              <a:avLst/>
            </a:prstGeom>
            <a:solidFill>
              <a:srgbClr val="7019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00" b="1" dirty="0">
                <a:latin typeface="微软雅黑" panose="020B0503020204020204" pitchFamily="82" charset="2"/>
                <a:ea typeface="微软雅黑" panose="020B0503020204020204" pitchFamily="82" charset="2"/>
              </a:endParaRP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8252C13D-A78C-518B-50F2-99F4B0053982}"/>
                </a:ext>
              </a:extLst>
            </p:cNvPr>
            <p:cNvSpPr/>
            <p:nvPr/>
          </p:nvSpPr>
          <p:spPr>
            <a:xfrm>
              <a:off x="9254464" y="2295413"/>
              <a:ext cx="533532" cy="1862169"/>
            </a:xfrm>
            <a:prstGeom prst="rect">
              <a:avLst/>
            </a:prstGeom>
            <a:solidFill>
              <a:srgbClr val="7019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en-US" altLang="zh-CN" sz="1000" b="1" dirty="0">
                <a:latin typeface="微软雅黑" panose="020B0503020204020204" pitchFamily="82" charset="2"/>
                <a:ea typeface="微软雅黑" panose="020B0503020204020204" pitchFamily="82" charset="2"/>
              </a:endParaRPr>
            </a:p>
            <a:p>
              <a:pPr algn="ctr"/>
              <a:endParaRPr kumimoji="1" lang="en-US" altLang="zh-CN" sz="1000" b="1" dirty="0">
                <a:latin typeface="微软雅黑" panose="020B0503020204020204" pitchFamily="82" charset="2"/>
                <a:ea typeface="微软雅黑" panose="020B0503020204020204" pitchFamily="82" charset="2"/>
              </a:endParaRPr>
            </a:p>
            <a:p>
              <a:pPr algn="ctr"/>
              <a:endParaRPr kumimoji="1" lang="en-US" altLang="zh-CN" sz="1000" b="1" dirty="0">
                <a:latin typeface="微软雅黑" panose="020B0503020204020204" pitchFamily="82" charset="2"/>
                <a:ea typeface="微软雅黑" panose="020B0503020204020204" pitchFamily="82" charset="2"/>
              </a:endParaRPr>
            </a:p>
            <a:p>
              <a:pPr algn="ctr"/>
              <a:endParaRPr kumimoji="1" lang="en-US" altLang="zh-CN" sz="1000" b="1" dirty="0">
                <a:latin typeface="微软雅黑" panose="020B0503020204020204" pitchFamily="82" charset="2"/>
                <a:ea typeface="微软雅黑" panose="020B0503020204020204" pitchFamily="82" charset="2"/>
              </a:endParaRPr>
            </a:p>
            <a:p>
              <a:pPr algn="ctr"/>
              <a:endParaRPr kumimoji="1" lang="en-US" altLang="zh-CN" sz="1000" b="1" dirty="0">
                <a:latin typeface="微软雅黑" panose="020B0503020204020204" pitchFamily="82" charset="2"/>
                <a:ea typeface="微软雅黑" panose="020B0503020204020204" pitchFamily="82" charset="2"/>
              </a:endParaRPr>
            </a:p>
            <a:p>
              <a:pPr algn="ctr"/>
              <a:endParaRPr kumimoji="1" lang="en-US" altLang="zh-CN" sz="1000" b="1" dirty="0">
                <a:latin typeface="微软雅黑" panose="020B0503020204020204" pitchFamily="82" charset="2"/>
                <a:ea typeface="微软雅黑" panose="020B0503020204020204" pitchFamily="82" charset="2"/>
              </a:endParaRPr>
            </a:p>
            <a:p>
              <a:pPr algn="ctr"/>
              <a:endParaRPr kumimoji="1" lang="en-US" altLang="zh-CN" sz="1000" b="1" dirty="0">
                <a:latin typeface="微软雅黑" panose="020B0503020204020204" pitchFamily="82" charset="2"/>
                <a:ea typeface="微软雅黑" panose="020B0503020204020204" pitchFamily="82" charset="2"/>
              </a:endParaRPr>
            </a:p>
            <a:p>
              <a:pPr algn="ctr"/>
              <a:endParaRPr kumimoji="1" lang="en-US" altLang="zh-CN" sz="1000" b="1" dirty="0">
                <a:latin typeface="微软雅黑" panose="020B0503020204020204" pitchFamily="82" charset="2"/>
                <a:ea typeface="微软雅黑" panose="020B0503020204020204" pitchFamily="82" charset="2"/>
              </a:endParaRPr>
            </a:p>
            <a:p>
              <a:pPr algn="ctr"/>
              <a:endParaRPr kumimoji="1" lang="en-US" altLang="zh-CN" sz="1000" b="1" dirty="0">
                <a:latin typeface="微软雅黑" panose="020B0503020204020204" pitchFamily="82" charset="2"/>
                <a:ea typeface="微软雅黑" panose="020B0503020204020204" pitchFamily="82" charset="2"/>
              </a:endParaRP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0EFA7F8A-08B0-609B-B3F4-31A329E5D621}"/>
                </a:ext>
              </a:extLst>
            </p:cNvPr>
            <p:cNvSpPr/>
            <p:nvPr/>
          </p:nvSpPr>
          <p:spPr>
            <a:xfrm>
              <a:off x="8493524" y="2698539"/>
              <a:ext cx="533532" cy="1495859"/>
            </a:xfrm>
            <a:prstGeom prst="rect">
              <a:avLst/>
            </a:prstGeom>
            <a:solidFill>
              <a:srgbClr val="7019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en-US" altLang="zh-CN" sz="1000" b="1" dirty="0">
                <a:latin typeface="微软雅黑" panose="020B0503020204020204" pitchFamily="82" charset="2"/>
                <a:ea typeface="微软雅黑" panose="020B0503020204020204" pitchFamily="82" charset="2"/>
              </a:endParaRPr>
            </a:p>
            <a:p>
              <a:pPr algn="ctr"/>
              <a:endParaRPr kumimoji="1" lang="en-US" altLang="zh-CN" sz="1000" b="1" dirty="0">
                <a:latin typeface="微软雅黑" panose="020B0503020204020204" pitchFamily="82" charset="2"/>
                <a:ea typeface="微软雅黑" panose="020B0503020204020204" pitchFamily="82" charset="2"/>
              </a:endParaRPr>
            </a:p>
            <a:p>
              <a:pPr algn="ctr"/>
              <a:endParaRPr kumimoji="1" lang="en-US" altLang="zh-CN" sz="1000" b="1" dirty="0">
                <a:latin typeface="微软雅黑" panose="020B0503020204020204" pitchFamily="82" charset="2"/>
                <a:ea typeface="微软雅黑" panose="020B0503020204020204" pitchFamily="82" charset="2"/>
              </a:endParaRPr>
            </a:p>
            <a:p>
              <a:pPr algn="ctr"/>
              <a:endParaRPr kumimoji="1" lang="en-US" altLang="zh-CN" sz="1000" b="1" dirty="0">
                <a:latin typeface="微软雅黑" panose="020B0503020204020204" pitchFamily="82" charset="2"/>
                <a:ea typeface="微软雅黑" panose="020B0503020204020204" pitchFamily="82" charset="2"/>
              </a:endParaRPr>
            </a:p>
            <a:p>
              <a:pPr algn="ctr"/>
              <a:endParaRPr kumimoji="1" lang="en-US" altLang="zh-CN" sz="1000" b="1" dirty="0">
                <a:latin typeface="微软雅黑" panose="020B0503020204020204" pitchFamily="82" charset="2"/>
                <a:ea typeface="微软雅黑" panose="020B0503020204020204" pitchFamily="82" charset="2"/>
              </a:endParaRPr>
            </a:p>
            <a:p>
              <a:pPr algn="ctr"/>
              <a:endParaRPr kumimoji="1" lang="en-US" altLang="zh-CN" sz="1000" b="1" dirty="0">
                <a:latin typeface="微软雅黑" panose="020B0503020204020204" pitchFamily="82" charset="2"/>
                <a:ea typeface="微软雅黑" panose="020B0503020204020204" pitchFamily="82" charset="2"/>
              </a:endParaRPr>
            </a:p>
            <a:p>
              <a:pPr algn="ctr"/>
              <a:endParaRPr kumimoji="1" lang="en-US" altLang="zh-CN" sz="1000" b="1" dirty="0">
                <a:latin typeface="微软雅黑" panose="020B0503020204020204" pitchFamily="82" charset="2"/>
                <a:ea typeface="微软雅黑" panose="020B0503020204020204" pitchFamily="82" charset="2"/>
              </a:endParaRP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BCCC4037-EFAC-BF50-5CC9-848A594DEFF1}"/>
                </a:ext>
              </a:extLst>
            </p:cNvPr>
            <p:cNvSpPr/>
            <p:nvPr/>
          </p:nvSpPr>
          <p:spPr>
            <a:xfrm>
              <a:off x="7732585" y="3092502"/>
              <a:ext cx="533532" cy="1065078"/>
            </a:xfrm>
            <a:prstGeom prst="rect">
              <a:avLst/>
            </a:prstGeom>
            <a:solidFill>
              <a:srgbClr val="7019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en-US" altLang="zh-CN" sz="1000" b="1" dirty="0">
                <a:latin typeface="微软雅黑" panose="020B0503020204020204" pitchFamily="82" charset="2"/>
                <a:ea typeface="微软雅黑" panose="020B0503020204020204" pitchFamily="82" charset="2"/>
              </a:endParaRPr>
            </a:p>
            <a:p>
              <a:pPr algn="ctr"/>
              <a:endParaRPr kumimoji="1" lang="en-US" altLang="zh-CN" sz="1000" b="1" dirty="0">
                <a:latin typeface="微软雅黑" panose="020B0503020204020204" pitchFamily="82" charset="2"/>
                <a:ea typeface="微软雅黑" panose="020B0503020204020204" pitchFamily="82" charset="2"/>
              </a:endParaRPr>
            </a:p>
            <a:p>
              <a:pPr algn="ctr"/>
              <a:endParaRPr kumimoji="1" lang="en-US" altLang="zh-CN" sz="1000" b="1" dirty="0">
                <a:latin typeface="微软雅黑" panose="020B0503020204020204" pitchFamily="82" charset="2"/>
                <a:ea typeface="微软雅黑" panose="020B0503020204020204" pitchFamily="82" charset="2"/>
              </a:endParaRPr>
            </a:p>
            <a:p>
              <a:pPr algn="ctr"/>
              <a:endParaRPr kumimoji="1" lang="en-US" altLang="zh-CN" sz="1000" b="1" dirty="0">
                <a:latin typeface="微软雅黑" panose="020B0503020204020204" pitchFamily="82" charset="2"/>
                <a:ea typeface="微软雅黑" panose="020B0503020204020204" pitchFamily="82" charset="2"/>
              </a:endParaRPr>
            </a:p>
            <a:p>
              <a:pPr algn="ctr"/>
              <a:endParaRPr kumimoji="1" lang="en-US" altLang="zh-CN" sz="1000" b="1" dirty="0">
                <a:latin typeface="微软雅黑" panose="020B0503020204020204" pitchFamily="82" charset="2"/>
                <a:ea typeface="微软雅黑" panose="020B0503020204020204" pitchFamily="82" charset="2"/>
              </a:endParaRPr>
            </a:p>
            <a:p>
              <a:pPr algn="ctr"/>
              <a:endParaRPr kumimoji="1" lang="zh-CN" altLang="en-US" sz="1000" b="1" dirty="0">
                <a:latin typeface="微软雅黑" panose="020B0503020204020204" pitchFamily="82" charset="2"/>
                <a:ea typeface="微软雅黑" panose="020B0503020204020204" pitchFamily="82" charset="2"/>
              </a:endParaRP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630109BB-F0B3-1E3A-9F94-3BA473EE7780}"/>
                </a:ext>
              </a:extLst>
            </p:cNvPr>
            <p:cNvSpPr/>
            <p:nvPr/>
          </p:nvSpPr>
          <p:spPr>
            <a:xfrm>
              <a:off x="6971646" y="3520825"/>
              <a:ext cx="533532" cy="636757"/>
            </a:xfrm>
            <a:prstGeom prst="rect">
              <a:avLst/>
            </a:prstGeom>
            <a:solidFill>
              <a:srgbClr val="7019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en-US" altLang="zh-CN" sz="1000" b="1" dirty="0">
                <a:latin typeface="微软雅黑" panose="020B0503020204020204" pitchFamily="82" charset="2"/>
                <a:ea typeface="微软雅黑" panose="020B0503020204020204" pitchFamily="82" charset="2"/>
              </a:endParaRPr>
            </a:p>
            <a:p>
              <a:pPr algn="ctr"/>
              <a:endParaRPr kumimoji="1" lang="en-US" altLang="zh-CN" sz="1000" b="1" dirty="0">
                <a:latin typeface="微软雅黑" panose="020B0503020204020204" pitchFamily="82" charset="2"/>
                <a:ea typeface="微软雅黑" panose="020B0503020204020204" pitchFamily="82" charset="2"/>
              </a:endParaRPr>
            </a:p>
            <a:p>
              <a:pPr algn="ctr"/>
              <a:endParaRPr kumimoji="1" lang="zh-CN" altLang="en-US" sz="1000" b="1" dirty="0">
                <a:latin typeface="微软雅黑" panose="020B0503020204020204" pitchFamily="82" charset="2"/>
                <a:ea typeface="微软雅黑" panose="020B0503020204020204" pitchFamily="82" charset="2"/>
              </a:endParaRP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603805BB-1740-6D71-0336-C425AC07805A}"/>
                </a:ext>
              </a:extLst>
            </p:cNvPr>
            <p:cNvSpPr/>
            <p:nvPr/>
          </p:nvSpPr>
          <p:spPr>
            <a:xfrm>
              <a:off x="431975" y="4343087"/>
              <a:ext cx="533532" cy="463561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00">
                <a:latin typeface="微软雅黑" panose="020B0503020204020204" pitchFamily="82" charset="2"/>
                <a:ea typeface="微软雅黑" panose="020B0503020204020204" pitchFamily="82" charset="2"/>
              </a:endParaRP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EB387CAA-6FFD-A87A-AD0F-7E0DDABB4D01}"/>
                </a:ext>
              </a:extLst>
            </p:cNvPr>
            <p:cNvSpPr/>
            <p:nvPr/>
          </p:nvSpPr>
          <p:spPr>
            <a:xfrm>
              <a:off x="3475732" y="4343087"/>
              <a:ext cx="533532" cy="463561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00">
                <a:latin typeface="微软雅黑" panose="020B0503020204020204" pitchFamily="82" charset="2"/>
                <a:ea typeface="微软雅黑" panose="020B0503020204020204" pitchFamily="82" charset="2"/>
              </a:endParaRPr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D8434A20-945B-2038-FA0B-2E18539EFDCC}"/>
                </a:ext>
              </a:extLst>
            </p:cNvPr>
            <p:cNvSpPr/>
            <p:nvPr/>
          </p:nvSpPr>
          <p:spPr>
            <a:xfrm>
              <a:off x="2714792" y="4343087"/>
              <a:ext cx="533532" cy="463561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00">
                <a:latin typeface="微软雅黑" panose="020B0503020204020204" pitchFamily="82" charset="2"/>
                <a:ea typeface="微软雅黑" panose="020B0503020204020204" pitchFamily="82" charset="2"/>
              </a:endParaRP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B017E5A3-79C3-C5E7-2EFD-15A0728604CC}"/>
                </a:ext>
              </a:extLst>
            </p:cNvPr>
            <p:cNvSpPr/>
            <p:nvPr/>
          </p:nvSpPr>
          <p:spPr>
            <a:xfrm>
              <a:off x="1953853" y="4343087"/>
              <a:ext cx="533532" cy="463561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00">
                <a:latin typeface="微软雅黑" panose="020B0503020204020204" pitchFamily="82" charset="2"/>
                <a:ea typeface="微软雅黑" panose="020B0503020204020204" pitchFamily="82" charset="2"/>
              </a:endParaRP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6582F1C8-1DD4-454D-217B-F03D9C62040E}"/>
                </a:ext>
              </a:extLst>
            </p:cNvPr>
            <p:cNvSpPr/>
            <p:nvPr/>
          </p:nvSpPr>
          <p:spPr>
            <a:xfrm>
              <a:off x="1192914" y="4343087"/>
              <a:ext cx="533532" cy="463561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00" dirty="0">
                <a:latin typeface="微软雅黑" panose="020B0503020204020204" pitchFamily="82" charset="2"/>
                <a:ea typeface="微软雅黑" panose="020B0503020204020204" pitchFamily="82" charset="2"/>
              </a:endParaRP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C518C882-F16B-89DC-F944-AC03D24411DE}"/>
                </a:ext>
              </a:extLst>
            </p:cNvPr>
            <p:cNvSpPr/>
            <p:nvPr/>
          </p:nvSpPr>
          <p:spPr>
            <a:xfrm>
              <a:off x="4236671" y="4343087"/>
              <a:ext cx="533532" cy="463561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00">
                <a:latin typeface="微软雅黑" panose="020B0503020204020204" pitchFamily="82" charset="2"/>
                <a:ea typeface="微软雅黑" panose="020B0503020204020204" pitchFamily="82" charset="2"/>
              </a:endParaRP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789C2E47-8A89-4E0D-8740-D09491AF26F9}"/>
                </a:ext>
              </a:extLst>
            </p:cNvPr>
            <p:cNvSpPr/>
            <p:nvPr/>
          </p:nvSpPr>
          <p:spPr>
            <a:xfrm>
              <a:off x="4997610" y="4343087"/>
              <a:ext cx="533532" cy="463561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00">
                <a:latin typeface="微软雅黑" panose="020B0503020204020204" pitchFamily="82" charset="2"/>
                <a:ea typeface="微软雅黑" panose="020B0503020204020204" pitchFamily="82" charset="2"/>
              </a:endParaRPr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47641202-CD00-B34D-3592-E313B5A46659}"/>
                </a:ext>
              </a:extLst>
            </p:cNvPr>
            <p:cNvSpPr/>
            <p:nvPr/>
          </p:nvSpPr>
          <p:spPr>
            <a:xfrm>
              <a:off x="431975" y="3958242"/>
              <a:ext cx="533532" cy="236154"/>
            </a:xfrm>
            <a:prstGeom prst="rect">
              <a:avLst/>
            </a:prstGeom>
            <a:solidFill>
              <a:srgbClr val="7019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000" b="1" dirty="0">
                  <a:latin typeface="微软雅黑" panose="020B0503020204020204" pitchFamily="82" charset="2"/>
                  <a:ea typeface="微软雅黑" panose="020B0503020204020204" pitchFamily="82" charset="2"/>
                </a:rPr>
                <a:t>MON</a:t>
              </a:r>
              <a:endParaRPr kumimoji="1" lang="zh-CN" altLang="en-US" sz="1000" b="1" dirty="0">
                <a:latin typeface="微软雅黑" panose="020B0503020204020204" pitchFamily="82" charset="2"/>
                <a:ea typeface="微软雅黑" panose="020B0503020204020204" pitchFamily="82" charset="2"/>
              </a:endParaRPr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AF56DB1C-6E63-80D9-1E50-20217C671796}"/>
                </a:ext>
              </a:extLst>
            </p:cNvPr>
            <p:cNvSpPr/>
            <p:nvPr/>
          </p:nvSpPr>
          <p:spPr>
            <a:xfrm>
              <a:off x="1192914" y="3958242"/>
              <a:ext cx="533532" cy="236154"/>
            </a:xfrm>
            <a:prstGeom prst="rect">
              <a:avLst/>
            </a:prstGeom>
            <a:solidFill>
              <a:srgbClr val="7019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000" b="1" dirty="0">
                  <a:latin typeface="微软雅黑" panose="020B0503020204020204" pitchFamily="82" charset="2"/>
                  <a:ea typeface="微软雅黑" panose="020B0503020204020204" pitchFamily="82" charset="2"/>
                </a:rPr>
                <a:t>MON</a:t>
              </a:r>
              <a:endParaRPr kumimoji="1" lang="zh-CN" altLang="en-US" sz="1000" b="1" dirty="0">
                <a:latin typeface="微软雅黑" panose="020B0503020204020204" pitchFamily="82" charset="2"/>
                <a:ea typeface="微软雅黑" panose="020B0503020204020204" pitchFamily="82" charset="2"/>
              </a:endParaRP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13B197CC-E1E1-A7CC-D050-0FBAFAAFCC32}"/>
                </a:ext>
              </a:extLst>
            </p:cNvPr>
            <p:cNvSpPr/>
            <p:nvPr/>
          </p:nvSpPr>
          <p:spPr>
            <a:xfrm>
              <a:off x="1953853" y="3949496"/>
              <a:ext cx="533532" cy="236154"/>
            </a:xfrm>
            <a:prstGeom prst="rect">
              <a:avLst/>
            </a:prstGeom>
            <a:solidFill>
              <a:srgbClr val="7019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kumimoji="1" lang="en-US" altLang="zh-CN" sz="1000" b="1" dirty="0">
                  <a:solidFill>
                    <a:prstClr val="white"/>
                  </a:solidFill>
                  <a:latin typeface="微软雅黑" panose="020B0503020204020204" pitchFamily="82" charset="2"/>
                  <a:ea typeface="微软雅黑" panose="020B0503020204020204" pitchFamily="82" charset="2"/>
                </a:rPr>
                <a:t>MON</a:t>
              </a:r>
              <a:endParaRPr kumimoji="1" lang="zh-CN" altLang="en-US" sz="1000" b="1" dirty="0">
                <a:solidFill>
                  <a:prstClr val="white"/>
                </a:solidFill>
                <a:latin typeface="微软雅黑" panose="020B0503020204020204" pitchFamily="82" charset="2"/>
                <a:ea typeface="微软雅黑" panose="020B0503020204020204" pitchFamily="82" charset="2"/>
              </a:endParaRPr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B3259E7B-B7BB-7467-4FE1-C48469CA8345}"/>
                </a:ext>
              </a:extLst>
            </p:cNvPr>
            <p:cNvSpPr/>
            <p:nvPr/>
          </p:nvSpPr>
          <p:spPr>
            <a:xfrm>
              <a:off x="2714792" y="3958242"/>
              <a:ext cx="533532" cy="236154"/>
            </a:xfrm>
            <a:prstGeom prst="rect">
              <a:avLst/>
            </a:prstGeom>
            <a:solidFill>
              <a:srgbClr val="7019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kumimoji="1" lang="en-US" altLang="zh-CN" sz="1000" b="1" dirty="0">
                  <a:solidFill>
                    <a:prstClr val="white"/>
                  </a:solidFill>
                  <a:latin typeface="微软雅黑" panose="020B0503020204020204" pitchFamily="82" charset="2"/>
                  <a:ea typeface="微软雅黑" panose="020B0503020204020204" pitchFamily="82" charset="2"/>
                </a:rPr>
                <a:t>MON</a:t>
              </a:r>
              <a:endParaRPr kumimoji="1" lang="zh-CN" altLang="en-US" sz="1000" b="1" dirty="0">
                <a:solidFill>
                  <a:prstClr val="white"/>
                </a:solidFill>
                <a:latin typeface="微软雅黑" panose="020B0503020204020204" pitchFamily="82" charset="2"/>
                <a:ea typeface="微软雅黑" panose="020B0503020204020204" pitchFamily="82" charset="2"/>
              </a:endParaRPr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B30AF525-732D-2F1A-E96C-B9E3F34E6C09}"/>
                </a:ext>
              </a:extLst>
            </p:cNvPr>
            <p:cNvSpPr/>
            <p:nvPr/>
          </p:nvSpPr>
          <p:spPr>
            <a:xfrm>
              <a:off x="3475732" y="3958242"/>
              <a:ext cx="533532" cy="236154"/>
            </a:xfrm>
            <a:prstGeom prst="rect">
              <a:avLst/>
            </a:prstGeom>
            <a:solidFill>
              <a:srgbClr val="7019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kumimoji="1" lang="en-US" altLang="zh-CN" sz="1000" b="1" dirty="0">
                  <a:solidFill>
                    <a:prstClr val="white"/>
                  </a:solidFill>
                  <a:latin typeface="微软雅黑" panose="020B0503020204020204" pitchFamily="82" charset="2"/>
                  <a:ea typeface="微软雅黑" panose="020B0503020204020204" pitchFamily="82" charset="2"/>
                </a:rPr>
                <a:t>MON</a:t>
              </a:r>
              <a:endParaRPr kumimoji="1" lang="zh-CN" altLang="en-US" sz="1000" b="1" dirty="0">
                <a:solidFill>
                  <a:prstClr val="white"/>
                </a:solidFill>
                <a:latin typeface="微软雅黑" panose="020B0503020204020204" pitchFamily="82" charset="2"/>
                <a:ea typeface="微软雅黑" panose="020B0503020204020204" pitchFamily="82" charset="2"/>
              </a:endParaRPr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AC376C6B-B2DF-B474-E61C-4EEB3CDC9C0C}"/>
                </a:ext>
              </a:extLst>
            </p:cNvPr>
            <p:cNvSpPr/>
            <p:nvPr/>
          </p:nvSpPr>
          <p:spPr>
            <a:xfrm>
              <a:off x="4236671" y="3949496"/>
              <a:ext cx="533532" cy="236154"/>
            </a:xfrm>
            <a:prstGeom prst="rect">
              <a:avLst/>
            </a:prstGeom>
            <a:solidFill>
              <a:srgbClr val="7019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kumimoji="1" lang="en-US" altLang="zh-CN" sz="1000" b="1" dirty="0">
                  <a:solidFill>
                    <a:prstClr val="white"/>
                  </a:solidFill>
                  <a:latin typeface="微软雅黑" panose="020B0503020204020204" pitchFamily="82" charset="2"/>
                  <a:ea typeface="微软雅黑" panose="020B0503020204020204" pitchFamily="82" charset="2"/>
                </a:rPr>
                <a:t>MON</a:t>
              </a:r>
              <a:endParaRPr kumimoji="1" lang="zh-CN" altLang="en-US" sz="1000" b="1" dirty="0">
                <a:solidFill>
                  <a:prstClr val="white"/>
                </a:solidFill>
                <a:latin typeface="微软雅黑" panose="020B0503020204020204" pitchFamily="82" charset="2"/>
                <a:ea typeface="微软雅黑" panose="020B0503020204020204" pitchFamily="82" charset="2"/>
              </a:endParaRP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796AB446-D234-9198-AFFA-C6C8ED9788A1}"/>
                </a:ext>
              </a:extLst>
            </p:cNvPr>
            <p:cNvSpPr/>
            <p:nvPr/>
          </p:nvSpPr>
          <p:spPr>
            <a:xfrm>
              <a:off x="4997610" y="3945122"/>
              <a:ext cx="533532" cy="236154"/>
            </a:xfrm>
            <a:prstGeom prst="rect">
              <a:avLst/>
            </a:prstGeom>
            <a:solidFill>
              <a:srgbClr val="7019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kumimoji="1" lang="en-US" altLang="zh-CN" sz="1000" b="1" dirty="0">
                  <a:solidFill>
                    <a:prstClr val="white"/>
                  </a:solidFill>
                  <a:latin typeface="微软雅黑" panose="020B0503020204020204" pitchFamily="82" charset="2"/>
                  <a:ea typeface="微软雅黑" panose="020B0503020204020204" pitchFamily="82" charset="2"/>
                </a:rPr>
                <a:t>MON</a:t>
              </a:r>
              <a:endParaRPr kumimoji="1" lang="zh-CN" altLang="en-US" sz="1000" b="1" dirty="0">
                <a:solidFill>
                  <a:prstClr val="white"/>
                </a:solidFill>
                <a:latin typeface="微软雅黑" panose="020B0503020204020204" pitchFamily="82" charset="2"/>
                <a:ea typeface="微软雅黑" panose="020B0503020204020204" pitchFamily="82" charset="2"/>
              </a:endParaRPr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83F10F70-A317-C93A-CC92-9DFCB83E7486}"/>
                </a:ext>
              </a:extLst>
            </p:cNvPr>
            <p:cNvSpPr/>
            <p:nvPr/>
          </p:nvSpPr>
          <p:spPr>
            <a:xfrm>
              <a:off x="1192914" y="3573399"/>
              <a:ext cx="533532" cy="236154"/>
            </a:xfrm>
            <a:prstGeom prst="rect">
              <a:avLst/>
            </a:prstGeom>
            <a:solidFill>
              <a:srgbClr val="7019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000" b="1" dirty="0">
                  <a:latin typeface="微软雅黑" panose="020B0503020204020204" pitchFamily="82" charset="2"/>
                  <a:ea typeface="微软雅黑" panose="020B0503020204020204" pitchFamily="82" charset="2"/>
                </a:rPr>
                <a:t>TUE</a:t>
              </a:r>
              <a:endParaRPr kumimoji="1" lang="zh-CN" altLang="en-US" sz="1000" b="1" dirty="0">
                <a:latin typeface="微软雅黑" panose="020B0503020204020204" pitchFamily="82" charset="2"/>
                <a:ea typeface="微软雅黑" panose="020B0503020204020204" pitchFamily="82" charset="2"/>
              </a:endParaRPr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73CFCF60-67F3-465C-1DAC-2B375617A395}"/>
                </a:ext>
              </a:extLst>
            </p:cNvPr>
            <p:cNvSpPr/>
            <p:nvPr/>
          </p:nvSpPr>
          <p:spPr>
            <a:xfrm>
              <a:off x="1953853" y="3564653"/>
              <a:ext cx="533532" cy="236154"/>
            </a:xfrm>
            <a:prstGeom prst="rect">
              <a:avLst/>
            </a:prstGeom>
            <a:solidFill>
              <a:srgbClr val="7019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000" b="1" dirty="0">
                  <a:latin typeface="微软雅黑" panose="020B0503020204020204" pitchFamily="82" charset="2"/>
                  <a:ea typeface="微软雅黑" panose="020B0503020204020204" pitchFamily="82" charset="2"/>
                </a:rPr>
                <a:t>TUE</a:t>
              </a:r>
              <a:endParaRPr kumimoji="1" lang="zh-CN" altLang="en-US" sz="1000" dirty="0">
                <a:latin typeface="微软雅黑" panose="020B0503020204020204" pitchFamily="82" charset="2"/>
                <a:ea typeface="微软雅黑" panose="020B0503020204020204" pitchFamily="82" charset="2"/>
              </a:endParaRPr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D4B1D4CE-F5B9-0F8D-DC02-3DB13C0E312D}"/>
                </a:ext>
              </a:extLst>
            </p:cNvPr>
            <p:cNvSpPr/>
            <p:nvPr/>
          </p:nvSpPr>
          <p:spPr>
            <a:xfrm>
              <a:off x="2714792" y="3573399"/>
              <a:ext cx="533532" cy="236154"/>
            </a:xfrm>
            <a:prstGeom prst="rect">
              <a:avLst/>
            </a:prstGeom>
            <a:solidFill>
              <a:srgbClr val="7019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000" b="1" dirty="0">
                  <a:latin typeface="微软雅黑" panose="020B0503020204020204" pitchFamily="82" charset="2"/>
                  <a:ea typeface="微软雅黑" panose="020B0503020204020204" pitchFamily="82" charset="2"/>
                </a:rPr>
                <a:t>TUE</a:t>
              </a:r>
              <a:endParaRPr kumimoji="1" lang="zh-CN" altLang="en-US" sz="1000" dirty="0">
                <a:latin typeface="微软雅黑" panose="020B0503020204020204" pitchFamily="82" charset="2"/>
                <a:ea typeface="微软雅黑" panose="020B0503020204020204" pitchFamily="82" charset="2"/>
              </a:endParaRP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D566D326-A0EB-E32C-1535-7A71F0662F03}"/>
                </a:ext>
              </a:extLst>
            </p:cNvPr>
            <p:cNvSpPr/>
            <p:nvPr/>
          </p:nvSpPr>
          <p:spPr>
            <a:xfrm>
              <a:off x="3475732" y="3573399"/>
              <a:ext cx="533532" cy="236154"/>
            </a:xfrm>
            <a:prstGeom prst="rect">
              <a:avLst/>
            </a:prstGeom>
            <a:solidFill>
              <a:srgbClr val="7019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000" b="1" dirty="0">
                  <a:latin typeface="微软雅黑" panose="020B0503020204020204" pitchFamily="82" charset="2"/>
                  <a:ea typeface="微软雅黑" panose="020B0503020204020204" pitchFamily="82" charset="2"/>
                </a:rPr>
                <a:t>TUE</a:t>
              </a:r>
              <a:endParaRPr kumimoji="1" lang="zh-CN" altLang="en-US" sz="1000" dirty="0">
                <a:latin typeface="微软雅黑" panose="020B0503020204020204" pitchFamily="82" charset="2"/>
                <a:ea typeface="微软雅黑" panose="020B0503020204020204" pitchFamily="82" charset="2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7C78D782-218D-77DD-157B-CABAB0A3BD2B}"/>
                </a:ext>
              </a:extLst>
            </p:cNvPr>
            <p:cNvSpPr/>
            <p:nvPr/>
          </p:nvSpPr>
          <p:spPr>
            <a:xfrm>
              <a:off x="4236671" y="3564653"/>
              <a:ext cx="533532" cy="236154"/>
            </a:xfrm>
            <a:prstGeom prst="rect">
              <a:avLst/>
            </a:prstGeom>
            <a:solidFill>
              <a:srgbClr val="7019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000" b="1" dirty="0">
                  <a:latin typeface="微软雅黑" panose="020B0503020204020204" pitchFamily="82" charset="2"/>
                  <a:ea typeface="微软雅黑" panose="020B0503020204020204" pitchFamily="82" charset="2"/>
                </a:rPr>
                <a:t>TUE</a:t>
              </a:r>
              <a:endParaRPr kumimoji="1" lang="zh-CN" altLang="en-US" sz="1000" dirty="0">
                <a:latin typeface="微软雅黑" panose="020B0503020204020204" pitchFamily="82" charset="2"/>
                <a:ea typeface="微软雅黑" panose="020B0503020204020204" pitchFamily="82" charset="2"/>
              </a:endParaRPr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CF2C369C-D73C-C62A-A9B8-3F4BCA82630E}"/>
                </a:ext>
              </a:extLst>
            </p:cNvPr>
            <p:cNvSpPr/>
            <p:nvPr/>
          </p:nvSpPr>
          <p:spPr>
            <a:xfrm>
              <a:off x="4997610" y="3560280"/>
              <a:ext cx="533532" cy="236154"/>
            </a:xfrm>
            <a:prstGeom prst="rect">
              <a:avLst/>
            </a:prstGeom>
            <a:solidFill>
              <a:srgbClr val="7019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000" b="1" dirty="0">
                  <a:latin typeface="微软雅黑" panose="020B0503020204020204" pitchFamily="82" charset="2"/>
                  <a:ea typeface="微软雅黑" panose="020B0503020204020204" pitchFamily="82" charset="2"/>
                </a:rPr>
                <a:t>TUE</a:t>
              </a:r>
              <a:endParaRPr kumimoji="1" lang="zh-CN" altLang="en-US" sz="1000" dirty="0">
                <a:latin typeface="微软雅黑" panose="020B0503020204020204" pitchFamily="82" charset="2"/>
                <a:ea typeface="微软雅黑" panose="020B0503020204020204" pitchFamily="82" charset="2"/>
              </a:endParaRPr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920EC309-8B79-32FD-DF3E-182CAB6F8D8B}"/>
                </a:ext>
              </a:extLst>
            </p:cNvPr>
            <p:cNvSpPr/>
            <p:nvPr/>
          </p:nvSpPr>
          <p:spPr>
            <a:xfrm>
              <a:off x="1953853" y="3164504"/>
              <a:ext cx="533532" cy="236154"/>
            </a:xfrm>
            <a:prstGeom prst="rect">
              <a:avLst/>
            </a:prstGeom>
            <a:solidFill>
              <a:srgbClr val="7019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000" b="1" dirty="0">
                  <a:latin typeface="微软雅黑" panose="020B0503020204020204" pitchFamily="82" charset="2"/>
                  <a:ea typeface="微软雅黑" panose="020B0503020204020204" pitchFamily="82" charset="2"/>
                </a:rPr>
                <a:t>WED</a:t>
              </a:r>
              <a:endParaRPr kumimoji="1" lang="zh-CN" altLang="en-US" sz="1000" b="1" dirty="0">
                <a:latin typeface="微软雅黑" panose="020B0503020204020204" pitchFamily="82" charset="2"/>
                <a:ea typeface="微软雅黑" panose="020B0503020204020204" pitchFamily="82" charset="2"/>
              </a:endParaRPr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5C4DA272-4A87-22D4-01ED-D8E0B264BBFC}"/>
                </a:ext>
              </a:extLst>
            </p:cNvPr>
            <p:cNvSpPr/>
            <p:nvPr/>
          </p:nvSpPr>
          <p:spPr>
            <a:xfrm>
              <a:off x="2714792" y="3173250"/>
              <a:ext cx="533532" cy="236154"/>
            </a:xfrm>
            <a:prstGeom prst="rect">
              <a:avLst/>
            </a:prstGeom>
            <a:solidFill>
              <a:srgbClr val="7019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000" b="1" dirty="0">
                  <a:latin typeface="微软雅黑" panose="020B0503020204020204" pitchFamily="82" charset="2"/>
                  <a:ea typeface="微软雅黑" panose="020B0503020204020204" pitchFamily="82" charset="2"/>
                </a:rPr>
                <a:t>WED</a:t>
              </a:r>
              <a:endParaRPr kumimoji="1" lang="zh-CN" altLang="en-US" sz="1000" b="1" dirty="0">
                <a:latin typeface="微软雅黑" panose="020B0503020204020204" pitchFamily="82" charset="2"/>
                <a:ea typeface="微软雅黑" panose="020B0503020204020204" pitchFamily="82" charset="2"/>
              </a:endParaRPr>
            </a:p>
          </p:txBody>
        </p: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74533ACD-768A-7769-BD57-8165F57F97A6}"/>
                </a:ext>
              </a:extLst>
            </p:cNvPr>
            <p:cNvSpPr/>
            <p:nvPr/>
          </p:nvSpPr>
          <p:spPr>
            <a:xfrm>
              <a:off x="3475732" y="3173250"/>
              <a:ext cx="533532" cy="236154"/>
            </a:xfrm>
            <a:prstGeom prst="rect">
              <a:avLst/>
            </a:prstGeom>
            <a:solidFill>
              <a:srgbClr val="7019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000" b="1" dirty="0">
                  <a:latin typeface="微软雅黑" panose="020B0503020204020204" pitchFamily="82" charset="2"/>
                  <a:ea typeface="微软雅黑" panose="020B0503020204020204" pitchFamily="82" charset="2"/>
                </a:rPr>
                <a:t>WED</a:t>
              </a:r>
              <a:endParaRPr kumimoji="1" lang="zh-CN" altLang="en-US" sz="1000" b="1" dirty="0">
                <a:latin typeface="微软雅黑" panose="020B0503020204020204" pitchFamily="82" charset="2"/>
                <a:ea typeface="微软雅黑" panose="020B0503020204020204" pitchFamily="82" charset="2"/>
              </a:endParaRPr>
            </a:p>
          </p:txBody>
        </p: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A8958E87-ACDD-3700-29FE-1AC3AAEBE237}"/>
                </a:ext>
              </a:extLst>
            </p:cNvPr>
            <p:cNvSpPr/>
            <p:nvPr/>
          </p:nvSpPr>
          <p:spPr>
            <a:xfrm>
              <a:off x="4236671" y="3164504"/>
              <a:ext cx="533532" cy="236154"/>
            </a:xfrm>
            <a:prstGeom prst="rect">
              <a:avLst/>
            </a:prstGeom>
            <a:solidFill>
              <a:srgbClr val="7019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000" b="1" dirty="0">
                  <a:latin typeface="微软雅黑" panose="020B0503020204020204" pitchFamily="82" charset="2"/>
                  <a:ea typeface="微软雅黑" panose="020B0503020204020204" pitchFamily="82" charset="2"/>
                </a:rPr>
                <a:t>WED</a:t>
              </a:r>
              <a:endParaRPr kumimoji="1" lang="zh-CN" altLang="en-US" sz="1000" b="1" dirty="0">
                <a:latin typeface="微软雅黑" panose="020B0503020204020204" pitchFamily="82" charset="2"/>
                <a:ea typeface="微软雅黑" panose="020B0503020204020204" pitchFamily="82" charset="2"/>
              </a:endParaRPr>
            </a:p>
          </p:txBody>
        </p:sp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923AC15F-5FB2-240C-2D2E-BBFC5DA4F71F}"/>
                </a:ext>
              </a:extLst>
            </p:cNvPr>
            <p:cNvSpPr/>
            <p:nvPr/>
          </p:nvSpPr>
          <p:spPr>
            <a:xfrm>
              <a:off x="4997610" y="3160131"/>
              <a:ext cx="533532" cy="236154"/>
            </a:xfrm>
            <a:prstGeom prst="rect">
              <a:avLst/>
            </a:prstGeom>
            <a:solidFill>
              <a:srgbClr val="7019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000" b="1" dirty="0">
                  <a:latin typeface="微软雅黑" panose="020B0503020204020204" pitchFamily="82" charset="2"/>
                  <a:ea typeface="微软雅黑" panose="020B0503020204020204" pitchFamily="82" charset="2"/>
                </a:rPr>
                <a:t>WED</a:t>
              </a:r>
              <a:endParaRPr kumimoji="1" lang="zh-CN" altLang="en-US" sz="1000" b="1" dirty="0">
                <a:latin typeface="微软雅黑" panose="020B0503020204020204" pitchFamily="82" charset="2"/>
                <a:ea typeface="微软雅黑" panose="020B0503020204020204" pitchFamily="82" charset="2"/>
              </a:endParaRPr>
            </a:p>
          </p:txBody>
        </p: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B4DD41FB-2E1B-664F-9042-C6026FD07BD5}"/>
                </a:ext>
              </a:extLst>
            </p:cNvPr>
            <p:cNvSpPr/>
            <p:nvPr/>
          </p:nvSpPr>
          <p:spPr>
            <a:xfrm>
              <a:off x="2714792" y="2788407"/>
              <a:ext cx="533532" cy="236154"/>
            </a:xfrm>
            <a:prstGeom prst="rect">
              <a:avLst/>
            </a:prstGeom>
            <a:solidFill>
              <a:srgbClr val="7019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000" b="1" dirty="0">
                  <a:latin typeface="微软雅黑" panose="020B0503020204020204" pitchFamily="82" charset="2"/>
                  <a:ea typeface="微软雅黑" panose="020B0503020204020204" pitchFamily="82" charset="2"/>
                </a:rPr>
                <a:t>THU</a:t>
              </a:r>
              <a:endParaRPr kumimoji="1" lang="zh-CN" altLang="en-US" sz="1000" b="1" dirty="0">
                <a:latin typeface="微软雅黑" panose="020B0503020204020204" pitchFamily="82" charset="2"/>
                <a:ea typeface="微软雅黑" panose="020B0503020204020204" pitchFamily="82" charset="2"/>
              </a:endParaRPr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E009DA20-F333-B395-EE30-3288C277405B}"/>
                </a:ext>
              </a:extLst>
            </p:cNvPr>
            <p:cNvSpPr/>
            <p:nvPr/>
          </p:nvSpPr>
          <p:spPr>
            <a:xfrm>
              <a:off x="3475732" y="2788407"/>
              <a:ext cx="533532" cy="236154"/>
            </a:xfrm>
            <a:prstGeom prst="rect">
              <a:avLst/>
            </a:prstGeom>
            <a:solidFill>
              <a:srgbClr val="7019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000" b="1" dirty="0">
                  <a:latin typeface="微软雅黑" panose="020B0503020204020204" pitchFamily="82" charset="2"/>
                  <a:ea typeface="微软雅黑" panose="020B0503020204020204" pitchFamily="82" charset="2"/>
                </a:rPr>
                <a:t>THU</a:t>
              </a:r>
              <a:endParaRPr kumimoji="1" lang="zh-CN" altLang="en-US" sz="1000" dirty="0">
                <a:latin typeface="微软雅黑" panose="020B0503020204020204" pitchFamily="82" charset="2"/>
                <a:ea typeface="微软雅黑" panose="020B0503020204020204" pitchFamily="82" charset="2"/>
              </a:endParaRPr>
            </a:p>
          </p:txBody>
        </p: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DE1FD807-7F01-D740-BBB6-A77BD855F9CF}"/>
                </a:ext>
              </a:extLst>
            </p:cNvPr>
            <p:cNvSpPr/>
            <p:nvPr/>
          </p:nvSpPr>
          <p:spPr>
            <a:xfrm>
              <a:off x="4236671" y="2779661"/>
              <a:ext cx="533532" cy="236154"/>
            </a:xfrm>
            <a:prstGeom prst="rect">
              <a:avLst/>
            </a:prstGeom>
            <a:solidFill>
              <a:srgbClr val="7019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000" b="1" dirty="0">
                  <a:latin typeface="微软雅黑" panose="020B0503020204020204" pitchFamily="82" charset="2"/>
                  <a:ea typeface="微软雅黑" panose="020B0503020204020204" pitchFamily="82" charset="2"/>
                </a:rPr>
                <a:t>THU</a:t>
              </a:r>
              <a:endParaRPr kumimoji="1" lang="zh-CN" altLang="en-US" sz="1000" dirty="0">
                <a:latin typeface="微软雅黑" panose="020B0503020204020204" pitchFamily="82" charset="2"/>
                <a:ea typeface="微软雅黑" panose="020B0503020204020204" pitchFamily="82" charset="2"/>
              </a:endParaRPr>
            </a:p>
          </p:txBody>
        </p: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A799B2B2-55D8-FACD-5DA5-78A6D3F32931}"/>
                </a:ext>
              </a:extLst>
            </p:cNvPr>
            <p:cNvSpPr/>
            <p:nvPr/>
          </p:nvSpPr>
          <p:spPr>
            <a:xfrm>
              <a:off x="4997610" y="2775288"/>
              <a:ext cx="533532" cy="236154"/>
            </a:xfrm>
            <a:prstGeom prst="rect">
              <a:avLst/>
            </a:prstGeom>
            <a:solidFill>
              <a:srgbClr val="7019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000" b="1" dirty="0">
                  <a:latin typeface="微软雅黑" panose="020B0503020204020204" pitchFamily="82" charset="2"/>
                  <a:ea typeface="微软雅黑" panose="020B0503020204020204" pitchFamily="82" charset="2"/>
                </a:rPr>
                <a:t>THU</a:t>
              </a:r>
              <a:endParaRPr kumimoji="1" lang="zh-CN" altLang="en-US" sz="1000" dirty="0">
                <a:latin typeface="微软雅黑" panose="020B0503020204020204" pitchFamily="82" charset="2"/>
                <a:ea typeface="微软雅黑" panose="020B0503020204020204" pitchFamily="82" charset="2"/>
              </a:endParaRPr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48CC9780-2AFC-A4E1-914D-1AB196E6BC6A}"/>
                </a:ext>
              </a:extLst>
            </p:cNvPr>
            <p:cNvSpPr/>
            <p:nvPr/>
          </p:nvSpPr>
          <p:spPr>
            <a:xfrm>
              <a:off x="3475732" y="2403565"/>
              <a:ext cx="533532" cy="236154"/>
            </a:xfrm>
            <a:prstGeom prst="rect">
              <a:avLst/>
            </a:prstGeom>
            <a:solidFill>
              <a:srgbClr val="7019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000" b="1" dirty="0">
                  <a:latin typeface="微软雅黑" panose="020B0503020204020204" pitchFamily="82" charset="2"/>
                  <a:ea typeface="微软雅黑" panose="020B0503020204020204" pitchFamily="82" charset="2"/>
                </a:rPr>
                <a:t>FRI</a:t>
              </a:r>
              <a:endParaRPr kumimoji="1" lang="zh-CN" altLang="en-US" sz="1000" b="1" dirty="0">
                <a:latin typeface="微软雅黑" panose="020B0503020204020204" pitchFamily="82" charset="2"/>
                <a:ea typeface="微软雅黑" panose="020B0503020204020204" pitchFamily="82" charset="2"/>
              </a:endParaRPr>
            </a:p>
          </p:txBody>
        </p: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A7996904-5ECE-193D-70F9-60A90D7A8620}"/>
                </a:ext>
              </a:extLst>
            </p:cNvPr>
            <p:cNvSpPr/>
            <p:nvPr/>
          </p:nvSpPr>
          <p:spPr>
            <a:xfrm>
              <a:off x="4236671" y="2394818"/>
              <a:ext cx="533532" cy="236154"/>
            </a:xfrm>
            <a:prstGeom prst="rect">
              <a:avLst/>
            </a:prstGeom>
            <a:solidFill>
              <a:srgbClr val="7019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000" b="1" dirty="0">
                  <a:latin typeface="微软雅黑" panose="020B0503020204020204" pitchFamily="82" charset="2"/>
                  <a:ea typeface="微软雅黑" panose="020B0503020204020204" pitchFamily="82" charset="2"/>
                </a:rPr>
                <a:t>FRI</a:t>
              </a:r>
              <a:endParaRPr kumimoji="1" lang="zh-CN" altLang="en-US" sz="1000" dirty="0">
                <a:latin typeface="微软雅黑" panose="020B0503020204020204" pitchFamily="82" charset="2"/>
                <a:ea typeface="微软雅黑" panose="020B0503020204020204" pitchFamily="82" charset="2"/>
              </a:endParaRPr>
            </a:p>
          </p:txBody>
        </p:sp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D665C76E-2BF0-B98F-15FF-E419C09E3583}"/>
                </a:ext>
              </a:extLst>
            </p:cNvPr>
            <p:cNvSpPr/>
            <p:nvPr/>
          </p:nvSpPr>
          <p:spPr>
            <a:xfrm>
              <a:off x="4997610" y="2390445"/>
              <a:ext cx="533532" cy="236154"/>
            </a:xfrm>
            <a:prstGeom prst="rect">
              <a:avLst/>
            </a:prstGeom>
            <a:solidFill>
              <a:srgbClr val="7019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000" b="1" dirty="0">
                  <a:latin typeface="微软雅黑" panose="020B0503020204020204" pitchFamily="82" charset="2"/>
                  <a:ea typeface="微软雅黑" panose="020B0503020204020204" pitchFamily="82" charset="2"/>
                </a:rPr>
                <a:t>FRI</a:t>
              </a:r>
              <a:endParaRPr kumimoji="1" lang="zh-CN" altLang="en-US" sz="1000" dirty="0">
                <a:latin typeface="微软雅黑" panose="020B0503020204020204" pitchFamily="82" charset="2"/>
                <a:ea typeface="微软雅黑" panose="020B0503020204020204" pitchFamily="82" charset="2"/>
              </a:endParaRPr>
            </a:p>
          </p:txBody>
        </p:sp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DE62FD7A-C8C9-E6BF-116A-E4B6A2DBD11C}"/>
                </a:ext>
              </a:extLst>
            </p:cNvPr>
            <p:cNvSpPr/>
            <p:nvPr/>
          </p:nvSpPr>
          <p:spPr>
            <a:xfrm>
              <a:off x="4236671" y="2009976"/>
              <a:ext cx="533532" cy="236154"/>
            </a:xfrm>
            <a:prstGeom prst="rect">
              <a:avLst/>
            </a:prstGeom>
            <a:solidFill>
              <a:srgbClr val="7019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000" b="1" dirty="0">
                  <a:latin typeface="微软雅黑" panose="020B0503020204020204" pitchFamily="82" charset="2"/>
                  <a:ea typeface="微软雅黑" panose="020B0503020204020204" pitchFamily="82" charset="2"/>
                </a:rPr>
                <a:t>SAT</a:t>
              </a:r>
              <a:endParaRPr kumimoji="1" lang="zh-CN" altLang="en-US" sz="1000" b="1" dirty="0">
                <a:latin typeface="微软雅黑" panose="020B0503020204020204" pitchFamily="82" charset="2"/>
                <a:ea typeface="微软雅黑" panose="020B0503020204020204" pitchFamily="82" charset="2"/>
              </a:endParaRPr>
            </a:p>
          </p:txBody>
        </p:sp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2F31F207-D9CF-1823-678F-15DD7A2611D7}"/>
                </a:ext>
              </a:extLst>
            </p:cNvPr>
            <p:cNvSpPr/>
            <p:nvPr/>
          </p:nvSpPr>
          <p:spPr>
            <a:xfrm>
              <a:off x="4997610" y="2005602"/>
              <a:ext cx="533532" cy="236154"/>
            </a:xfrm>
            <a:prstGeom prst="rect">
              <a:avLst/>
            </a:prstGeom>
            <a:solidFill>
              <a:srgbClr val="7019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000" b="1" dirty="0">
                  <a:latin typeface="微软雅黑" panose="020B0503020204020204" pitchFamily="82" charset="2"/>
                  <a:ea typeface="微软雅黑" panose="020B0503020204020204" pitchFamily="82" charset="2"/>
                </a:rPr>
                <a:t>SAT</a:t>
              </a:r>
              <a:endParaRPr kumimoji="1" lang="zh-CN" altLang="en-US" sz="1000" dirty="0">
                <a:latin typeface="微软雅黑" panose="020B0503020204020204" pitchFamily="82" charset="2"/>
                <a:ea typeface="微软雅黑" panose="020B0503020204020204" pitchFamily="82" charset="2"/>
              </a:endParaRPr>
            </a:p>
          </p:txBody>
        </p:sp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B4F4B8D3-752D-4CDA-2F1B-B8B801874C99}"/>
                </a:ext>
              </a:extLst>
            </p:cNvPr>
            <p:cNvSpPr/>
            <p:nvPr/>
          </p:nvSpPr>
          <p:spPr>
            <a:xfrm>
              <a:off x="4997610" y="1604360"/>
              <a:ext cx="533532" cy="236154"/>
            </a:xfrm>
            <a:prstGeom prst="rect">
              <a:avLst/>
            </a:prstGeom>
            <a:solidFill>
              <a:srgbClr val="7019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000" b="1" dirty="0">
                  <a:latin typeface="微软雅黑" panose="020B0503020204020204" pitchFamily="82" charset="2"/>
                  <a:ea typeface="微软雅黑" panose="020B0503020204020204" pitchFamily="82" charset="2"/>
                </a:rPr>
                <a:t>SUN</a:t>
              </a:r>
              <a:endParaRPr kumimoji="1" lang="zh-CN" altLang="en-US" sz="1000" b="1" dirty="0">
                <a:latin typeface="微软雅黑" panose="020B0503020204020204" pitchFamily="82" charset="2"/>
                <a:ea typeface="微软雅黑" panose="020B0503020204020204" pitchFamily="82" charset="2"/>
              </a:endParaRPr>
            </a:p>
          </p:txBody>
        </p:sp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ABE17021-B4AD-B279-1035-CD5D14368B05}"/>
                </a:ext>
              </a:extLst>
            </p:cNvPr>
            <p:cNvSpPr/>
            <p:nvPr/>
          </p:nvSpPr>
          <p:spPr>
            <a:xfrm>
              <a:off x="911673" y="5144095"/>
              <a:ext cx="533532" cy="300696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>
                <a:latin typeface="微软雅黑" panose="020B0503020204020204" pitchFamily="82" charset="2"/>
                <a:ea typeface="微软雅黑" panose="020B0503020204020204" pitchFamily="82" charset="2"/>
              </a:endParaRPr>
            </a:p>
          </p:txBody>
        </p:sp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DDE43F25-6B5A-4523-2631-222B2242E58B}"/>
                </a:ext>
              </a:extLst>
            </p:cNvPr>
            <p:cNvSpPr/>
            <p:nvPr/>
          </p:nvSpPr>
          <p:spPr>
            <a:xfrm>
              <a:off x="3248325" y="5144095"/>
              <a:ext cx="533532" cy="300696"/>
            </a:xfrm>
            <a:prstGeom prst="rect">
              <a:avLst/>
            </a:prstGeom>
            <a:solidFill>
              <a:srgbClr val="701988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>
                <a:latin typeface="微软雅黑" panose="020B0503020204020204" pitchFamily="82" charset="2"/>
                <a:ea typeface="微软雅黑" panose="020B0503020204020204" pitchFamily="82" charset="2"/>
              </a:endParaRPr>
            </a:p>
          </p:txBody>
        </p:sp>
        <p:sp>
          <p:nvSpPr>
            <p:cNvPr id="51" name="文本框 50">
              <a:extLst>
                <a:ext uri="{FF2B5EF4-FFF2-40B4-BE49-F238E27FC236}">
                  <a16:creationId xmlns:a16="http://schemas.microsoft.com/office/drawing/2014/main" id="{04960E21-547C-6E2C-13C0-80F6A6A382DF}"/>
                </a:ext>
              </a:extLst>
            </p:cNvPr>
            <p:cNvSpPr txBox="1"/>
            <p:nvPr/>
          </p:nvSpPr>
          <p:spPr>
            <a:xfrm>
              <a:off x="1463905" y="5113518"/>
              <a:ext cx="151052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2000" b="1" dirty="0">
                  <a:latin typeface="微软雅黑" panose="020B0503020204020204" pitchFamily="82" charset="2"/>
                  <a:ea typeface="微软雅黑" panose="020B0503020204020204" pitchFamily="82" charset="2"/>
                </a:rPr>
                <a:t>历史备份</a:t>
              </a:r>
            </a:p>
          </p:txBody>
        </p:sp>
        <p:sp>
          <p:nvSpPr>
            <p:cNvPr id="52" name="文本框 51">
              <a:extLst>
                <a:ext uri="{FF2B5EF4-FFF2-40B4-BE49-F238E27FC236}">
                  <a16:creationId xmlns:a16="http://schemas.microsoft.com/office/drawing/2014/main" id="{E960CEDF-4D5F-6C89-808C-72B1B2107EF1}"/>
                </a:ext>
              </a:extLst>
            </p:cNvPr>
            <p:cNvSpPr txBox="1"/>
            <p:nvPr/>
          </p:nvSpPr>
          <p:spPr>
            <a:xfrm>
              <a:off x="3826797" y="5100321"/>
              <a:ext cx="159654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2000" b="1" dirty="0">
                  <a:latin typeface="微软雅黑" panose="020B0503020204020204" pitchFamily="82" charset="2"/>
                  <a:ea typeface="微软雅黑" panose="020B0503020204020204" pitchFamily="82" charset="2"/>
                </a:rPr>
                <a:t>增量备份</a:t>
              </a:r>
            </a:p>
          </p:txBody>
        </p:sp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187A8F6B-F7C4-9313-8C03-0F855AEAFDF6}"/>
                </a:ext>
              </a:extLst>
            </p:cNvPr>
            <p:cNvSpPr/>
            <p:nvPr/>
          </p:nvSpPr>
          <p:spPr>
            <a:xfrm>
              <a:off x="6210707" y="4327076"/>
              <a:ext cx="533532" cy="485584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00">
                <a:latin typeface="微软雅黑" panose="020B0503020204020204" pitchFamily="82" charset="2"/>
                <a:ea typeface="微软雅黑" panose="020B0503020204020204" pitchFamily="82" charset="2"/>
              </a:endParaRPr>
            </a:p>
          </p:txBody>
        </p:sp>
        <p:sp>
          <p:nvSpPr>
            <p:cNvPr id="54" name="矩形 53">
              <a:extLst>
                <a:ext uri="{FF2B5EF4-FFF2-40B4-BE49-F238E27FC236}">
                  <a16:creationId xmlns:a16="http://schemas.microsoft.com/office/drawing/2014/main" id="{661A30B1-C5D2-EBE8-3959-1103864CAA7E}"/>
                </a:ext>
              </a:extLst>
            </p:cNvPr>
            <p:cNvSpPr/>
            <p:nvPr/>
          </p:nvSpPr>
          <p:spPr>
            <a:xfrm>
              <a:off x="9254464" y="4327076"/>
              <a:ext cx="533532" cy="485584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00">
                <a:latin typeface="微软雅黑" panose="020B0503020204020204" pitchFamily="82" charset="2"/>
                <a:ea typeface="微软雅黑" panose="020B0503020204020204" pitchFamily="82" charset="2"/>
              </a:endParaRPr>
            </a:p>
          </p:txBody>
        </p:sp>
        <p:sp>
          <p:nvSpPr>
            <p:cNvPr id="55" name="矩形 54">
              <a:extLst>
                <a:ext uri="{FF2B5EF4-FFF2-40B4-BE49-F238E27FC236}">
                  <a16:creationId xmlns:a16="http://schemas.microsoft.com/office/drawing/2014/main" id="{F8336517-AAE2-0742-F0C2-8C52D26D9F44}"/>
                </a:ext>
              </a:extLst>
            </p:cNvPr>
            <p:cNvSpPr/>
            <p:nvPr/>
          </p:nvSpPr>
          <p:spPr>
            <a:xfrm>
              <a:off x="8493524" y="4327076"/>
              <a:ext cx="533532" cy="485584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00">
                <a:latin typeface="微软雅黑" panose="020B0503020204020204" pitchFamily="82" charset="2"/>
                <a:ea typeface="微软雅黑" panose="020B0503020204020204" pitchFamily="82" charset="2"/>
              </a:endParaRPr>
            </a:p>
          </p:txBody>
        </p:sp>
        <p:sp>
          <p:nvSpPr>
            <p:cNvPr id="56" name="矩形 55">
              <a:extLst>
                <a:ext uri="{FF2B5EF4-FFF2-40B4-BE49-F238E27FC236}">
                  <a16:creationId xmlns:a16="http://schemas.microsoft.com/office/drawing/2014/main" id="{88C76AE5-E18A-A661-9463-E7F23455FD7D}"/>
                </a:ext>
              </a:extLst>
            </p:cNvPr>
            <p:cNvSpPr/>
            <p:nvPr/>
          </p:nvSpPr>
          <p:spPr>
            <a:xfrm>
              <a:off x="7732585" y="4327076"/>
              <a:ext cx="533532" cy="485584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00">
                <a:latin typeface="微软雅黑" panose="020B0503020204020204" pitchFamily="82" charset="2"/>
                <a:ea typeface="微软雅黑" panose="020B0503020204020204" pitchFamily="82" charset="2"/>
              </a:endParaRPr>
            </a:p>
          </p:txBody>
        </p:sp>
        <p:sp>
          <p:nvSpPr>
            <p:cNvPr id="57" name="矩形 56">
              <a:extLst>
                <a:ext uri="{FF2B5EF4-FFF2-40B4-BE49-F238E27FC236}">
                  <a16:creationId xmlns:a16="http://schemas.microsoft.com/office/drawing/2014/main" id="{63B10BF6-DAB3-32C5-DFA1-108957F5CD8B}"/>
                </a:ext>
              </a:extLst>
            </p:cNvPr>
            <p:cNvSpPr/>
            <p:nvPr/>
          </p:nvSpPr>
          <p:spPr>
            <a:xfrm>
              <a:off x="6971646" y="4327076"/>
              <a:ext cx="533532" cy="485584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00" dirty="0">
                <a:latin typeface="微软雅黑" panose="020B0503020204020204" pitchFamily="82" charset="2"/>
                <a:ea typeface="微软雅黑" panose="020B0503020204020204" pitchFamily="82" charset="2"/>
              </a:endParaRPr>
            </a:p>
          </p:txBody>
        </p:sp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12636CEF-B24E-2B10-9C11-9A0570226EB8}"/>
                </a:ext>
              </a:extLst>
            </p:cNvPr>
            <p:cNvSpPr/>
            <p:nvPr/>
          </p:nvSpPr>
          <p:spPr>
            <a:xfrm>
              <a:off x="10015403" y="4327076"/>
              <a:ext cx="533532" cy="485584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00">
                <a:latin typeface="微软雅黑" panose="020B0503020204020204" pitchFamily="82" charset="2"/>
                <a:ea typeface="微软雅黑" panose="020B0503020204020204" pitchFamily="82" charset="2"/>
              </a:endParaRPr>
            </a:p>
          </p:txBody>
        </p:sp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DBB9F64A-4CAC-94FB-4CEA-C7082A61D984}"/>
                </a:ext>
              </a:extLst>
            </p:cNvPr>
            <p:cNvSpPr/>
            <p:nvPr/>
          </p:nvSpPr>
          <p:spPr>
            <a:xfrm>
              <a:off x="10776342" y="4327076"/>
              <a:ext cx="533532" cy="485584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00">
                <a:latin typeface="微软雅黑" panose="020B0503020204020204" pitchFamily="82" charset="2"/>
                <a:ea typeface="微软雅黑" panose="020B0503020204020204" pitchFamily="82" charset="2"/>
              </a:endParaRPr>
            </a:p>
          </p:txBody>
        </p:sp>
        <p:sp>
          <p:nvSpPr>
            <p:cNvPr id="60" name="矩形 59">
              <a:extLst>
                <a:ext uri="{FF2B5EF4-FFF2-40B4-BE49-F238E27FC236}">
                  <a16:creationId xmlns:a16="http://schemas.microsoft.com/office/drawing/2014/main" id="{F6A97122-CDDE-7108-F315-B38475626E37}"/>
                </a:ext>
              </a:extLst>
            </p:cNvPr>
            <p:cNvSpPr/>
            <p:nvPr/>
          </p:nvSpPr>
          <p:spPr>
            <a:xfrm>
              <a:off x="6210707" y="3923952"/>
              <a:ext cx="533532" cy="247373"/>
            </a:xfrm>
            <a:prstGeom prst="rect">
              <a:avLst/>
            </a:prstGeom>
            <a:solidFill>
              <a:srgbClr val="7019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000" b="1" dirty="0">
                  <a:latin typeface="微软雅黑" panose="020B0503020204020204" pitchFamily="82" charset="2"/>
                  <a:ea typeface="微软雅黑" panose="020B0503020204020204" pitchFamily="82" charset="2"/>
                </a:rPr>
                <a:t>MON</a:t>
              </a:r>
              <a:endParaRPr kumimoji="1" lang="zh-CN" altLang="en-US" sz="1000" b="1" dirty="0">
                <a:latin typeface="微软雅黑" panose="020B0503020204020204" pitchFamily="82" charset="2"/>
                <a:ea typeface="微软雅黑" panose="020B0503020204020204" pitchFamily="82" charset="2"/>
              </a:endParaRPr>
            </a:p>
          </p:txBody>
        </p:sp>
        <p:sp>
          <p:nvSpPr>
            <p:cNvPr id="61" name="矩形 60">
              <a:extLst>
                <a:ext uri="{FF2B5EF4-FFF2-40B4-BE49-F238E27FC236}">
                  <a16:creationId xmlns:a16="http://schemas.microsoft.com/office/drawing/2014/main" id="{25CA37DF-4DB8-F2C3-8A5D-0DA8D7F42EE9}"/>
                </a:ext>
              </a:extLst>
            </p:cNvPr>
            <p:cNvSpPr/>
            <p:nvPr/>
          </p:nvSpPr>
          <p:spPr>
            <a:xfrm>
              <a:off x="6690405" y="5166141"/>
              <a:ext cx="533532" cy="314982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>
                <a:latin typeface="微软雅黑" panose="020B0503020204020204" pitchFamily="82" charset="2"/>
                <a:ea typeface="微软雅黑" panose="020B0503020204020204" pitchFamily="82" charset="2"/>
              </a:endParaRPr>
            </a:p>
          </p:txBody>
        </p:sp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BFA205F2-5B13-1E7C-3305-A2196B57D937}"/>
                </a:ext>
              </a:extLst>
            </p:cNvPr>
            <p:cNvSpPr/>
            <p:nvPr/>
          </p:nvSpPr>
          <p:spPr>
            <a:xfrm>
              <a:off x="9027057" y="5166141"/>
              <a:ext cx="533532" cy="314982"/>
            </a:xfrm>
            <a:prstGeom prst="rect">
              <a:avLst/>
            </a:prstGeom>
            <a:solidFill>
              <a:srgbClr val="701988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>
                <a:latin typeface="微软雅黑" panose="020B0503020204020204" pitchFamily="82" charset="2"/>
                <a:ea typeface="微软雅黑" panose="020B0503020204020204" pitchFamily="82" charset="2"/>
              </a:endParaRPr>
            </a:p>
          </p:txBody>
        </p:sp>
        <p:sp>
          <p:nvSpPr>
            <p:cNvPr id="63" name="文本框 62">
              <a:extLst>
                <a:ext uri="{FF2B5EF4-FFF2-40B4-BE49-F238E27FC236}">
                  <a16:creationId xmlns:a16="http://schemas.microsoft.com/office/drawing/2014/main" id="{674DDA9A-F61F-0405-0E19-CAA3D2CD8084}"/>
                </a:ext>
              </a:extLst>
            </p:cNvPr>
            <p:cNvSpPr txBox="1"/>
            <p:nvPr/>
          </p:nvSpPr>
          <p:spPr>
            <a:xfrm>
              <a:off x="7242634" y="5125997"/>
              <a:ext cx="151765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2000" b="1" dirty="0">
                  <a:latin typeface="微软雅黑" panose="020B0503020204020204" pitchFamily="82" charset="2"/>
                  <a:ea typeface="微软雅黑" panose="020B0503020204020204" pitchFamily="82" charset="2"/>
                </a:rPr>
                <a:t>历史备份</a:t>
              </a:r>
            </a:p>
          </p:txBody>
        </p:sp>
        <p:sp>
          <p:nvSpPr>
            <p:cNvPr id="64" name="文本框 63">
              <a:extLst>
                <a:ext uri="{FF2B5EF4-FFF2-40B4-BE49-F238E27FC236}">
                  <a16:creationId xmlns:a16="http://schemas.microsoft.com/office/drawing/2014/main" id="{BF29D237-21C6-0BBD-B9B8-D8761F81AE64}"/>
                </a:ext>
              </a:extLst>
            </p:cNvPr>
            <p:cNvSpPr txBox="1"/>
            <p:nvPr/>
          </p:nvSpPr>
          <p:spPr>
            <a:xfrm>
              <a:off x="9605527" y="5121565"/>
              <a:ext cx="158799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2000" b="1" dirty="0">
                  <a:latin typeface="微软雅黑" panose="020B0503020204020204" pitchFamily="82" charset="2"/>
                  <a:ea typeface="微软雅黑" panose="020B0503020204020204" pitchFamily="82" charset="2"/>
                </a:rPr>
                <a:t>差异备份</a:t>
              </a:r>
            </a:p>
          </p:txBody>
        </p:sp>
        <p:sp>
          <p:nvSpPr>
            <p:cNvPr id="65" name="矩形 64">
              <a:extLst>
                <a:ext uri="{FF2B5EF4-FFF2-40B4-BE49-F238E27FC236}">
                  <a16:creationId xmlns:a16="http://schemas.microsoft.com/office/drawing/2014/main" id="{4F7A4105-3892-C412-4B4D-75F3E653E515}"/>
                </a:ext>
              </a:extLst>
            </p:cNvPr>
            <p:cNvSpPr/>
            <p:nvPr/>
          </p:nvSpPr>
          <p:spPr>
            <a:xfrm>
              <a:off x="6971646" y="3920963"/>
              <a:ext cx="533532" cy="236154"/>
            </a:xfrm>
            <a:prstGeom prst="rect">
              <a:avLst/>
            </a:prstGeom>
            <a:solidFill>
              <a:srgbClr val="7019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000" b="1" dirty="0">
                  <a:latin typeface="微软雅黑" panose="020B0503020204020204" pitchFamily="82" charset="2"/>
                  <a:ea typeface="微软雅黑" panose="020B0503020204020204" pitchFamily="82" charset="2"/>
                </a:rPr>
                <a:t>MON</a:t>
              </a:r>
              <a:endParaRPr kumimoji="1" lang="zh-CN" altLang="en-US" sz="1000" b="1" dirty="0">
                <a:latin typeface="微软雅黑" panose="020B0503020204020204" pitchFamily="82" charset="2"/>
                <a:ea typeface="微软雅黑" panose="020B0503020204020204" pitchFamily="82" charset="2"/>
              </a:endParaRPr>
            </a:p>
          </p:txBody>
        </p:sp>
        <p:sp>
          <p:nvSpPr>
            <p:cNvPr id="66" name="矩形 65">
              <a:extLst>
                <a:ext uri="{FF2B5EF4-FFF2-40B4-BE49-F238E27FC236}">
                  <a16:creationId xmlns:a16="http://schemas.microsoft.com/office/drawing/2014/main" id="{5BBF0CB8-0882-5986-819C-10F1B83A374E}"/>
                </a:ext>
              </a:extLst>
            </p:cNvPr>
            <p:cNvSpPr/>
            <p:nvPr/>
          </p:nvSpPr>
          <p:spPr>
            <a:xfrm>
              <a:off x="7732585" y="3912217"/>
              <a:ext cx="533532" cy="236154"/>
            </a:xfrm>
            <a:prstGeom prst="rect">
              <a:avLst/>
            </a:prstGeom>
            <a:solidFill>
              <a:srgbClr val="7019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kumimoji="1" lang="en-US" altLang="zh-CN" sz="1000" b="1" dirty="0">
                  <a:solidFill>
                    <a:prstClr val="white"/>
                  </a:solidFill>
                  <a:latin typeface="微软雅黑" panose="020B0503020204020204" pitchFamily="82" charset="2"/>
                  <a:ea typeface="微软雅黑" panose="020B0503020204020204" pitchFamily="82" charset="2"/>
                </a:rPr>
                <a:t>MON</a:t>
              </a:r>
              <a:endParaRPr kumimoji="1" lang="zh-CN" altLang="en-US" sz="1000" b="1" dirty="0">
                <a:solidFill>
                  <a:prstClr val="white"/>
                </a:solidFill>
                <a:latin typeface="微软雅黑" panose="020B0503020204020204" pitchFamily="82" charset="2"/>
                <a:ea typeface="微软雅黑" panose="020B0503020204020204" pitchFamily="82" charset="2"/>
              </a:endParaRPr>
            </a:p>
          </p:txBody>
        </p:sp>
        <p:sp>
          <p:nvSpPr>
            <p:cNvPr id="67" name="矩形 66">
              <a:extLst>
                <a:ext uri="{FF2B5EF4-FFF2-40B4-BE49-F238E27FC236}">
                  <a16:creationId xmlns:a16="http://schemas.microsoft.com/office/drawing/2014/main" id="{B9097DB1-1E48-DB36-9933-F1578C9DBFCA}"/>
                </a:ext>
              </a:extLst>
            </p:cNvPr>
            <p:cNvSpPr/>
            <p:nvPr/>
          </p:nvSpPr>
          <p:spPr>
            <a:xfrm>
              <a:off x="8493524" y="3920963"/>
              <a:ext cx="533532" cy="236154"/>
            </a:xfrm>
            <a:prstGeom prst="rect">
              <a:avLst/>
            </a:prstGeom>
            <a:solidFill>
              <a:srgbClr val="7019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kumimoji="1" lang="en-US" altLang="zh-CN" sz="1000" b="1" dirty="0">
                  <a:solidFill>
                    <a:prstClr val="white"/>
                  </a:solidFill>
                  <a:latin typeface="微软雅黑" panose="020B0503020204020204" pitchFamily="82" charset="2"/>
                  <a:ea typeface="微软雅黑" panose="020B0503020204020204" pitchFamily="82" charset="2"/>
                </a:rPr>
                <a:t>MON</a:t>
              </a:r>
              <a:endParaRPr kumimoji="1" lang="zh-CN" altLang="en-US" sz="1000" b="1" dirty="0">
                <a:solidFill>
                  <a:prstClr val="white"/>
                </a:solidFill>
                <a:latin typeface="微软雅黑" panose="020B0503020204020204" pitchFamily="82" charset="2"/>
                <a:ea typeface="微软雅黑" panose="020B0503020204020204" pitchFamily="82" charset="2"/>
              </a:endParaRPr>
            </a:p>
          </p:txBody>
        </p:sp>
        <p:sp>
          <p:nvSpPr>
            <p:cNvPr id="68" name="矩形 67">
              <a:extLst>
                <a:ext uri="{FF2B5EF4-FFF2-40B4-BE49-F238E27FC236}">
                  <a16:creationId xmlns:a16="http://schemas.microsoft.com/office/drawing/2014/main" id="{38E2AD72-2D64-4C94-6032-9CC7398E3391}"/>
                </a:ext>
              </a:extLst>
            </p:cNvPr>
            <p:cNvSpPr/>
            <p:nvPr/>
          </p:nvSpPr>
          <p:spPr>
            <a:xfrm>
              <a:off x="9254464" y="3920963"/>
              <a:ext cx="533532" cy="236154"/>
            </a:xfrm>
            <a:prstGeom prst="rect">
              <a:avLst/>
            </a:prstGeom>
            <a:solidFill>
              <a:srgbClr val="7019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kumimoji="1" lang="en-US" altLang="zh-CN" sz="1000" b="1" dirty="0">
                  <a:solidFill>
                    <a:prstClr val="white"/>
                  </a:solidFill>
                  <a:latin typeface="微软雅黑" panose="020B0503020204020204" pitchFamily="82" charset="2"/>
                  <a:ea typeface="微软雅黑" panose="020B0503020204020204" pitchFamily="82" charset="2"/>
                </a:rPr>
                <a:t>MON</a:t>
              </a:r>
              <a:endParaRPr kumimoji="1" lang="zh-CN" altLang="en-US" sz="1000" b="1" dirty="0">
                <a:solidFill>
                  <a:prstClr val="white"/>
                </a:solidFill>
                <a:latin typeface="微软雅黑" panose="020B0503020204020204" pitchFamily="82" charset="2"/>
                <a:ea typeface="微软雅黑" panose="020B0503020204020204" pitchFamily="82" charset="2"/>
              </a:endParaRPr>
            </a:p>
          </p:txBody>
        </p:sp>
        <p:sp>
          <p:nvSpPr>
            <p:cNvPr id="69" name="矩形 68">
              <a:extLst>
                <a:ext uri="{FF2B5EF4-FFF2-40B4-BE49-F238E27FC236}">
                  <a16:creationId xmlns:a16="http://schemas.microsoft.com/office/drawing/2014/main" id="{67EF3BF3-27A8-BBCE-F570-C6A37F32F02C}"/>
                </a:ext>
              </a:extLst>
            </p:cNvPr>
            <p:cNvSpPr/>
            <p:nvPr/>
          </p:nvSpPr>
          <p:spPr>
            <a:xfrm>
              <a:off x="10015403" y="3912217"/>
              <a:ext cx="533532" cy="236154"/>
            </a:xfrm>
            <a:prstGeom prst="rect">
              <a:avLst/>
            </a:prstGeom>
            <a:solidFill>
              <a:srgbClr val="7019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kumimoji="1" lang="en-US" altLang="zh-CN" sz="1000" b="1" dirty="0">
                  <a:solidFill>
                    <a:prstClr val="white"/>
                  </a:solidFill>
                  <a:latin typeface="微软雅黑" panose="020B0503020204020204" pitchFamily="82" charset="2"/>
                  <a:ea typeface="微软雅黑" panose="020B0503020204020204" pitchFamily="82" charset="2"/>
                </a:rPr>
                <a:t>MON</a:t>
              </a:r>
              <a:endParaRPr kumimoji="1" lang="zh-CN" altLang="en-US" sz="1000" b="1" dirty="0">
                <a:solidFill>
                  <a:prstClr val="white"/>
                </a:solidFill>
                <a:latin typeface="微软雅黑" panose="020B0503020204020204" pitchFamily="82" charset="2"/>
                <a:ea typeface="微软雅黑" panose="020B0503020204020204" pitchFamily="82" charset="2"/>
              </a:endParaRPr>
            </a:p>
          </p:txBody>
        </p:sp>
        <p:sp>
          <p:nvSpPr>
            <p:cNvPr id="70" name="矩形 69">
              <a:extLst>
                <a:ext uri="{FF2B5EF4-FFF2-40B4-BE49-F238E27FC236}">
                  <a16:creationId xmlns:a16="http://schemas.microsoft.com/office/drawing/2014/main" id="{541A2EDF-A01C-2A27-32B1-31B59729754B}"/>
                </a:ext>
              </a:extLst>
            </p:cNvPr>
            <p:cNvSpPr/>
            <p:nvPr/>
          </p:nvSpPr>
          <p:spPr>
            <a:xfrm>
              <a:off x="10776342" y="3907843"/>
              <a:ext cx="533532" cy="236154"/>
            </a:xfrm>
            <a:prstGeom prst="rect">
              <a:avLst/>
            </a:prstGeom>
            <a:solidFill>
              <a:srgbClr val="7019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kumimoji="1" lang="en-US" altLang="zh-CN" sz="1000" b="1" dirty="0">
                  <a:solidFill>
                    <a:prstClr val="white"/>
                  </a:solidFill>
                  <a:latin typeface="微软雅黑" panose="020B0503020204020204" pitchFamily="82" charset="2"/>
                  <a:ea typeface="微软雅黑" panose="020B0503020204020204" pitchFamily="82" charset="2"/>
                </a:rPr>
                <a:t>MON</a:t>
              </a:r>
              <a:endParaRPr kumimoji="1" lang="zh-CN" altLang="en-US" sz="1000" b="1" dirty="0">
                <a:solidFill>
                  <a:prstClr val="white"/>
                </a:solidFill>
                <a:latin typeface="微软雅黑" panose="020B0503020204020204" pitchFamily="82" charset="2"/>
                <a:ea typeface="微软雅黑" panose="020B0503020204020204" pitchFamily="82" charset="2"/>
              </a:endParaRPr>
            </a:p>
          </p:txBody>
        </p:sp>
        <p:sp>
          <p:nvSpPr>
            <p:cNvPr id="71" name="矩形 70">
              <a:extLst>
                <a:ext uri="{FF2B5EF4-FFF2-40B4-BE49-F238E27FC236}">
                  <a16:creationId xmlns:a16="http://schemas.microsoft.com/office/drawing/2014/main" id="{1381F76F-967C-B091-3D7F-F674B8010264}"/>
                </a:ext>
              </a:extLst>
            </p:cNvPr>
            <p:cNvSpPr/>
            <p:nvPr/>
          </p:nvSpPr>
          <p:spPr>
            <a:xfrm>
              <a:off x="6971646" y="3451489"/>
              <a:ext cx="533532" cy="236154"/>
            </a:xfrm>
            <a:prstGeom prst="rect">
              <a:avLst/>
            </a:prstGeom>
            <a:solidFill>
              <a:srgbClr val="7019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000" b="1" dirty="0">
                  <a:latin typeface="微软雅黑" panose="020B0503020204020204" pitchFamily="82" charset="2"/>
                  <a:ea typeface="微软雅黑" panose="020B0503020204020204" pitchFamily="82" charset="2"/>
                </a:rPr>
                <a:t>TUE</a:t>
              </a:r>
              <a:endParaRPr kumimoji="1" lang="zh-CN" altLang="en-US" sz="1000" b="1" dirty="0">
                <a:latin typeface="微软雅黑" panose="020B0503020204020204" pitchFamily="82" charset="2"/>
                <a:ea typeface="微软雅黑" panose="020B0503020204020204" pitchFamily="82" charset="2"/>
              </a:endParaRPr>
            </a:p>
          </p:txBody>
        </p:sp>
        <p:sp>
          <p:nvSpPr>
            <p:cNvPr id="72" name="矩形 71">
              <a:extLst>
                <a:ext uri="{FF2B5EF4-FFF2-40B4-BE49-F238E27FC236}">
                  <a16:creationId xmlns:a16="http://schemas.microsoft.com/office/drawing/2014/main" id="{8C97717D-321F-7817-0A43-5C8E7D3A9371}"/>
                </a:ext>
              </a:extLst>
            </p:cNvPr>
            <p:cNvSpPr/>
            <p:nvPr/>
          </p:nvSpPr>
          <p:spPr>
            <a:xfrm>
              <a:off x="7732585" y="3042594"/>
              <a:ext cx="533532" cy="236154"/>
            </a:xfrm>
            <a:prstGeom prst="rect">
              <a:avLst/>
            </a:prstGeom>
            <a:solidFill>
              <a:srgbClr val="7019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000" b="1" dirty="0">
                  <a:latin typeface="微软雅黑" panose="020B0503020204020204" pitchFamily="82" charset="2"/>
                  <a:ea typeface="微软雅黑" panose="020B0503020204020204" pitchFamily="82" charset="2"/>
                </a:rPr>
                <a:t>WED</a:t>
              </a:r>
              <a:endParaRPr kumimoji="1" lang="zh-CN" altLang="en-US" sz="1000" b="1" dirty="0">
                <a:latin typeface="微软雅黑" panose="020B0503020204020204" pitchFamily="82" charset="2"/>
                <a:ea typeface="微软雅黑" panose="020B0503020204020204" pitchFamily="82" charset="2"/>
              </a:endParaRPr>
            </a:p>
          </p:txBody>
        </p:sp>
        <p:sp>
          <p:nvSpPr>
            <p:cNvPr id="73" name="矩形 72">
              <a:extLst>
                <a:ext uri="{FF2B5EF4-FFF2-40B4-BE49-F238E27FC236}">
                  <a16:creationId xmlns:a16="http://schemas.microsoft.com/office/drawing/2014/main" id="{0650AB4D-D97F-953C-04CE-C0590D36A7C7}"/>
                </a:ext>
              </a:extLst>
            </p:cNvPr>
            <p:cNvSpPr/>
            <p:nvPr/>
          </p:nvSpPr>
          <p:spPr>
            <a:xfrm>
              <a:off x="8493524" y="2666497"/>
              <a:ext cx="533532" cy="236154"/>
            </a:xfrm>
            <a:prstGeom prst="rect">
              <a:avLst/>
            </a:prstGeom>
            <a:solidFill>
              <a:srgbClr val="7019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000" b="1" dirty="0">
                  <a:latin typeface="微软雅黑" panose="020B0503020204020204" pitchFamily="82" charset="2"/>
                  <a:ea typeface="微软雅黑" panose="020B0503020204020204" pitchFamily="82" charset="2"/>
                </a:rPr>
                <a:t>THU</a:t>
              </a:r>
              <a:endParaRPr kumimoji="1" lang="zh-CN" altLang="en-US" sz="1000" b="1" dirty="0">
                <a:latin typeface="微软雅黑" panose="020B0503020204020204" pitchFamily="82" charset="2"/>
                <a:ea typeface="微软雅黑" panose="020B0503020204020204" pitchFamily="82" charset="2"/>
              </a:endParaRPr>
            </a:p>
          </p:txBody>
        </p:sp>
        <p:sp>
          <p:nvSpPr>
            <p:cNvPr id="74" name="矩形 73">
              <a:extLst>
                <a:ext uri="{FF2B5EF4-FFF2-40B4-BE49-F238E27FC236}">
                  <a16:creationId xmlns:a16="http://schemas.microsoft.com/office/drawing/2014/main" id="{238B721D-0DAC-A1E0-B8B0-FD72535CC4E7}"/>
                </a:ext>
              </a:extLst>
            </p:cNvPr>
            <p:cNvSpPr/>
            <p:nvPr/>
          </p:nvSpPr>
          <p:spPr>
            <a:xfrm>
              <a:off x="9254464" y="2281655"/>
              <a:ext cx="533532" cy="236154"/>
            </a:xfrm>
            <a:prstGeom prst="rect">
              <a:avLst/>
            </a:prstGeom>
            <a:solidFill>
              <a:srgbClr val="7019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000" b="1" dirty="0">
                  <a:latin typeface="微软雅黑" panose="020B0503020204020204" pitchFamily="82" charset="2"/>
                  <a:ea typeface="微软雅黑" panose="020B0503020204020204" pitchFamily="82" charset="2"/>
                </a:rPr>
                <a:t>FRI</a:t>
              </a:r>
              <a:endParaRPr kumimoji="1" lang="zh-CN" altLang="en-US" sz="1000" b="1" dirty="0">
                <a:latin typeface="微软雅黑" panose="020B0503020204020204" pitchFamily="82" charset="2"/>
                <a:ea typeface="微软雅黑" panose="020B0503020204020204" pitchFamily="82" charset="2"/>
              </a:endParaRPr>
            </a:p>
          </p:txBody>
        </p:sp>
        <p:sp>
          <p:nvSpPr>
            <p:cNvPr id="75" name="矩形 74">
              <a:extLst>
                <a:ext uri="{FF2B5EF4-FFF2-40B4-BE49-F238E27FC236}">
                  <a16:creationId xmlns:a16="http://schemas.microsoft.com/office/drawing/2014/main" id="{A094A6B3-9DE2-ADAF-1043-4790C2CF2195}"/>
                </a:ext>
              </a:extLst>
            </p:cNvPr>
            <p:cNvSpPr/>
            <p:nvPr/>
          </p:nvSpPr>
          <p:spPr>
            <a:xfrm>
              <a:off x="10015403" y="1888066"/>
              <a:ext cx="533532" cy="236154"/>
            </a:xfrm>
            <a:prstGeom prst="rect">
              <a:avLst/>
            </a:prstGeom>
            <a:solidFill>
              <a:srgbClr val="7019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000" b="1" dirty="0">
                  <a:latin typeface="微软雅黑" panose="020B0503020204020204" pitchFamily="82" charset="2"/>
                  <a:ea typeface="微软雅黑" panose="020B0503020204020204" pitchFamily="82" charset="2"/>
                </a:rPr>
                <a:t>SAT</a:t>
              </a:r>
              <a:endParaRPr kumimoji="1" lang="zh-CN" altLang="en-US" sz="1000" b="1" dirty="0">
                <a:latin typeface="微软雅黑" panose="020B0503020204020204" pitchFamily="82" charset="2"/>
                <a:ea typeface="微软雅黑" panose="020B0503020204020204" pitchFamily="82" charset="2"/>
              </a:endParaRPr>
            </a:p>
          </p:txBody>
        </p:sp>
        <p:sp>
          <p:nvSpPr>
            <p:cNvPr id="76" name="矩形 75">
              <a:extLst>
                <a:ext uri="{FF2B5EF4-FFF2-40B4-BE49-F238E27FC236}">
                  <a16:creationId xmlns:a16="http://schemas.microsoft.com/office/drawing/2014/main" id="{EAC7E573-79B2-6684-CE85-49D2CDDD9599}"/>
                </a:ext>
              </a:extLst>
            </p:cNvPr>
            <p:cNvSpPr/>
            <p:nvPr/>
          </p:nvSpPr>
          <p:spPr>
            <a:xfrm>
              <a:off x="10776342" y="1482450"/>
              <a:ext cx="533532" cy="236154"/>
            </a:xfrm>
            <a:prstGeom prst="rect">
              <a:avLst/>
            </a:prstGeom>
            <a:solidFill>
              <a:srgbClr val="7019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000" b="1" dirty="0">
                  <a:latin typeface="微软雅黑" panose="020B0503020204020204" pitchFamily="82" charset="2"/>
                  <a:ea typeface="微软雅黑" panose="020B0503020204020204" pitchFamily="82" charset="2"/>
                </a:rPr>
                <a:t>SUN</a:t>
              </a:r>
              <a:endParaRPr kumimoji="1" lang="zh-CN" altLang="en-US" sz="1000" b="1" dirty="0">
                <a:latin typeface="微软雅黑" panose="020B0503020204020204" pitchFamily="82" charset="2"/>
                <a:ea typeface="微软雅黑" panose="020B0503020204020204" pitchFamily="82" charset="2"/>
              </a:endParaRPr>
            </a:p>
          </p:txBody>
        </p:sp>
        <p:cxnSp>
          <p:nvCxnSpPr>
            <p:cNvPr id="77" name="直线箭头连接符 76">
              <a:extLst>
                <a:ext uri="{FF2B5EF4-FFF2-40B4-BE49-F238E27FC236}">
                  <a16:creationId xmlns:a16="http://schemas.microsoft.com/office/drawing/2014/main" id="{80AF2155-FD17-4A9A-60C8-E6D10F136EB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27902" y="3646969"/>
              <a:ext cx="0" cy="306000"/>
            </a:xfrm>
            <a:prstGeom prst="straightConnector1">
              <a:avLst/>
            </a:prstGeom>
            <a:ln w="44450">
              <a:solidFill>
                <a:schemeClr val="bg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线箭头连接符 77">
              <a:extLst>
                <a:ext uri="{FF2B5EF4-FFF2-40B4-BE49-F238E27FC236}">
                  <a16:creationId xmlns:a16="http://schemas.microsoft.com/office/drawing/2014/main" id="{9EC8BC31-6180-3F5C-D80F-59E114C681F0}"/>
                </a:ext>
              </a:extLst>
            </p:cNvPr>
            <p:cNvCxnSpPr>
              <a:cxnSpLocks/>
              <a:stCxn id="75" idx="2"/>
              <a:endCxn id="69" idx="0"/>
            </p:cNvCxnSpPr>
            <p:nvPr/>
          </p:nvCxnSpPr>
          <p:spPr>
            <a:xfrm>
              <a:off x="10282169" y="2124222"/>
              <a:ext cx="0" cy="1787997"/>
            </a:xfrm>
            <a:prstGeom prst="straightConnector1">
              <a:avLst/>
            </a:prstGeom>
            <a:ln w="44450">
              <a:solidFill>
                <a:schemeClr val="bg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线箭头连接符 78">
              <a:extLst>
                <a:ext uri="{FF2B5EF4-FFF2-40B4-BE49-F238E27FC236}">
                  <a16:creationId xmlns:a16="http://schemas.microsoft.com/office/drawing/2014/main" id="{9DE6FC8E-4F48-130A-8A02-571AD3ED772F}"/>
                </a:ext>
              </a:extLst>
            </p:cNvPr>
            <p:cNvCxnSpPr>
              <a:cxnSpLocks/>
            </p:cNvCxnSpPr>
            <p:nvPr/>
          </p:nvCxnSpPr>
          <p:spPr>
            <a:xfrm>
              <a:off x="9529665" y="2517809"/>
              <a:ext cx="0" cy="1403154"/>
            </a:xfrm>
            <a:prstGeom prst="straightConnector1">
              <a:avLst/>
            </a:prstGeom>
            <a:ln w="44450">
              <a:solidFill>
                <a:schemeClr val="bg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线箭头连接符 79">
              <a:extLst>
                <a:ext uri="{FF2B5EF4-FFF2-40B4-BE49-F238E27FC236}">
                  <a16:creationId xmlns:a16="http://schemas.microsoft.com/office/drawing/2014/main" id="{5FE533D6-244B-0945-BEE6-9D7445E94A39}"/>
                </a:ext>
              </a:extLst>
            </p:cNvPr>
            <p:cNvCxnSpPr>
              <a:cxnSpLocks/>
            </p:cNvCxnSpPr>
            <p:nvPr/>
          </p:nvCxnSpPr>
          <p:spPr>
            <a:xfrm>
              <a:off x="11043108" y="1687076"/>
              <a:ext cx="5304" cy="2220769"/>
            </a:xfrm>
            <a:prstGeom prst="straightConnector1">
              <a:avLst/>
            </a:prstGeom>
            <a:ln w="44450">
              <a:solidFill>
                <a:schemeClr val="bg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线箭头连接符 80">
              <a:extLst>
                <a:ext uri="{FF2B5EF4-FFF2-40B4-BE49-F238E27FC236}">
                  <a16:creationId xmlns:a16="http://schemas.microsoft.com/office/drawing/2014/main" id="{FAB9576B-FB80-F4B2-7014-49B878869D1E}"/>
                </a:ext>
              </a:extLst>
            </p:cNvPr>
            <p:cNvCxnSpPr>
              <a:cxnSpLocks/>
              <a:stCxn id="72" idx="2"/>
              <a:endCxn id="66" idx="0"/>
            </p:cNvCxnSpPr>
            <p:nvPr/>
          </p:nvCxnSpPr>
          <p:spPr>
            <a:xfrm>
              <a:off x="7999351" y="3278750"/>
              <a:ext cx="0" cy="633469"/>
            </a:xfrm>
            <a:prstGeom prst="straightConnector1">
              <a:avLst/>
            </a:prstGeom>
            <a:ln w="44450">
              <a:solidFill>
                <a:schemeClr val="bg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线箭头连接符 81">
              <a:extLst>
                <a:ext uri="{FF2B5EF4-FFF2-40B4-BE49-F238E27FC236}">
                  <a16:creationId xmlns:a16="http://schemas.microsoft.com/office/drawing/2014/main" id="{EAFDBC97-A9C3-C383-CB0A-124DBE97A7E9}"/>
                </a:ext>
              </a:extLst>
            </p:cNvPr>
            <p:cNvCxnSpPr>
              <a:cxnSpLocks/>
              <a:stCxn id="73" idx="2"/>
              <a:endCxn id="67" idx="0"/>
            </p:cNvCxnSpPr>
            <p:nvPr/>
          </p:nvCxnSpPr>
          <p:spPr>
            <a:xfrm>
              <a:off x="8760290" y="2902651"/>
              <a:ext cx="0" cy="1018312"/>
            </a:xfrm>
            <a:prstGeom prst="straightConnector1">
              <a:avLst/>
            </a:prstGeom>
            <a:ln w="44450">
              <a:solidFill>
                <a:schemeClr val="bg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51557857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18">
            <a:extLst>
              <a:ext uri="{FF2B5EF4-FFF2-40B4-BE49-F238E27FC236}">
                <a16:creationId xmlns:a16="http://schemas.microsoft.com/office/drawing/2014/main" id="{883D3D80-2959-433F-B4D4-878F98BECED8}"/>
              </a:ext>
            </a:extLst>
          </p:cNvPr>
          <p:cNvSpPr/>
          <p:nvPr/>
        </p:nvSpPr>
        <p:spPr>
          <a:xfrm>
            <a:off x="997101" y="1616430"/>
            <a:ext cx="10301068" cy="3920459"/>
          </a:xfrm>
          <a:prstGeom prst="roundRect">
            <a:avLst>
              <a:gd name="adj" fmla="val 9827"/>
            </a:avLst>
          </a:prstGeom>
          <a:solidFill>
            <a:schemeClr val="bg1"/>
          </a:solidFill>
          <a:ln w="12700" cap="flat">
            <a:gradFill>
              <a:gsLst>
                <a:gs pos="0">
                  <a:srgbClr val="3B20FF">
                    <a:alpha val="16000"/>
                  </a:srgbClr>
                </a:gs>
                <a:gs pos="100000">
                  <a:srgbClr val="6F1787"/>
                </a:gs>
              </a:gsLst>
              <a:lin ang="10800000" scaled="1"/>
            </a:gradFill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endParaRPr lang="zh-CN" altLang="en-US" b="1" dirty="0">
              <a:latin typeface="OPPOSans M" panose="00020600040101010101" pitchFamily="18" charset="-122"/>
              <a:ea typeface="OPPOSans M" panose="00020600040101010101" pitchFamily="18" charset="-122"/>
              <a:sym typeface="+mn-ea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2642993-DBCE-DF44-BDDC-83A5B6B7697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BBDC00-B9E2-4EFD-9306-2934E87247C6}" type="slidenum">
              <a:rPr lang="zh-CN" altLang="en-US" smtClean="0">
                <a:latin typeface="微软雅黑" panose="020B0503020204020204" pitchFamily="82" charset="2"/>
                <a:ea typeface="微软雅黑" panose="020B0503020204020204" pitchFamily="82" charset="2"/>
              </a:rPr>
              <a:pPr/>
              <a:t>129</a:t>
            </a:fld>
            <a:endParaRPr lang="zh-CN" altLang="en-US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67A905CA-2828-9C42-BD88-21B476DD8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latin typeface="微软雅黑" panose="020B0503020204020204" pitchFamily="82" charset="2"/>
                <a:ea typeface="微软雅黑" panose="020B0503020204020204" pitchFamily="82" charset="2"/>
              </a:rPr>
              <a:t>备份恢复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24C1DDE-E463-1047-968E-31931082B7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7101" y="1988009"/>
            <a:ext cx="10301068" cy="5005387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kumimoji="1" lang="zh-CN" altLang="en-US" sz="2400" b="1" dirty="0">
                <a:solidFill>
                  <a:srgbClr val="701988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利用数据和日志恢复数据</a:t>
            </a:r>
            <a:endParaRPr kumimoji="1" lang="en-US" altLang="zh-CN" sz="2400" b="1" dirty="0">
              <a:solidFill>
                <a:srgbClr val="701988"/>
              </a:solidFill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701988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具体步骤</a:t>
            </a:r>
            <a:endParaRPr kumimoji="1" lang="en-US" altLang="zh-CN" sz="2400" b="1" dirty="0">
              <a:solidFill>
                <a:srgbClr val="701988"/>
              </a:solidFill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lvl="1">
              <a:lnSpc>
                <a:spcPct val="150000"/>
              </a:lnSpc>
            </a:pPr>
            <a:r>
              <a:rPr lang="zh-CN" altLang="zh-CN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（</a:t>
            </a:r>
            <a:r>
              <a:rPr lang="en-US" altLang="zh-CN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1</a:t>
            </a:r>
            <a:r>
              <a:rPr lang="zh-CN" altLang="zh-CN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）找到最近的数据库全量备份</a:t>
            </a:r>
            <a:r>
              <a:rPr lang="en-US" altLang="zh-CN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, </a:t>
            </a:r>
            <a:r>
              <a:rPr lang="zh-CN" altLang="zh-CN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并根据它来恢复数据库（即将备份拷贝到数据库）。</a:t>
            </a:r>
          </a:p>
          <a:p>
            <a:pPr lvl="1">
              <a:lnSpc>
                <a:spcPct val="150000"/>
              </a:lnSpc>
            </a:pPr>
            <a:r>
              <a:rPr lang="zh-CN" altLang="zh-CN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（</a:t>
            </a:r>
            <a:r>
              <a:rPr lang="en-US" altLang="zh-CN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2</a:t>
            </a:r>
            <a:r>
              <a:rPr lang="zh-CN" altLang="zh-CN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）如果有后续的增量备份</a:t>
            </a:r>
            <a:r>
              <a:rPr lang="en-US" altLang="zh-CN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, </a:t>
            </a:r>
            <a:r>
              <a:rPr lang="zh-CN" altLang="zh-CN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按照从前往后做的顺序</a:t>
            </a:r>
            <a:r>
              <a:rPr lang="en-US" altLang="zh-CN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, </a:t>
            </a:r>
            <a:r>
              <a:rPr lang="zh-CN" altLang="zh-CN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根据各个增量备份修改数据库。 </a:t>
            </a:r>
            <a:endParaRPr kumimoji="1" lang="zh-CN" altLang="en-US" sz="20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3533445-CF08-4D4D-8FAC-A77470D8F6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zh-CN" altLang="en-US">
                <a:latin typeface="微软雅黑" panose="020B0503020204020204" pitchFamily="82" charset="2"/>
                <a:ea typeface="微软雅黑" panose="020B0503020204020204" pitchFamily="82" charset="2"/>
              </a:rPr>
              <a:t>数据库系统</a:t>
            </a:r>
            <a:r>
              <a:rPr lang="en-US" altLang="zh-CN">
                <a:latin typeface="微软雅黑" panose="020B0503020204020204" pitchFamily="82" charset="2"/>
                <a:ea typeface="微软雅黑" panose="020B0503020204020204" pitchFamily="82" charset="2"/>
              </a:rPr>
              <a:t>—</a:t>
            </a:r>
            <a:r>
              <a:rPr lang="zh-CN" altLang="en-US">
                <a:latin typeface="微软雅黑" panose="020B0503020204020204" pitchFamily="82" charset="2"/>
                <a:ea typeface="微软雅黑" panose="020B0503020204020204" pitchFamily="82" charset="2"/>
              </a:rPr>
              <a:t>故障恢复</a:t>
            </a:r>
            <a:endParaRPr lang="en-US" altLang="zh-CN" sz="12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2053291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18">
            <a:extLst>
              <a:ext uri="{FF2B5EF4-FFF2-40B4-BE49-F238E27FC236}">
                <a16:creationId xmlns:a16="http://schemas.microsoft.com/office/drawing/2014/main" id="{DD5834A7-0851-40AB-BE1F-53B455077113}"/>
              </a:ext>
            </a:extLst>
          </p:cNvPr>
          <p:cNvSpPr/>
          <p:nvPr/>
        </p:nvSpPr>
        <p:spPr>
          <a:xfrm>
            <a:off x="2803242" y="1159151"/>
            <a:ext cx="6427511" cy="4372634"/>
          </a:xfrm>
          <a:prstGeom prst="roundRect">
            <a:avLst>
              <a:gd name="adj" fmla="val 9827"/>
            </a:avLst>
          </a:prstGeom>
          <a:solidFill>
            <a:schemeClr val="bg1"/>
          </a:solidFill>
          <a:ln w="12700" cap="flat">
            <a:gradFill>
              <a:gsLst>
                <a:gs pos="0">
                  <a:srgbClr val="3B20FF">
                    <a:alpha val="16000"/>
                  </a:srgbClr>
                </a:gs>
                <a:gs pos="100000">
                  <a:srgbClr val="6F1787"/>
                </a:gs>
              </a:gsLst>
              <a:lin ang="10800000" scaled="1"/>
            </a:gradFill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endParaRPr lang="zh-CN" altLang="en-US" b="1" dirty="0">
              <a:latin typeface="OPPOSans M" panose="00020600040101010101" pitchFamily="18" charset="-122"/>
              <a:ea typeface="OPPOSans M" panose="00020600040101010101" pitchFamily="18" charset="-122"/>
              <a:sym typeface="+mn-ea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792529EF-BEAC-9D49-A1D1-47474DBAB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82" charset="2"/>
                <a:ea typeface="微软雅黑" panose="020B0503020204020204" pitchFamily="82" charset="2"/>
              </a:rPr>
              <a:t>目录</a:t>
            </a:r>
            <a:endParaRPr kumimoji="1" lang="zh-CN" altLang="en-US" dirty="0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CD9ABD9-66EF-2946-A0AD-5B1C2FEED6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00425" y="1768236"/>
            <a:ext cx="11456894" cy="4876801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kumimoji="1" lang="zh-CN" altLang="en-US" sz="2800" dirty="0">
                <a:latin typeface="微软雅黑" panose="020B0503020204020204" pitchFamily="82" charset="2"/>
                <a:ea typeface="微软雅黑" panose="020B0503020204020204" pitchFamily="82" charset="2"/>
              </a:rPr>
              <a:t>事务原子性和持久性的实现</a:t>
            </a:r>
            <a:endParaRPr kumimoji="1" lang="en-US" altLang="zh-CN" sz="28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marL="514350" indent="-514350">
              <a:buFont typeface="+mj-lt"/>
              <a:buAutoNum type="arabicPeriod"/>
            </a:pPr>
            <a:r>
              <a:rPr lang="zh-CN" altLang="en-US" sz="2800" dirty="0">
                <a:latin typeface="微软雅黑" panose="020B0503020204020204" pitchFamily="82" charset="2"/>
                <a:ea typeface="微软雅黑" panose="020B0503020204020204" pitchFamily="82" charset="2"/>
              </a:rPr>
              <a:t>数据库故障恢复机制概述</a:t>
            </a:r>
            <a:endParaRPr lang="en-US" altLang="zh-CN" sz="28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marL="514350" indent="-514350">
              <a:buFont typeface="+mj-lt"/>
              <a:buAutoNum type="arabicPeriod"/>
            </a:pPr>
            <a:r>
              <a:rPr lang="zh-CN" altLang="en-US" sz="2800" b="1" dirty="0">
                <a:solidFill>
                  <a:srgbClr val="6F1787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单机</a:t>
            </a:r>
            <a:r>
              <a:rPr kumimoji="1" lang="zh-CN" altLang="en-US" sz="2800" b="1" dirty="0">
                <a:solidFill>
                  <a:srgbClr val="6F1787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系统崩溃恢复方法</a:t>
            </a:r>
            <a:endParaRPr kumimoji="1" lang="en-US" altLang="zh-CN" sz="2800" b="1" dirty="0">
              <a:solidFill>
                <a:srgbClr val="6F1787"/>
              </a:solidFill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marL="514350" indent="-514350">
              <a:buFont typeface="+mj-lt"/>
              <a:buAutoNum type="arabicPeriod"/>
            </a:pPr>
            <a:r>
              <a:rPr kumimoji="1" lang="en-US" altLang="zh-CN" sz="2800" dirty="0">
                <a:latin typeface="微软雅黑" panose="020B0503020204020204" pitchFamily="82" charset="2"/>
                <a:ea typeface="微软雅黑" panose="020B0503020204020204" pitchFamily="82" charset="2"/>
              </a:rPr>
              <a:t>ARIES</a:t>
            </a:r>
            <a:r>
              <a:rPr kumimoji="1" lang="zh-CN" altLang="en-US" sz="2800" dirty="0">
                <a:latin typeface="微软雅黑" panose="020B0503020204020204" pitchFamily="82" charset="2"/>
                <a:ea typeface="微软雅黑" panose="020B0503020204020204" pitchFamily="82" charset="2"/>
              </a:rPr>
              <a:t>恢复算法</a:t>
            </a:r>
            <a:endParaRPr kumimoji="1" lang="en-US" altLang="zh-CN" sz="28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marL="514350" indent="-514350">
              <a:buFont typeface="+mj-lt"/>
              <a:buAutoNum type="arabicPeriod"/>
            </a:pPr>
            <a:r>
              <a:rPr lang="zh-CN" altLang="en-US" sz="2800" dirty="0">
                <a:latin typeface="微软雅黑" panose="020B0503020204020204" pitchFamily="82" charset="2"/>
                <a:ea typeface="微软雅黑" panose="020B0503020204020204" pitchFamily="82" charset="2"/>
              </a:rPr>
              <a:t>数据库备份技术</a:t>
            </a:r>
            <a:endParaRPr lang="en-US" altLang="zh-CN" sz="28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marL="514350" indent="-514350">
              <a:buFont typeface="+mj-lt"/>
              <a:buAutoNum type="arabicPeriod"/>
            </a:pPr>
            <a:r>
              <a:rPr kumimoji="1" lang="zh-CN" altLang="en-US" sz="2800" dirty="0">
                <a:latin typeface="微软雅黑" panose="020B0503020204020204" pitchFamily="82" charset="2"/>
                <a:ea typeface="微软雅黑" panose="020B0503020204020204" pitchFamily="82" charset="2"/>
              </a:rPr>
              <a:t>数据库多机恢复</a:t>
            </a:r>
            <a:endParaRPr kumimoji="1" lang="en-US" altLang="zh-CN" sz="28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875CF22-6359-CB02-7274-051558CEDD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zh-CN" altLang="en-US">
                <a:latin typeface="微软雅黑" panose="020B0503020204020204" pitchFamily="82" charset="2"/>
                <a:ea typeface="微软雅黑" panose="020B0503020204020204" pitchFamily="82" charset="2"/>
              </a:rPr>
              <a:t>数据库系统</a:t>
            </a:r>
            <a:r>
              <a:rPr kumimoji="1" lang="en-US" altLang="zh-CN">
                <a:latin typeface="微软雅黑" panose="020B0503020204020204" pitchFamily="82" charset="2"/>
                <a:ea typeface="微软雅黑" panose="020B0503020204020204" pitchFamily="82" charset="2"/>
              </a:rPr>
              <a:t>—</a:t>
            </a:r>
            <a:r>
              <a:rPr kumimoji="1" lang="zh-CN" altLang="en-US">
                <a:latin typeface="微软雅黑" panose="020B0503020204020204" pitchFamily="82" charset="2"/>
                <a:ea typeface="微软雅黑" panose="020B0503020204020204" pitchFamily="82" charset="2"/>
              </a:rPr>
              <a:t>故障恢复</a:t>
            </a:r>
            <a:endParaRPr kumimoji="1" lang="zh-CN" altLang="en-US" dirty="0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CD1E613-A0B5-016F-BDFE-680EFFFCA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D34C0-35A8-654C-9FBA-7B4E017BD630}" type="slidenum">
              <a:rPr lang="en-US" altLang="zh-CN" smtClean="0">
                <a:latin typeface="微软雅黑" panose="020B0503020204020204" pitchFamily="82" charset="2"/>
                <a:ea typeface="微软雅黑" panose="020B0503020204020204" pitchFamily="82" charset="2"/>
              </a:rPr>
              <a:t>13</a:t>
            </a:fld>
            <a:endParaRPr kumimoji="1" lang="zh-CN" altLang="en-US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369665247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18">
            <a:extLst>
              <a:ext uri="{FF2B5EF4-FFF2-40B4-BE49-F238E27FC236}">
                <a16:creationId xmlns:a16="http://schemas.microsoft.com/office/drawing/2014/main" id="{F6AEAD81-8B85-4ED2-9A7A-285D1F6F518B}"/>
              </a:ext>
            </a:extLst>
          </p:cNvPr>
          <p:cNvSpPr/>
          <p:nvPr/>
        </p:nvSpPr>
        <p:spPr>
          <a:xfrm>
            <a:off x="444500" y="3095243"/>
            <a:ext cx="11468100" cy="3100934"/>
          </a:xfrm>
          <a:prstGeom prst="roundRect">
            <a:avLst>
              <a:gd name="adj" fmla="val 9827"/>
            </a:avLst>
          </a:prstGeom>
          <a:solidFill>
            <a:schemeClr val="bg1"/>
          </a:solidFill>
          <a:ln w="12700" cap="flat">
            <a:gradFill>
              <a:gsLst>
                <a:gs pos="0">
                  <a:srgbClr val="3B20FF">
                    <a:alpha val="16000"/>
                  </a:srgbClr>
                </a:gs>
                <a:gs pos="100000">
                  <a:srgbClr val="6F1787"/>
                </a:gs>
              </a:gsLst>
              <a:lin ang="10800000" scaled="1"/>
            </a:gradFill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endParaRPr lang="zh-CN" altLang="en-US" b="1" dirty="0">
              <a:latin typeface="OPPOSans M" panose="00020600040101010101" pitchFamily="18" charset="-122"/>
              <a:ea typeface="OPPOSans M" panose="00020600040101010101" pitchFamily="18" charset="-122"/>
              <a:sym typeface="+mn-ea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2642993-DBCE-DF44-BDDC-83A5B6B7697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BBDC00-B9E2-4EFD-9306-2934E87247C6}" type="slidenum">
              <a:rPr lang="zh-CN" altLang="en-US" smtClean="0">
                <a:latin typeface="微软雅黑" panose="020B0503020204020204" pitchFamily="82" charset="2"/>
                <a:ea typeface="微软雅黑" panose="020B0503020204020204" pitchFamily="82" charset="2"/>
              </a:rPr>
              <a:pPr/>
              <a:t>130</a:t>
            </a:fld>
            <a:endParaRPr lang="zh-CN" altLang="en-US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67A905CA-2828-9C42-BD88-21B476DD8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82" charset="2"/>
                <a:ea typeface="微软雅黑" panose="020B0503020204020204" pitchFamily="82" charset="2"/>
              </a:rPr>
              <a:t>基于时间点的</a:t>
            </a:r>
            <a:r>
              <a:rPr kumimoji="1" lang="zh-CN" altLang="en-US" dirty="0">
                <a:latin typeface="微软雅黑" panose="020B0503020204020204" pitchFamily="82" charset="2"/>
                <a:ea typeface="微软雅黑" panose="020B0503020204020204" pitchFamily="82" charset="2"/>
              </a:rPr>
              <a:t>恢复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24C1DDE-E463-1047-968E-31931082B7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9417" y="1096534"/>
            <a:ext cx="10874188" cy="5005387"/>
          </a:xfrm>
        </p:spPr>
        <p:txBody>
          <a:bodyPr/>
          <a:lstStyle/>
          <a:p>
            <a:r>
              <a:rPr kumimoji="1" lang="zh-CN" altLang="en-US" sz="2400" b="1" dirty="0">
                <a:solidFill>
                  <a:srgbClr val="701988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一种灵活的恢复技术</a:t>
            </a:r>
            <a:r>
              <a:rPr kumimoji="1" lang="en-US" altLang="zh-CN" sz="2400" b="1" dirty="0">
                <a:solidFill>
                  <a:srgbClr val="701988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,</a:t>
            </a:r>
            <a:r>
              <a:rPr kumimoji="1" lang="zh-CN" altLang="en-US" sz="2400" b="1" dirty="0">
                <a:solidFill>
                  <a:srgbClr val="701988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支持将数据库回推到任意时刻</a:t>
            </a:r>
            <a:endParaRPr kumimoji="1" lang="en-US" altLang="zh-CN" sz="2400" b="1" dirty="0">
              <a:solidFill>
                <a:srgbClr val="701988"/>
              </a:solidFill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r>
              <a:rPr kumimoji="1" lang="zh-CN" altLang="en-US" sz="2400" b="1" dirty="0">
                <a:solidFill>
                  <a:srgbClr val="701988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使用数据备份（全量和增量）和带时间戳的重做日志</a:t>
            </a:r>
            <a:endParaRPr kumimoji="1" lang="en-US" altLang="zh-CN" sz="2400" b="1" dirty="0">
              <a:solidFill>
                <a:srgbClr val="701988"/>
              </a:solidFill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r>
              <a:rPr lang="zh-CN" altLang="en-US" sz="2400" b="1" dirty="0">
                <a:solidFill>
                  <a:srgbClr val="701988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首先，通过数据备份到恢复某一天</a:t>
            </a:r>
            <a:endParaRPr lang="en-US" altLang="zh-CN" sz="2400" b="1" dirty="0">
              <a:solidFill>
                <a:srgbClr val="701988"/>
              </a:solidFill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r>
              <a:rPr lang="zh-CN" altLang="en-US" sz="2400" b="1" dirty="0">
                <a:solidFill>
                  <a:srgbClr val="701988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然后，通过日志恢复到某一个时刻</a:t>
            </a:r>
            <a:endParaRPr kumimoji="1" lang="en-US" altLang="zh-CN" sz="2400" b="1" dirty="0">
              <a:solidFill>
                <a:srgbClr val="701988"/>
              </a:solidFill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endParaRPr kumimoji="1" lang="en-US" altLang="zh-CN" sz="2400" b="1" dirty="0">
              <a:solidFill>
                <a:srgbClr val="701988"/>
              </a:solidFill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endParaRPr kumimoji="1" lang="zh-CN" altLang="en-US" sz="2400" b="1" dirty="0">
              <a:solidFill>
                <a:srgbClr val="701988"/>
              </a:solidFill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3533445-CF08-4D4D-8FAC-A77470D8F6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zh-CN" altLang="en-US">
                <a:latin typeface="微软雅黑" panose="020B0503020204020204" pitchFamily="82" charset="2"/>
                <a:ea typeface="微软雅黑" panose="020B0503020204020204" pitchFamily="82" charset="2"/>
              </a:rPr>
              <a:t>数据库系统</a:t>
            </a:r>
            <a:r>
              <a:rPr lang="en-US" altLang="zh-CN">
                <a:latin typeface="微软雅黑" panose="020B0503020204020204" pitchFamily="82" charset="2"/>
                <a:ea typeface="微软雅黑" panose="020B0503020204020204" pitchFamily="82" charset="2"/>
              </a:rPr>
              <a:t>—</a:t>
            </a:r>
            <a:r>
              <a:rPr lang="zh-CN" altLang="en-US">
                <a:latin typeface="微软雅黑" panose="020B0503020204020204" pitchFamily="82" charset="2"/>
                <a:ea typeface="微软雅黑" panose="020B0503020204020204" pitchFamily="82" charset="2"/>
              </a:rPr>
              <a:t>故障恢复</a:t>
            </a:r>
            <a:endParaRPr lang="en-US" altLang="zh-CN" sz="12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7" name="磁盘 6">
            <a:extLst>
              <a:ext uri="{FF2B5EF4-FFF2-40B4-BE49-F238E27FC236}">
                <a16:creationId xmlns:a16="http://schemas.microsoft.com/office/drawing/2014/main" id="{9A5F1B77-FF97-6713-2BB1-57E41D4FEAA6}"/>
              </a:ext>
            </a:extLst>
          </p:cNvPr>
          <p:cNvSpPr/>
          <p:nvPr/>
        </p:nvSpPr>
        <p:spPr>
          <a:xfrm>
            <a:off x="699100" y="4069130"/>
            <a:ext cx="1897811" cy="1524000"/>
          </a:xfrm>
          <a:prstGeom prst="flowChartMagneticDisk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5C9F15D-FB33-B020-C648-63F2F9B26E8B}"/>
              </a:ext>
            </a:extLst>
          </p:cNvPr>
          <p:cNvSpPr txBox="1"/>
          <p:nvPr/>
        </p:nvSpPr>
        <p:spPr>
          <a:xfrm>
            <a:off x="978591" y="483113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>
                <a:latin typeface="微软雅黑" panose="020B0503020204020204" pitchFamily="82" charset="2"/>
                <a:ea typeface="微软雅黑" panose="020B0503020204020204" pitchFamily="82" charset="2"/>
              </a:rPr>
              <a:t>数据库备份</a:t>
            </a:r>
          </a:p>
        </p:txBody>
      </p:sp>
      <p:sp>
        <p:nvSpPr>
          <p:cNvPr id="9" name="十字形 8">
            <a:extLst>
              <a:ext uri="{FF2B5EF4-FFF2-40B4-BE49-F238E27FC236}">
                <a16:creationId xmlns:a16="http://schemas.microsoft.com/office/drawing/2014/main" id="{49506236-C422-2971-6D28-00981ABDE57F}"/>
              </a:ext>
            </a:extLst>
          </p:cNvPr>
          <p:cNvSpPr/>
          <p:nvPr/>
        </p:nvSpPr>
        <p:spPr>
          <a:xfrm>
            <a:off x="2954620" y="4548101"/>
            <a:ext cx="566057" cy="566057"/>
          </a:xfrm>
          <a:prstGeom prst="plus">
            <a:avLst>
              <a:gd name="adj" fmla="val 38846"/>
            </a:avLst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graphicFrame>
        <p:nvGraphicFramePr>
          <p:cNvPr id="10" name="表格 7">
            <a:extLst>
              <a:ext uri="{FF2B5EF4-FFF2-40B4-BE49-F238E27FC236}">
                <a16:creationId xmlns:a16="http://schemas.microsoft.com/office/drawing/2014/main" id="{0F8BF9B8-5C28-8212-CDB2-79DCF802FA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5551391"/>
              </p:ext>
            </p:extLst>
          </p:nvPr>
        </p:nvGraphicFramePr>
        <p:xfrm>
          <a:off x="3764519" y="4645710"/>
          <a:ext cx="4518648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06216">
                  <a:extLst>
                    <a:ext uri="{9D8B030D-6E8A-4147-A177-3AD203B41FA5}">
                      <a16:colId xmlns:a16="http://schemas.microsoft.com/office/drawing/2014/main" val="2092544482"/>
                    </a:ext>
                  </a:extLst>
                </a:gridCol>
                <a:gridCol w="1506216">
                  <a:extLst>
                    <a:ext uri="{9D8B030D-6E8A-4147-A177-3AD203B41FA5}">
                      <a16:colId xmlns:a16="http://schemas.microsoft.com/office/drawing/2014/main" val="3002827970"/>
                    </a:ext>
                  </a:extLst>
                </a:gridCol>
                <a:gridCol w="1506216">
                  <a:extLst>
                    <a:ext uri="{9D8B030D-6E8A-4147-A177-3AD203B41FA5}">
                      <a16:colId xmlns:a16="http://schemas.microsoft.com/office/drawing/2014/main" val="84565061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…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…</a:t>
                      </a:r>
                      <a:endParaRPr lang="zh-CN" altLang="en-US" dirty="0"/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Songti SC" panose="02010600040101010101" pitchFamily="2" charset="-122"/>
                          <a:ea typeface="Songti SC" panose="02010600040101010101" pitchFamily="2" charset="-122"/>
                        </a:rPr>
                        <a:t>归档日志 </a:t>
                      </a:r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n-1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Songti SC" panose="02010600040101010101" pitchFamily="2" charset="-122"/>
                          <a:ea typeface="Songti SC" panose="02010600040101010101" pitchFamily="2" charset="-122"/>
                        </a:rPr>
                        <a:t>归档日志 </a:t>
                      </a:r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0582207"/>
                  </a:ext>
                </a:extLst>
              </a:tr>
            </a:tbl>
          </a:graphicData>
        </a:graphic>
      </p:graphicFrame>
      <p:sp>
        <p:nvSpPr>
          <p:cNvPr id="11" name="磁盘 10">
            <a:extLst>
              <a:ext uri="{FF2B5EF4-FFF2-40B4-BE49-F238E27FC236}">
                <a16:creationId xmlns:a16="http://schemas.microsoft.com/office/drawing/2014/main" id="{DC02399D-240F-D16D-9B86-E101ED0F85C8}"/>
              </a:ext>
            </a:extLst>
          </p:cNvPr>
          <p:cNvSpPr/>
          <p:nvPr/>
        </p:nvSpPr>
        <p:spPr>
          <a:xfrm>
            <a:off x="9673277" y="4060421"/>
            <a:ext cx="1897811" cy="1524000"/>
          </a:xfrm>
          <a:prstGeom prst="flowChartMagneticDisk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DD59341C-FCFB-0500-9A30-ECCE2C743180}"/>
              </a:ext>
            </a:extLst>
          </p:cNvPr>
          <p:cNvSpPr/>
          <p:nvPr/>
        </p:nvSpPr>
        <p:spPr>
          <a:xfrm>
            <a:off x="9953755" y="4796295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b="1" dirty="0">
                <a:latin typeface="微软雅黑" panose="020B0503020204020204" pitchFamily="82" charset="2"/>
                <a:ea typeface="微软雅黑" panose="020B0503020204020204" pitchFamily="82" charset="2"/>
              </a:rPr>
              <a:t>目标数据库</a:t>
            </a:r>
          </a:p>
        </p:txBody>
      </p:sp>
      <p:sp>
        <p:nvSpPr>
          <p:cNvPr id="13" name="右箭头 12">
            <a:extLst>
              <a:ext uri="{FF2B5EF4-FFF2-40B4-BE49-F238E27FC236}">
                <a16:creationId xmlns:a16="http://schemas.microsoft.com/office/drawing/2014/main" id="{21DCC6A4-C004-9AA5-5624-4B3C0D78B436}"/>
              </a:ext>
            </a:extLst>
          </p:cNvPr>
          <p:cNvSpPr/>
          <p:nvPr/>
        </p:nvSpPr>
        <p:spPr>
          <a:xfrm>
            <a:off x="8640876" y="4570780"/>
            <a:ext cx="862592" cy="468448"/>
          </a:xfrm>
          <a:prstGeom prst="rightArrow">
            <a:avLst>
              <a:gd name="adj1" fmla="val 50000"/>
              <a:gd name="adj2" fmla="val 89040"/>
            </a:avLst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cxnSp>
        <p:nvCxnSpPr>
          <p:cNvPr id="14" name="直线连接符 13">
            <a:extLst>
              <a:ext uri="{FF2B5EF4-FFF2-40B4-BE49-F238E27FC236}">
                <a16:creationId xmlns:a16="http://schemas.microsoft.com/office/drawing/2014/main" id="{B2B88EF7-FCA5-A962-C757-63CA795D2E39}"/>
              </a:ext>
            </a:extLst>
          </p:cNvPr>
          <p:cNvCxnSpPr>
            <a:cxnSpLocks/>
          </p:cNvCxnSpPr>
          <p:nvPr/>
        </p:nvCxnSpPr>
        <p:spPr>
          <a:xfrm>
            <a:off x="4496039" y="4060421"/>
            <a:ext cx="0" cy="1767841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线连接符 14">
            <a:extLst>
              <a:ext uri="{FF2B5EF4-FFF2-40B4-BE49-F238E27FC236}">
                <a16:creationId xmlns:a16="http://schemas.microsoft.com/office/drawing/2014/main" id="{2BA5B321-EAD3-1A1A-691A-7E138AAD08D1}"/>
              </a:ext>
            </a:extLst>
          </p:cNvPr>
          <p:cNvCxnSpPr>
            <a:cxnSpLocks/>
          </p:cNvCxnSpPr>
          <p:nvPr/>
        </p:nvCxnSpPr>
        <p:spPr>
          <a:xfrm>
            <a:off x="7931570" y="4034295"/>
            <a:ext cx="0" cy="1793967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线箭头连接符 15">
            <a:extLst>
              <a:ext uri="{FF2B5EF4-FFF2-40B4-BE49-F238E27FC236}">
                <a16:creationId xmlns:a16="http://schemas.microsoft.com/office/drawing/2014/main" id="{23088668-723C-7A4D-575C-9EF2DA8C5BA8}"/>
              </a:ext>
            </a:extLst>
          </p:cNvPr>
          <p:cNvCxnSpPr/>
          <p:nvPr/>
        </p:nvCxnSpPr>
        <p:spPr>
          <a:xfrm>
            <a:off x="4496039" y="5625791"/>
            <a:ext cx="3435531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DD6BF7CD-E89C-1C89-2BC9-E6936D137536}"/>
              </a:ext>
            </a:extLst>
          </p:cNvPr>
          <p:cNvGrpSpPr/>
          <p:nvPr/>
        </p:nvGrpSpPr>
        <p:grpSpPr>
          <a:xfrm>
            <a:off x="4496039" y="4034294"/>
            <a:ext cx="775062" cy="348346"/>
            <a:chOff x="3962400" y="2011678"/>
            <a:chExt cx="775062" cy="348346"/>
          </a:xfrm>
        </p:grpSpPr>
        <p:cxnSp>
          <p:nvCxnSpPr>
            <p:cNvPr id="18" name="直线箭头连接符 17">
              <a:extLst>
                <a:ext uri="{FF2B5EF4-FFF2-40B4-BE49-F238E27FC236}">
                  <a16:creationId xmlns:a16="http://schemas.microsoft.com/office/drawing/2014/main" id="{A8729ED2-BFC2-4994-E984-4F9D2195AA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62400" y="2011681"/>
              <a:ext cx="398420" cy="34834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线连接符 18">
              <a:extLst>
                <a:ext uri="{FF2B5EF4-FFF2-40B4-BE49-F238E27FC236}">
                  <a16:creationId xmlns:a16="http://schemas.microsoft.com/office/drawing/2014/main" id="{940369F4-554E-A68A-262C-6931BAB3E3BC}"/>
                </a:ext>
              </a:extLst>
            </p:cNvPr>
            <p:cNvCxnSpPr/>
            <p:nvPr/>
          </p:nvCxnSpPr>
          <p:spPr>
            <a:xfrm>
              <a:off x="4352111" y="2011678"/>
              <a:ext cx="385351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CC82B75B-74F3-B95E-8E91-C16BAE9A9035}"/>
              </a:ext>
            </a:extLst>
          </p:cNvPr>
          <p:cNvGrpSpPr/>
          <p:nvPr/>
        </p:nvGrpSpPr>
        <p:grpSpPr>
          <a:xfrm>
            <a:off x="7931570" y="4026493"/>
            <a:ext cx="775062" cy="348346"/>
            <a:chOff x="3962400" y="2011678"/>
            <a:chExt cx="775062" cy="348346"/>
          </a:xfrm>
        </p:grpSpPr>
        <p:cxnSp>
          <p:nvCxnSpPr>
            <p:cNvPr id="21" name="直线箭头连接符 20">
              <a:extLst>
                <a:ext uri="{FF2B5EF4-FFF2-40B4-BE49-F238E27FC236}">
                  <a16:creationId xmlns:a16="http://schemas.microsoft.com/office/drawing/2014/main" id="{ECE6FDE0-DD8E-8766-3E63-A795F4CFBFF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62400" y="2011681"/>
              <a:ext cx="398420" cy="34834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线连接符 21">
              <a:extLst>
                <a:ext uri="{FF2B5EF4-FFF2-40B4-BE49-F238E27FC236}">
                  <a16:creationId xmlns:a16="http://schemas.microsoft.com/office/drawing/2014/main" id="{5F090307-9F61-533D-264D-5B032C690570}"/>
                </a:ext>
              </a:extLst>
            </p:cNvPr>
            <p:cNvCxnSpPr/>
            <p:nvPr/>
          </p:nvCxnSpPr>
          <p:spPr>
            <a:xfrm>
              <a:off x="4352111" y="2011678"/>
              <a:ext cx="385351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文本框 22">
            <a:extLst>
              <a:ext uri="{FF2B5EF4-FFF2-40B4-BE49-F238E27FC236}">
                <a16:creationId xmlns:a16="http://schemas.microsoft.com/office/drawing/2014/main" id="{EB73A1A0-100C-BEDC-1CE5-2152E0C84E0C}"/>
              </a:ext>
            </a:extLst>
          </p:cNvPr>
          <p:cNvSpPr txBox="1"/>
          <p:nvPr/>
        </p:nvSpPr>
        <p:spPr>
          <a:xfrm>
            <a:off x="4320241" y="3599228"/>
            <a:ext cx="1516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latin typeface="微软雅黑" panose="020B0503020204020204" pitchFamily="82" charset="2"/>
                <a:ea typeface="微软雅黑" panose="020B0503020204020204" pitchFamily="82" charset="2"/>
              </a:rPr>
              <a:t>重做开始点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DBFE2BD4-DA79-4F8A-03CF-6CC8C8584054}"/>
              </a:ext>
            </a:extLst>
          </p:cNvPr>
          <p:cNvSpPr txBox="1"/>
          <p:nvPr/>
        </p:nvSpPr>
        <p:spPr>
          <a:xfrm>
            <a:off x="7804310" y="3613980"/>
            <a:ext cx="1516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latin typeface="微软雅黑" panose="020B0503020204020204" pitchFamily="82" charset="2"/>
                <a:ea typeface="微软雅黑" panose="020B0503020204020204" pitchFamily="82" charset="2"/>
              </a:rPr>
              <a:t>恢复目标点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1D45E224-977F-74D4-BA20-3FAE06972255}"/>
              </a:ext>
            </a:extLst>
          </p:cNvPr>
          <p:cNvSpPr txBox="1"/>
          <p:nvPr/>
        </p:nvSpPr>
        <p:spPr>
          <a:xfrm>
            <a:off x="5203066" y="5235774"/>
            <a:ext cx="2853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latin typeface="微软雅黑" panose="020B0503020204020204" pitchFamily="82" charset="2"/>
                <a:ea typeface="微软雅黑" panose="020B0503020204020204" pitchFamily="82" charset="2"/>
              </a:rPr>
              <a:t>重做中间所有的日志</a:t>
            </a:r>
          </a:p>
        </p:txBody>
      </p:sp>
    </p:spTree>
    <p:extLst>
      <p:ext uri="{BB962C8B-B14F-4D97-AF65-F5344CB8AC3E}">
        <p14:creationId xmlns:p14="http://schemas.microsoft.com/office/powerpoint/2010/main" val="3258750447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18">
            <a:extLst>
              <a:ext uri="{FF2B5EF4-FFF2-40B4-BE49-F238E27FC236}">
                <a16:creationId xmlns:a16="http://schemas.microsoft.com/office/drawing/2014/main" id="{5F0CC3A3-838F-4482-90B5-F8F97954D6B3}"/>
              </a:ext>
            </a:extLst>
          </p:cNvPr>
          <p:cNvSpPr/>
          <p:nvPr/>
        </p:nvSpPr>
        <p:spPr>
          <a:xfrm>
            <a:off x="429900" y="3225800"/>
            <a:ext cx="11444599" cy="3111500"/>
          </a:xfrm>
          <a:prstGeom prst="roundRect">
            <a:avLst>
              <a:gd name="adj" fmla="val 9827"/>
            </a:avLst>
          </a:prstGeom>
          <a:solidFill>
            <a:schemeClr val="bg1"/>
          </a:solidFill>
          <a:ln w="12700" cap="flat">
            <a:gradFill>
              <a:gsLst>
                <a:gs pos="0">
                  <a:srgbClr val="3B20FF">
                    <a:alpha val="16000"/>
                  </a:srgbClr>
                </a:gs>
                <a:gs pos="100000">
                  <a:srgbClr val="6F1787"/>
                </a:gs>
              </a:gsLst>
              <a:lin ang="10800000" scaled="1"/>
            </a:gradFill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endParaRPr lang="zh-CN" altLang="en-US" b="1" dirty="0">
              <a:latin typeface="OPPOSans M" panose="00020600040101010101" pitchFamily="18" charset="-122"/>
              <a:ea typeface="OPPOSans M" panose="00020600040101010101" pitchFamily="18" charset="-122"/>
              <a:sym typeface="+mn-ea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F6E21425-A13F-2A4B-B456-7DDDC4E83276}"/>
              </a:ext>
            </a:extLst>
          </p:cNvPr>
          <p:cNvSpPr/>
          <p:nvPr/>
        </p:nvSpPr>
        <p:spPr bwMode="auto">
          <a:xfrm>
            <a:off x="6246053" y="3900945"/>
            <a:ext cx="5325035" cy="2232000"/>
          </a:xfrm>
          <a:prstGeom prst="rect">
            <a:avLst/>
          </a:prstGeom>
          <a:ln>
            <a:prstDash val="lgDashDot"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FB151E83-D264-4F49-9D30-D0CA8CDCE6C4}"/>
              </a:ext>
            </a:extLst>
          </p:cNvPr>
          <p:cNvSpPr/>
          <p:nvPr/>
        </p:nvSpPr>
        <p:spPr bwMode="auto">
          <a:xfrm>
            <a:off x="618565" y="3900945"/>
            <a:ext cx="5325035" cy="2232000"/>
          </a:xfrm>
          <a:prstGeom prst="rect">
            <a:avLst/>
          </a:prstGeom>
          <a:ln>
            <a:prstDash val="solid"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2642993-DBCE-DF44-BDDC-83A5B6B7697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BBDC00-B9E2-4EFD-9306-2934E87247C6}" type="slidenum">
              <a:rPr lang="zh-CN" altLang="en-US" smtClean="0">
                <a:latin typeface="微软雅黑" panose="020B0503020204020204" pitchFamily="82" charset="2"/>
                <a:ea typeface="微软雅黑" panose="020B0503020204020204" pitchFamily="82" charset="2"/>
              </a:rPr>
              <a:pPr/>
              <a:t>131</a:t>
            </a:fld>
            <a:endParaRPr lang="zh-CN" altLang="en-US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67A905CA-2828-9C42-BD88-21B476DD8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82" charset="2"/>
                <a:ea typeface="微软雅黑" panose="020B0503020204020204" pitchFamily="82" charset="2"/>
              </a:rPr>
              <a:t>基于时间点恢复举例</a:t>
            </a:r>
            <a:endParaRPr kumimoji="1" lang="zh-CN" altLang="en-US" dirty="0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3533445-CF08-4D4D-8FAC-A77470D8F6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zh-CN" altLang="en-US">
                <a:latin typeface="微软雅黑" panose="020B0503020204020204" pitchFamily="82" charset="2"/>
                <a:ea typeface="微软雅黑" panose="020B0503020204020204" pitchFamily="82" charset="2"/>
              </a:rPr>
              <a:t>数据库系统</a:t>
            </a:r>
            <a:r>
              <a:rPr lang="en-US" altLang="zh-CN">
                <a:latin typeface="微软雅黑" panose="020B0503020204020204" pitchFamily="82" charset="2"/>
                <a:ea typeface="微软雅黑" panose="020B0503020204020204" pitchFamily="82" charset="2"/>
              </a:rPr>
              <a:t>—</a:t>
            </a:r>
            <a:r>
              <a:rPr lang="zh-CN" altLang="en-US">
                <a:latin typeface="微软雅黑" panose="020B0503020204020204" pitchFamily="82" charset="2"/>
                <a:ea typeface="微软雅黑" panose="020B0503020204020204" pitchFamily="82" charset="2"/>
              </a:rPr>
              <a:t>故障恢复</a:t>
            </a:r>
            <a:endParaRPr lang="en-US" altLang="zh-CN" sz="12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graphicFrame>
        <p:nvGraphicFramePr>
          <p:cNvPr id="9" name="表格 9">
            <a:extLst>
              <a:ext uri="{FF2B5EF4-FFF2-40B4-BE49-F238E27FC236}">
                <a16:creationId xmlns:a16="http://schemas.microsoft.com/office/drawing/2014/main" id="{582E2AEE-FA75-F043-B253-EA02D1302A6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70656381"/>
              </p:ext>
            </p:extLst>
          </p:nvPr>
        </p:nvGraphicFramePr>
        <p:xfrm>
          <a:off x="968188" y="1548702"/>
          <a:ext cx="3633366" cy="14833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211122">
                  <a:extLst>
                    <a:ext uri="{9D8B030D-6E8A-4147-A177-3AD203B41FA5}">
                      <a16:colId xmlns:a16="http://schemas.microsoft.com/office/drawing/2014/main" val="1634669768"/>
                    </a:ext>
                  </a:extLst>
                </a:gridCol>
                <a:gridCol w="1211122">
                  <a:extLst>
                    <a:ext uri="{9D8B030D-6E8A-4147-A177-3AD203B41FA5}">
                      <a16:colId xmlns:a16="http://schemas.microsoft.com/office/drawing/2014/main" val="2752547108"/>
                    </a:ext>
                  </a:extLst>
                </a:gridCol>
                <a:gridCol w="1211122">
                  <a:extLst>
                    <a:ext uri="{9D8B030D-6E8A-4147-A177-3AD203B41FA5}">
                      <a16:colId xmlns:a16="http://schemas.microsoft.com/office/drawing/2014/main" val="14259545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Name</a:t>
                      </a:r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198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ID</a:t>
                      </a:r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198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Grade</a:t>
                      </a:r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198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58181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Mike </a:t>
                      </a:r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13213</a:t>
                      </a:r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90</a:t>
                      </a:r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95907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James</a:t>
                      </a:r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23419</a:t>
                      </a:r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80</a:t>
                      </a:r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472846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Bob</a:t>
                      </a:r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55217</a:t>
                      </a:r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75</a:t>
                      </a:r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25940843"/>
                  </a:ext>
                </a:extLst>
              </a:tr>
            </a:tbl>
          </a:graphicData>
        </a:graphic>
      </p:graphicFrame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F9A8EEEC-E3B9-424F-BC0B-1F2DDE8E406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10971730"/>
              </p:ext>
            </p:extLst>
          </p:nvPr>
        </p:nvGraphicFramePr>
        <p:xfrm>
          <a:off x="7117977" y="1480943"/>
          <a:ext cx="3633366" cy="14833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211122">
                  <a:extLst>
                    <a:ext uri="{9D8B030D-6E8A-4147-A177-3AD203B41FA5}">
                      <a16:colId xmlns:a16="http://schemas.microsoft.com/office/drawing/2014/main" val="1634669768"/>
                    </a:ext>
                  </a:extLst>
                </a:gridCol>
                <a:gridCol w="1211122">
                  <a:extLst>
                    <a:ext uri="{9D8B030D-6E8A-4147-A177-3AD203B41FA5}">
                      <a16:colId xmlns:a16="http://schemas.microsoft.com/office/drawing/2014/main" val="2752547108"/>
                    </a:ext>
                  </a:extLst>
                </a:gridCol>
                <a:gridCol w="1211122">
                  <a:extLst>
                    <a:ext uri="{9D8B030D-6E8A-4147-A177-3AD203B41FA5}">
                      <a16:colId xmlns:a16="http://schemas.microsoft.com/office/drawing/2014/main" val="14259545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Name</a:t>
                      </a:r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198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ID</a:t>
                      </a:r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198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Grade</a:t>
                      </a:r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198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58181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Mike </a:t>
                      </a:r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13213</a:t>
                      </a:r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92</a:t>
                      </a:r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95907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James</a:t>
                      </a:r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23419</a:t>
                      </a:r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80</a:t>
                      </a:r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472846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Bob</a:t>
                      </a:r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55217</a:t>
                      </a:r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77</a:t>
                      </a:r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25940843"/>
                  </a:ext>
                </a:extLst>
              </a:tr>
            </a:tbl>
          </a:graphicData>
        </a:graphic>
      </p:graphicFrame>
      <p:sp>
        <p:nvSpPr>
          <p:cNvPr id="11" name="右箭头 10">
            <a:extLst>
              <a:ext uri="{FF2B5EF4-FFF2-40B4-BE49-F238E27FC236}">
                <a16:creationId xmlns:a16="http://schemas.microsoft.com/office/drawing/2014/main" id="{53A172A5-8CB8-594F-B404-A507A5C58427}"/>
              </a:ext>
            </a:extLst>
          </p:cNvPr>
          <p:cNvSpPr/>
          <p:nvPr/>
        </p:nvSpPr>
        <p:spPr bwMode="auto">
          <a:xfrm>
            <a:off x="5127812" y="2222623"/>
            <a:ext cx="1407459" cy="468000"/>
          </a:xfrm>
          <a:prstGeom prst="rightArrow">
            <a:avLst/>
          </a:prstGeom>
          <a:solidFill>
            <a:srgbClr val="701988"/>
          </a:solidFill>
          <a:ln>
            <a:noFill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40860D54-0CFC-8944-9C8C-B8201D2BE508}"/>
              </a:ext>
            </a:extLst>
          </p:cNvPr>
          <p:cNvSpPr txBox="1"/>
          <p:nvPr/>
        </p:nvSpPr>
        <p:spPr>
          <a:xfrm>
            <a:off x="5124659" y="1535189"/>
            <a:ext cx="14702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latin typeface="微软雅黑" panose="020B0503020204020204" pitchFamily="82" charset="2"/>
                <a:ea typeface="微软雅黑" panose="020B0503020204020204" pitchFamily="82" charset="2"/>
              </a:rPr>
              <a:t>恢复到</a:t>
            </a:r>
            <a:r>
              <a:rPr kumimoji="1" lang="en-US" altLang="zh-CN" dirty="0">
                <a:latin typeface="微软雅黑" panose="020B0503020204020204" pitchFamily="82" charset="2"/>
                <a:ea typeface="微软雅黑" panose="020B0503020204020204" pitchFamily="82" charset="2"/>
              </a:rPr>
              <a:t>10:00</a:t>
            </a:r>
            <a:r>
              <a:rPr kumimoji="1" lang="zh-CN" altLang="en-US" dirty="0">
                <a:latin typeface="微软雅黑" panose="020B0503020204020204" pitchFamily="82" charset="2"/>
                <a:ea typeface="微软雅黑" panose="020B0503020204020204" pitchFamily="82" charset="2"/>
              </a:rPr>
              <a:t>时刻的内容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EDFA40C2-541D-CF4A-AB12-02844BEB10F0}"/>
              </a:ext>
            </a:extLst>
          </p:cNvPr>
          <p:cNvSpPr/>
          <p:nvPr/>
        </p:nvSpPr>
        <p:spPr bwMode="auto">
          <a:xfrm>
            <a:off x="968188" y="4246086"/>
            <a:ext cx="1972235" cy="1404000"/>
          </a:xfrm>
          <a:prstGeom prst="rect">
            <a:avLst/>
          </a:prstGeom>
          <a:ln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2CF144DE-D8FD-A147-9491-882A3012B086}"/>
              </a:ext>
            </a:extLst>
          </p:cNvPr>
          <p:cNvSpPr/>
          <p:nvPr/>
        </p:nvSpPr>
        <p:spPr bwMode="auto">
          <a:xfrm>
            <a:off x="6449272" y="4204797"/>
            <a:ext cx="1972235" cy="1404000"/>
          </a:xfrm>
          <a:prstGeom prst="rect">
            <a:avLst/>
          </a:prstGeom>
          <a:ln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8F4D40F7-5E0A-3549-BEC6-9BBB02E33238}"/>
              </a:ext>
            </a:extLst>
          </p:cNvPr>
          <p:cNvSpPr/>
          <p:nvPr/>
        </p:nvSpPr>
        <p:spPr bwMode="auto">
          <a:xfrm>
            <a:off x="3644648" y="4214542"/>
            <a:ext cx="1972235" cy="1404000"/>
          </a:xfrm>
          <a:prstGeom prst="rect">
            <a:avLst/>
          </a:prstGeom>
          <a:ln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7A35EC34-218C-8D45-B051-CF8494AB0267}"/>
              </a:ext>
            </a:extLst>
          </p:cNvPr>
          <p:cNvSpPr/>
          <p:nvPr/>
        </p:nvSpPr>
        <p:spPr bwMode="auto">
          <a:xfrm>
            <a:off x="9206079" y="4214542"/>
            <a:ext cx="1972235" cy="1404000"/>
          </a:xfrm>
          <a:prstGeom prst="rect">
            <a:avLst/>
          </a:prstGeom>
          <a:ln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17" name="右箭头 16">
            <a:extLst>
              <a:ext uri="{FF2B5EF4-FFF2-40B4-BE49-F238E27FC236}">
                <a16:creationId xmlns:a16="http://schemas.microsoft.com/office/drawing/2014/main" id="{0B6D45DA-4B0D-594A-9CF8-9570EFA5CDD8}"/>
              </a:ext>
            </a:extLst>
          </p:cNvPr>
          <p:cNvSpPr/>
          <p:nvPr/>
        </p:nvSpPr>
        <p:spPr bwMode="auto">
          <a:xfrm>
            <a:off x="3026917" y="4601472"/>
            <a:ext cx="502024" cy="648000"/>
          </a:xfrm>
          <a:prstGeom prst="rightArrow">
            <a:avLst/>
          </a:prstGeom>
          <a:ln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18" name="右箭头 17">
            <a:extLst>
              <a:ext uri="{FF2B5EF4-FFF2-40B4-BE49-F238E27FC236}">
                <a16:creationId xmlns:a16="http://schemas.microsoft.com/office/drawing/2014/main" id="{987C79D6-040E-A549-AA51-2C5C760FBD40}"/>
              </a:ext>
            </a:extLst>
          </p:cNvPr>
          <p:cNvSpPr/>
          <p:nvPr/>
        </p:nvSpPr>
        <p:spPr bwMode="auto">
          <a:xfrm>
            <a:off x="5831541" y="4601472"/>
            <a:ext cx="502024" cy="648000"/>
          </a:xfrm>
          <a:prstGeom prst="rightArrow">
            <a:avLst/>
          </a:prstGeom>
          <a:ln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19" name="右箭头 18">
            <a:extLst>
              <a:ext uri="{FF2B5EF4-FFF2-40B4-BE49-F238E27FC236}">
                <a16:creationId xmlns:a16="http://schemas.microsoft.com/office/drawing/2014/main" id="{AEA0D039-7D8B-2842-A791-0E1F246FFEE9}"/>
              </a:ext>
            </a:extLst>
          </p:cNvPr>
          <p:cNvSpPr/>
          <p:nvPr/>
        </p:nvSpPr>
        <p:spPr bwMode="auto">
          <a:xfrm>
            <a:off x="8562781" y="4601472"/>
            <a:ext cx="502024" cy="648000"/>
          </a:xfrm>
          <a:prstGeom prst="rightArrow">
            <a:avLst/>
          </a:prstGeom>
          <a:ln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F9EFEC27-3A1D-8F42-89F6-056F6AC29DBB}"/>
              </a:ext>
            </a:extLst>
          </p:cNvPr>
          <p:cNvSpPr txBox="1"/>
          <p:nvPr/>
        </p:nvSpPr>
        <p:spPr>
          <a:xfrm>
            <a:off x="984046" y="4453634"/>
            <a:ext cx="197223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>
                <a:latin typeface="微软雅黑" panose="020B0503020204020204" pitchFamily="82" charset="2"/>
                <a:ea typeface="微软雅黑" panose="020B0503020204020204" pitchFamily="82" charset="2"/>
              </a:rPr>
              <a:t>Time: 8:50</a:t>
            </a:r>
          </a:p>
          <a:p>
            <a:r>
              <a:rPr kumimoji="1" lang="en-US" altLang="zh-CN" sz="1600" dirty="0">
                <a:latin typeface="微软雅黑" panose="020B0503020204020204" pitchFamily="82" charset="2"/>
                <a:ea typeface="微软雅黑" panose="020B0503020204020204" pitchFamily="82" charset="2"/>
              </a:rPr>
              <a:t>Redo: set Grade =</a:t>
            </a:r>
            <a:r>
              <a:rPr kumimoji="1" lang="zh-CN" altLang="en-US" sz="1600" dirty="0">
                <a:latin typeface="微软雅黑" panose="020B0503020204020204" pitchFamily="82" charset="2"/>
                <a:ea typeface="微软雅黑" panose="020B0503020204020204" pitchFamily="82" charset="2"/>
              </a:rPr>
              <a:t> </a:t>
            </a:r>
            <a:r>
              <a:rPr kumimoji="1" lang="en-US" altLang="zh-CN" sz="1600" dirty="0">
                <a:latin typeface="微软雅黑" panose="020B0503020204020204" pitchFamily="82" charset="2"/>
                <a:ea typeface="微软雅黑" panose="020B0503020204020204" pitchFamily="82" charset="2"/>
              </a:rPr>
              <a:t>92 where ID = 13213</a:t>
            </a:r>
            <a:endParaRPr kumimoji="1" lang="zh-CN" altLang="en-US" sz="16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CC80112D-00CC-904F-A41F-E34F5B2B1688}"/>
              </a:ext>
            </a:extLst>
          </p:cNvPr>
          <p:cNvSpPr txBox="1"/>
          <p:nvPr/>
        </p:nvSpPr>
        <p:spPr>
          <a:xfrm>
            <a:off x="3692466" y="4453634"/>
            <a:ext cx="197223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>
                <a:latin typeface="微软雅黑" panose="020B0503020204020204" pitchFamily="82" charset="2"/>
                <a:ea typeface="微软雅黑" panose="020B0503020204020204" pitchFamily="82" charset="2"/>
              </a:rPr>
              <a:t>Time: 9:40</a:t>
            </a:r>
          </a:p>
          <a:p>
            <a:r>
              <a:rPr kumimoji="1" lang="en-US" altLang="zh-CN" sz="1600" dirty="0">
                <a:latin typeface="微软雅黑" panose="020B0503020204020204" pitchFamily="82" charset="2"/>
                <a:ea typeface="微软雅黑" panose="020B0503020204020204" pitchFamily="82" charset="2"/>
              </a:rPr>
              <a:t>Redo: set Grade =</a:t>
            </a:r>
            <a:r>
              <a:rPr kumimoji="1" lang="zh-CN" altLang="en-US" sz="1600" dirty="0">
                <a:latin typeface="微软雅黑" panose="020B0503020204020204" pitchFamily="82" charset="2"/>
                <a:ea typeface="微软雅黑" panose="020B0503020204020204" pitchFamily="82" charset="2"/>
              </a:rPr>
              <a:t> </a:t>
            </a:r>
            <a:r>
              <a:rPr kumimoji="1" lang="en-US" altLang="zh-CN" sz="1600" dirty="0">
                <a:latin typeface="微软雅黑" panose="020B0503020204020204" pitchFamily="82" charset="2"/>
                <a:ea typeface="微软雅黑" panose="020B0503020204020204" pitchFamily="82" charset="2"/>
              </a:rPr>
              <a:t>77 where ID = 55217</a:t>
            </a:r>
            <a:endParaRPr kumimoji="1" lang="zh-CN" altLang="en-US" sz="16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172F3D69-6DF0-2249-AAFA-49D099946413}"/>
              </a:ext>
            </a:extLst>
          </p:cNvPr>
          <p:cNvSpPr txBox="1"/>
          <p:nvPr/>
        </p:nvSpPr>
        <p:spPr>
          <a:xfrm>
            <a:off x="6497089" y="4453634"/>
            <a:ext cx="197223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>
                <a:latin typeface="微软雅黑" panose="020B0503020204020204" pitchFamily="82" charset="2"/>
                <a:ea typeface="微软雅黑" panose="020B0503020204020204" pitchFamily="82" charset="2"/>
              </a:rPr>
              <a:t>Time: 10:05</a:t>
            </a:r>
          </a:p>
          <a:p>
            <a:r>
              <a:rPr kumimoji="1" lang="en-US" altLang="zh-CN" sz="1600" dirty="0">
                <a:latin typeface="微软雅黑" panose="020B0503020204020204" pitchFamily="82" charset="2"/>
                <a:ea typeface="微软雅黑" panose="020B0503020204020204" pitchFamily="82" charset="2"/>
              </a:rPr>
              <a:t>Redo: set Grade =</a:t>
            </a:r>
            <a:r>
              <a:rPr kumimoji="1" lang="zh-CN" altLang="en-US" sz="1600" dirty="0">
                <a:latin typeface="微软雅黑" panose="020B0503020204020204" pitchFamily="82" charset="2"/>
                <a:ea typeface="微软雅黑" panose="020B0503020204020204" pitchFamily="82" charset="2"/>
              </a:rPr>
              <a:t> </a:t>
            </a:r>
            <a:r>
              <a:rPr kumimoji="1" lang="en-US" altLang="zh-CN" sz="1600" dirty="0">
                <a:latin typeface="微软雅黑" panose="020B0503020204020204" pitchFamily="82" charset="2"/>
                <a:ea typeface="微软雅黑" panose="020B0503020204020204" pitchFamily="82" charset="2"/>
              </a:rPr>
              <a:t>81 where ID = 23419</a:t>
            </a:r>
            <a:endParaRPr kumimoji="1" lang="zh-CN" altLang="en-US" sz="16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A10B3FA2-BAEE-5749-816B-79F830795D8A}"/>
              </a:ext>
            </a:extLst>
          </p:cNvPr>
          <p:cNvSpPr txBox="1"/>
          <p:nvPr/>
        </p:nvSpPr>
        <p:spPr>
          <a:xfrm>
            <a:off x="9253895" y="4484062"/>
            <a:ext cx="197223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>
                <a:latin typeface="微软雅黑" panose="020B0503020204020204" pitchFamily="82" charset="2"/>
                <a:ea typeface="微软雅黑" panose="020B0503020204020204" pitchFamily="82" charset="2"/>
              </a:rPr>
              <a:t>Time: 11:50</a:t>
            </a:r>
          </a:p>
          <a:p>
            <a:r>
              <a:rPr kumimoji="1" lang="en-US" altLang="zh-CN" sz="1600" dirty="0">
                <a:latin typeface="微软雅黑" panose="020B0503020204020204" pitchFamily="82" charset="2"/>
                <a:ea typeface="微软雅黑" panose="020B0503020204020204" pitchFamily="82" charset="2"/>
              </a:rPr>
              <a:t>Redo: set Grade =</a:t>
            </a:r>
            <a:r>
              <a:rPr kumimoji="1" lang="zh-CN" altLang="en-US" sz="1600" dirty="0">
                <a:latin typeface="微软雅黑" panose="020B0503020204020204" pitchFamily="82" charset="2"/>
                <a:ea typeface="微软雅黑" panose="020B0503020204020204" pitchFamily="82" charset="2"/>
              </a:rPr>
              <a:t> </a:t>
            </a:r>
            <a:r>
              <a:rPr kumimoji="1" lang="en-US" altLang="zh-CN" sz="1600" dirty="0">
                <a:latin typeface="微软雅黑" panose="020B0503020204020204" pitchFamily="82" charset="2"/>
                <a:ea typeface="微软雅黑" panose="020B0503020204020204" pitchFamily="82" charset="2"/>
              </a:rPr>
              <a:t>69 where ID = 31234</a:t>
            </a:r>
            <a:endParaRPr kumimoji="1" lang="zh-CN" altLang="en-US" sz="16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2192420C-6CB9-324C-87F9-BBFF33A3E7F8}"/>
              </a:ext>
            </a:extLst>
          </p:cNvPr>
          <p:cNvSpPr txBox="1"/>
          <p:nvPr/>
        </p:nvSpPr>
        <p:spPr>
          <a:xfrm>
            <a:off x="4647163" y="3329573"/>
            <a:ext cx="28976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latin typeface="微软雅黑" panose="020B0503020204020204" pitchFamily="82" charset="2"/>
                <a:ea typeface="微软雅黑" panose="020B0503020204020204" pitchFamily="82" charset="2"/>
              </a:rPr>
              <a:t>重做日志相关内容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6CEBF2DF-6D0B-C642-A3FA-1138EBC4F09E}"/>
              </a:ext>
            </a:extLst>
          </p:cNvPr>
          <p:cNvSpPr txBox="1"/>
          <p:nvPr/>
        </p:nvSpPr>
        <p:spPr>
          <a:xfrm>
            <a:off x="2492187" y="5759793"/>
            <a:ext cx="1443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latin typeface="微软雅黑" panose="020B0503020204020204" pitchFamily="82" charset="2"/>
                <a:ea typeface="微软雅黑" panose="020B0503020204020204" pitchFamily="82" charset="2"/>
              </a:rPr>
              <a:t>被系统重做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5E447797-4098-454F-BA70-11720EDEAE26}"/>
              </a:ext>
            </a:extLst>
          </p:cNvPr>
          <p:cNvSpPr txBox="1"/>
          <p:nvPr/>
        </p:nvSpPr>
        <p:spPr>
          <a:xfrm>
            <a:off x="8213000" y="5744637"/>
            <a:ext cx="1443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latin typeface="微软雅黑" panose="020B0503020204020204" pitchFamily="82" charset="2"/>
                <a:ea typeface="微软雅黑" panose="020B0503020204020204" pitchFamily="82" charset="2"/>
              </a:rPr>
              <a:t>被系统忽略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A6A9C335-7CD5-6F42-9BF8-842251C1BB51}"/>
              </a:ext>
            </a:extLst>
          </p:cNvPr>
          <p:cNvSpPr txBox="1"/>
          <p:nvPr/>
        </p:nvSpPr>
        <p:spPr>
          <a:xfrm>
            <a:off x="1371600" y="1076213"/>
            <a:ext cx="1568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latin typeface="微软雅黑" panose="020B0503020204020204" pitchFamily="82" charset="2"/>
                <a:ea typeface="微软雅黑" panose="020B0503020204020204" pitchFamily="82" charset="2"/>
              </a:rPr>
              <a:t>原始表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7908D6F0-442A-3846-BAD6-4936E3E2C24C}"/>
              </a:ext>
            </a:extLst>
          </p:cNvPr>
          <p:cNvSpPr txBox="1"/>
          <p:nvPr/>
        </p:nvSpPr>
        <p:spPr>
          <a:xfrm>
            <a:off x="9407784" y="1118905"/>
            <a:ext cx="1568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latin typeface="微软雅黑" panose="020B0503020204020204" pitchFamily="82" charset="2"/>
                <a:ea typeface="微软雅黑" panose="020B0503020204020204" pitchFamily="82" charset="2"/>
              </a:rPr>
              <a:t>恢复后的表</a:t>
            </a:r>
          </a:p>
        </p:txBody>
      </p:sp>
    </p:spTree>
    <p:extLst>
      <p:ext uri="{BB962C8B-B14F-4D97-AF65-F5344CB8AC3E}">
        <p14:creationId xmlns:p14="http://schemas.microsoft.com/office/powerpoint/2010/main" val="1499752171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18">
            <a:extLst>
              <a:ext uri="{FF2B5EF4-FFF2-40B4-BE49-F238E27FC236}">
                <a16:creationId xmlns:a16="http://schemas.microsoft.com/office/drawing/2014/main" id="{715D8BF5-F8F1-49E8-95B1-E4963BF6AEC8}"/>
              </a:ext>
            </a:extLst>
          </p:cNvPr>
          <p:cNvSpPr/>
          <p:nvPr/>
        </p:nvSpPr>
        <p:spPr>
          <a:xfrm>
            <a:off x="537141" y="1155042"/>
            <a:ext cx="11187373" cy="5172830"/>
          </a:xfrm>
          <a:prstGeom prst="roundRect">
            <a:avLst>
              <a:gd name="adj" fmla="val 9827"/>
            </a:avLst>
          </a:prstGeom>
          <a:solidFill>
            <a:schemeClr val="bg1"/>
          </a:solidFill>
          <a:ln w="12700" cap="flat">
            <a:gradFill>
              <a:gsLst>
                <a:gs pos="0">
                  <a:srgbClr val="3B20FF">
                    <a:alpha val="16000"/>
                  </a:srgbClr>
                </a:gs>
                <a:gs pos="100000">
                  <a:srgbClr val="6F1787"/>
                </a:gs>
              </a:gsLst>
              <a:lin ang="10800000" scaled="1"/>
            </a:gradFill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endParaRPr lang="zh-CN" altLang="en-US" b="1" dirty="0">
              <a:latin typeface="OPPOSans M" panose="00020600040101010101" pitchFamily="18" charset="-122"/>
              <a:ea typeface="OPPOSans M" panose="00020600040101010101" pitchFamily="18" charset="-122"/>
              <a:sym typeface="+mn-ea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2642993-DBCE-DF44-BDDC-83A5B6B7697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BBDC00-B9E2-4EFD-9306-2934E87247C6}" type="slidenum">
              <a:rPr lang="zh-CN" altLang="en-US" smtClean="0">
                <a:latin typeface="微软雅黑" panose="020B0503020204020204" pitchFamily="82" charset="2"/>
                <a:ea typeface="微软雅黑" panose="020B0503020204020204" pitchFamily="82" charset="2"/>
              </a:rPr>
              <a:pPr/>
              <a:t>132</a:t>
            </a:fld>
            <a:endParaRPr lang="zh-CN" altLang="en-US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67A905CA-2828-9C42-BD88-21B476DD8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82" charset="2"/>
                <a:ea typeface="微软雅黑" panose="020B0503020204020204" pitchFamily="82" charset="2"/>
              </a:rPr>
              <a:t>数据库闪回</a:t>
            </a:r>
            <a:endParaRPr kumimoji="1" lang="zh-CN" altLang="en-US" dirty="0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24C1DDE-E463-1047-968E-31931082B7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7142" y="1863489"/>
            <a:ext cx="10959711" cy="3598862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zh-CN" sz="2400" dirty="0">
                <a:latin typeface="微软雅黑" panose="020B0503020204020204" pitchFamily="82" charset="2"/>
                <a:ea typeface="微软雅黑" panose="020B0503020204020204" pitchFamily="82" charset="2"/>
              </a:rPr>
              <a:t>（</a:t>
            </a:r>
            <a:r>
              <a:rPr lang="en-US" altLang="zh-CN" sz="2400" dirty="0">
                <a:latin typeface="微软雅黑" panose="020B0503020204020204" pitchFamily="82" charset="2"/>
                <a:ea typeface="微软雅黑" panose="020B0503020204020204" pitchFamily="82" charset="2"/>
              </a:rPr>
              <a:t>1</a:t>
            </a:r>
            <a:r>
              <a:rPr lang="zh-CN" altLang="zh-CN" sz="2400" dirty="0">
                <a:latin typeface="微软雅黑" panose="020B0503020204020204" pitchFamily="82" charset="2"/>
                <a:ea typeface="微软雅黑" panose="020B0503020204020204" pitchFamily="82" charset="2"/>
              </a:rPr>
              <a:t>）闪回查询：查询过去某个时刻的数据。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zh-CN" sz="2400" dirty="0">
                <a:latin typeface="微软雅黑" panose="020B0503020204020204" pitchFamily="82" charset="2"/>
                <a:ea typeface="微软雅黑" panose="020B0503020204020204" pitchFamily="82" charset="2"/>
              </a:rPr>
              <a:t>（</a:t>
            </a:r>
            <a:r>
              <a:rPr lang="en-US" altLang="zh-CN" sz="2400" dirty="0">
                <a:latin typeface="微软雅黑" panose="020B0503020204020204" pitchFamily="82" charset="2"/>
                <a:ea typeface="微软雅黑" panose="020B0503020204020204" pitchFamily="82" charset="2"/>
              </a:rPr>
              <a:t>2</a:t>
            </a:r>
            <a:r>
              <a:rPr lang="zh-CN" altLang="zh-CN" sz="2400" dirty="0">
                <a:latin typeface="微软雅黑" panose="020B0503020204020204" pitchFamily="82" charset="2"/>
                <a:ea typeface="微软雅黑" panose="020B0503020204020204" pitchFamily="82" charset="2"/>
              </a:rPr>
              <a:t>）闪回数据归档：对于</a:t>
            </a:r>
            <a:r>
              <a:rPr lang="en-US" altLang="zh-CN" sz="2400" dirty="0">
                <a:latin typeface="微软雅黑" panose="020B0503020204020204" pitchFamily="82" charset="2"/>
                <a:ea typeface="微软雅黑" panose="020B0503020204020204" pitchFamily="82" charset="2"/>
              </a:rPr>
              <a:t>undo</a:t>
            </a:r>
            <a:r>
              <a:rPr lang="zh-CN" altLang="en-US" sz="2400" dirty="0">
                <a:latin typeface="微软雅黑" panose="020B0503020204020204" pitchFamily="82" charset="2"/>
                <a:ea typeface="微软雅黑" panose="020B0503020204020204" pitchFamily="82" charset="2"/>
              </a:rPr>
              <a:t>回滚</a:t>
            </a:r>
            <a:r>
              <a:rPr lang="zh-CN" altLang="zh-CN" sz="2400" dirty="0">
                <a:latin typeface="微软雅黑" panose="020B0503020204020204" pitchFamily="82" charset="2"/>
                <a:ea typeface="微软雅黑" panose="020B0503020204020204" pitchFamily="82" charset="2"/>
              </a:rPr>
              <a:t>数据进行归档，使闪回功能支持的时间延长。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zh-CN" sz="2400" dirty="0">
                <a:latin typeface="微软雅黑" panose="020B0503020204020204" pitchFamily="82" charset="2"/>
                <a:ea typeface="微软雅黑" panose="020B0503020204020204" pitchFamily="82" charset="2"/>
              </a:rPr>
              <a:t>（</a:t>
            </a:r>
            <a:r>
              <a:rPr lang="en-US" altLang="zh-CN" sz="2400" dirty="0">
                <a:latin typeface="微软雅黑" panose="020B0503020204020204" pitchFamily="82" charset="2"/>
                <a:ea typeface="微软雅黑" panose="020B0503020204020204" pitchFamily="82" charset="2"/>
              </a:rPr>
              <a:t>3</a:t>
            </a:r>
            <a:r>
              <a:rPr lang="zh-CN" altLang="zh-CN" sz="2400" dirty="0">
                <a:latin typeface="微软雅黑" panose="020B0503020204020204" pitchFamily="82" charset="2"/>
                <a:ea typeface="微软雅黑" panose="020B0503020204020204" pitchFamily="82" charset="2"/>
              </a:rPr>
              <a:t>）闪回事务查询：查询过去执行过的某一事务相关的数据。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zh-CN" sz="2400" dirty="0">
                <a:latin typeface="微软雅黑" panose="020B0503020204020204" pitchFamily="82" charset="2"/>
                <a:ea typeface="微软雅黑" panose="020B0503020204020204" pitchFamily="82" charset="2"/>
              </a:rPr>
              <a:t>（</a:t>
            </a:r>
            <a:r>
              <a:rPr lang="en-US" altLang="zh-CN" sz="2400" dirty="0">
                <a:latin typeface="微软雅黑" panose="020B0503020204020204" pitchFamily="82" charset="2"/>
                <a:ea typeface="微软雅黑" panose="020B0503020204020204" pitchFamily="82" charset="2"/>
              </a:rPr>
              <a:t>4</a:t>
            </a:r>
            <a:r>
              <a:rPr lang="zh-CN" altLang="zh-CN" sz="2400" dirty="0">
                <a:latin typeface="微软雅黑" panose="020B0503020204020204" pitchFamily="82" charset="2"/>
                <a:ea typeface="微软雅黑" panose="020B0503020204020204" pitchFamily="82" charset="2"/>
              </a:rPr>
              <a:t>）闪回版本查询：查询某个版本范围内的数据。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zh-CN" sz="2400" dirty="0">
                <a:latin typeface="微软雅黑" panose="020B0503020204020204" pitchFamily="82" charset="2"/>
                <a:ea typeface="微软雅黑" panose="020B0503020204020204" pitchFamily="82" charset="2"/>
              </a:rPr>
              <a:t>（</a:t>
            </a:r>
            <a:r>
              <a:rPr lang="en-US" altLang="zh-CN" sz="2400" dirty="0">
                <a:latin typeface="微软雅黑" panose="020B0503020204020204" pitchFamily="82" charset="2"/>
                <a:ea typeface="微软雅黑" panose="020B0503020204020204" pitchFamily="82" charset="2"/>
              </a:rPr>
              <a:t>5</a:t>
            </a:r>
            <a:r>
              <a:rPr lang="zh-CN" altLang="zh-CN" sz="2400" dirty="0">
                <a:latin typeface="微软雅黑" panose="020B0503020204020204" pitchFamily="82" charset="2"/>
                <a:ea typeface="微软雅黑" panose="020B0503020204020204" pitchFamily="82" charset="2"/>
              </a:rPr>
              <a:t>）闪回表：将一张数据表的内容回退到一个指定时刻的状态。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zh-CN" sz="2400" dirty="0">
                <a:latin typeface="微软雅黑" panose="020B0503020204020204" pitchFamily="82" charset="2"/>
                <a:ea typeface="微软雅黑" panose="020B0503020204020204" pitchFamily="82" charset="2"/>
              </a:rPr>
              <a:t>（</a:t>
            </a:r>
            <a:r>
              <a:rPr lang="en-US" altLang="zh-CN" sz="2400" dirty="0">
                <a:latin typeface="微软雅黑" panose="020B0503020204020204" pitchFamily="82" charset="2"/>
                <a:ea typeface="微软雅黑" panose="020B0503020204020204" pitchFamily="82" charset="2"/>
              </a:rPr>
              <a:t>6</a:t>
            </a:r>
            <a:r>
              <a:rPr lang="zh-CN" altLang="zh-CN" sz="2400" dirty="0">
                <a:latin typeface="微软雅黑" panose="020B0503020204020204" pitchFamily="82" charset="2"/>
                <a:ea typeface="微软雅黑" panose="020B0503020204020204" pitchFamily="82" charset="2"/>
              </a:rPr>
              <a:t>）闪回删除：恢复一张已经被删除的表。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zh-CN" sz="2400" dirty="0">
                <a:latin typeface="微软雅黑" panose="020B0503020204020204" pitchFamily="82" charset="2"/>
                <a:ea typeface="微软雅黑" panose="020B0503020204020204" pitchFamily="82" charset="2"/>
              </a:rPr>
              <a:t>（</a:t>
            </a:r>
            <a:r>
              <a:rPr lang="en-US" altLang="zh-CN" sz="2400" dirty="0">
                <a:latin typeface="微软雅黑" panose="020B0503020204020204" pitchFamily="82" charset="2"/>
                <a:ea typeface="微软雅黑" panose="020B0503020204020204" pitchFamily="82" charset="2"/>
              </a:rPr>
              <a:t>7</a:t>
            </a:r>
            <a:r>
              <a:rPr lang="zh-CN" altLang="zh-CN" sz="2400" dirty="0">
                <a:latin typeface="微软雅黑" panose="020B0503020204020204" pitchFamily="82" charset="2"/>
                <a:ea typeface="微软雅黑" panose="020B0503020204020204" pitchFamily="82" charset="2"/>
              </a:rPr>
              <a:t>）闪回数据库：将数据库的所有内容回退到一个指定的时刻。</a:t>
            </a:r>
          </a:p>
          <a:p>
            <a:pPr>
              <a:lnSpc>
                <a:spcPct val="150000"/>
              </a:lnSpc>
            </a:pPr>
            <a:endParaRPr kumimoji="1" lang="zh-CN" altLang="en-US" sz="24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3533445-CF08-4D4D-8FAC-A77470D8F6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zh-CN" altLang="en-US">
                <a:latin typeface="微软雅黑" panose="020B0503020204020204" pitchFamily="82" charset="2"/>
                <a:ea typeface="微软雅黑" panose="020B0503020204020204" pitchFamily="82" charset="2"/>
              </a:rPr>
              <a:t>数据库系统</a:t>
            </a:r>
            <a:r>
              <a:rPr lang="en-US" altLang="zh-CN">
                <a:latin typeface="微软雅黑" panose="020B0503020204020204" pitchFamily="82" charset="2"/>
                <a:ea typeface="微软雅黑" panose="020B0503020204020204" pitchFamily="82" charset="2"/>
              </a:rPr>
              <a:t>—</a:t>
            </a:r>
            <a:r>
              <a:rPr lang="zh-CN" altLang="en-US">
                <a:latin typeface="微软雅黑" panose="020B0503020204020204" pitchFamily="82" charset="2"/>
                <a:ea typeface="微软雅黑" panose="020B0503020204020204" pitchFamily="82" charset="2"/>
              </a:rPr>
              <a:t>故障恢复</a:t>
            </a:r>
            <a:endParaRPr lang="en-US" altLang="zh-CN" sz="12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EABBE24-515D-2945-B281-CB242A7F608F}"/>
              </a:ext>
            </a:extLst>
          </p:cNvPr>
          <p:cNvSpPr txBox="1"/>
          <p:nvPr/>
        </p:nvSpPr>
        <p:spPr>
          <a:xfrm>
            <a:off x="2307362" y="1155042"/>
            <a:ext cx="81549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p"/>
            </a:pPr>
            <a:r>
              <a:rPr lang="zh-CN" altLang="en-US" sz="2400" b="1" dirty="0">
                <a:solidFill>
                  <a:srgbClr val="701988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轻量级的数据库回滚技术</a:t>
            </a:r>
            <a:endParaRPr lang="en-US" altLang="zh-CN" sz="2400" b="1" dirty="0">
              <a:solidFill>
                <a:srgbClr val="701988"/>
              </a:solidFill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marL="285750" indent="-285750">
              <a:buFont typeface="Wingdings" pitchFamily="2" charset="2"/>
              <a:buChar char="p"/>
            </a:pPr>
            <a:r>
              <a:rPr lang="zh-CN" altLang="zh-CN" sz="2400" b="1" dirty="0">
                <a:solidFill>
                  <a:srgbClr val="701988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借助</a:t>
            </a:r>
            <a:r>
              <a:rPr lang="en-US" altLang="zh-CN" sz="2400" b="1" dirty="0">
                <a:solidFill>
                  <a:srgbClr val="701988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undo</a:t>
            </a:r>
            <a:r>
              <a:rPr lang="zh-CN" altLang="en-US" sz="2400" b="1" dirty="0">
                <a:solidFill>
                  <a:srgbClr val="701988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回滚日志、回收站</a:t>
            </a:r>
            <a:r>
              <a:rPr lang="zh-CN" altLang="zh-CN" sz="2400" b="1" dirty="0">
                <a:solidFill>
                  <a:srgbClr val="701988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来实现</a:t>
            </a:r>
            <a:r>
              <a:rPr lang="zh-CN" altLang="en-US" sz="2400" b="1" dirty="0">
                <a:solidFill>
                  <a:srgbClr val="701988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不同粒度的闪回</a:t>
            </a:r>
            <a:r>
              <a:rPr lang="zh-CN" altLang="zh-CN" sz="2400" b="1" dirty="0">
                <a:solidFill>
                  <a:srgbClr val="701988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 </a:t>
            </a:r>
            <a:endParaRPr kumimoji="1" lang="zh-CN" altLang="en-US" sz="2400" b="1" dirty="0">
              <a:solidFill>
                <a:srgbClr val="701988"/>
              </a:solidFill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274181113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18">
            <a:extLst>
              <a:ext uri="{FF2B5EF4-FFF2-40B4-BE49-F238E27FC236}">
                <a16:creationId xmlns:a16="http://schemas.microsoft.com/office/drawing/2014/main" id="{CF8E979E-D05F-4540-9600-13019C6450B9}"/>
              </a:ext>
            </a:extLst>
          </p:cNvPr>
          <p:cNvSpPr/>
          <p:nvPr/>
        </p:nvSpPr>
        <p:spPr>
          <a:xfrm>
            <a:off x="1050550" y="1242287"/>
            <a:ext cx="10152252" cy="4872412"/>
          </a:xfrm>
          <a:prstGeom prst="roundRect">
            <a:avLst>
              <a:gd name="adj" fmla="val 9827"/>
            </a:avLst>
          </a:prstGeom>
          <a:solidFill>
            <a:schemeClr val="bg1"/>
          </a:solidFill>
          <a:ln w="12700" cap="flat">
            <a:gradFill>
              <a:gsLst>
                <a:gs pos="0">
                  <a:srgbClr val="3B20FF">
                    <a:alpha val="16000"/>
                  </a:srgbClr>
                </a:gs>
                <a:gs pos="100000">
                  <a:srgbClr val="6F1787"/>
                </a:gs>
              </a:gsLst>
              <a:lin ang="10800000" scaled="1"/>
            </a:gradFill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endParaRPr lang="zh-CN" altLang="en-US" b="1" dirty="0">
              <a:latin typeface="OPPOSans M" panose="00020600040101010101" pitchFamily="18" charset="-122"/>
              <a:ea typeface="OPPOSans M" panose="00020600040101010101" pitchFamily="18" charset="-122"/>
              <a:sym typeface="+mn-ea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1C8FE2A-A3FF-3941-9FAA-B1E2B49E735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BBDC00-B9E2-4EFD-9306-2934E87247C6}" type="slidenum">
              <a:rPr lang="zh-CN" altLang="en-US" smtClean="0">
                <a:latin typeface="微软雅黑" panose="020B0503020204020204" pitchFamily="82" charset="2"/>
                <a:ea typeface="微软雅黑" panose="020B0503020204020204" pitchFamily="82" charset="2"/>
              </a:rPr>
              <a:pPr/>
              <a:t>133</a:t>
            </a:fld>
            <a:endParaRPr lang="zh-CN" altLang="en-US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CF2FD14A-05AF-314D-88A2-8C2473595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82" charset="2"/>
                <a:ea typeface="微软雅黑" panose="020B0503020204020204" pitchFamily="82" charset="2"/>
              </a:rPr>
              <a:t>闪回技术实现方法</a:t>
            </a:r>
            <a:endParaRPr kumimoji="1" lang="zh-CN" altLang="en-US" dirty="0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9861DD5-B408-E449-85ED-55CC31AFCF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0170" y="1282901"/>
            <a:ext cx="9029700" cy="5005387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701988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依靠回滚段（</a:t>
            </a:r>
            <a:r>
              <a:rPr lang="en-US" altLang="zh-CN" sz="2400" b="1" dirty="0">
                <a:solidFill>
                  <a:srgbClr val="701988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UNDO SEGMENT</a:t>
            </a:r>
            <a:r>
              <a:rPr lang="zh-CN" altLang="en-US" sz="2400" b="1" dirty="0">
                <a:solidFill>
                  <a:srgbClr val="701988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）实现，其中保存了撤销数据</a:t>
            </a:r>
            <a:endParaRPr lang="en-US" altLang="zh-CN" sz="2400" b="1" dirty="0">
              <a:solidFill>
                <a:srgbClr val="701988"/>
              </a:solidFill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lvl="1"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回滚数据是反转</a:t>
            </a:r>
            <a:r>
              <a:rPr lang="en" altLang="zh-CN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DML</a:t>
            </a:r>
            <a:r>
              <a:rPr lang="zh-CN" altLang="en-US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语句结果所需的信息，只要某个事务修改了数据，那么更新前的原有数据就会被写入一个撤销段</a:t>
            </a:r>
            <a:endParaRPr lang="en-US" altLang="zh-CN" sz="20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lvl="1"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回滚段的数据保存在磁盘特定目录中，可以按需求配置撤销段存储空间大小和保存时间</a:t>
            </a:r>
            <a:endParaRPr lang="en-US" altLang="zh-CN" sz="20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701988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闪回日志</a:t>
            </a:r>
            <a:r>
              <a:rPr lang="zh-CN" altLang="en" sz="2400" b="1" i="0" u="none" strike="noStrike" dirty="0">
                <a:solidFill>
                  <a:srgbClr val="701988"/>
                </a:solidFill>
                <a:effectLst/>
                <a:latin typeface="微软雅黑" panose="020B0503020204020204" pitchFamily="82" charset="2"/>
                <a:ea typeface="微软雅黑" panose="020B0503020204020204" pitchFamily="82" charset="2"/>
              </a:rPr>
              <a:t>（</a:t>
            </a:r>
            <a:r>
              <a:rPr lang="en" altLang="zh-CN" sz="2400" b="1" i="0" u="none" strike="noStrike" dirty="0">
                <a:solidFill>
                  <a:srgbClr val="701988"/>
                </a:solidFill>
                <a:effectLst/>
                <a:latin typeface="微软雅黑" panose="020B0503020204020204" pitchFamily="82" charset="2"/>
                <a:ea typeface="微软雅黑" panose="020B0503020204020204" pitchFamily="82" charset="2"/>
              </a:rPr>
              <a:t>Flashback Log</a:t>
            </a:r>
            <a:r>
              <a:rPr lang="zh-CN" altLang="en" sz="2400" b="1" i="0" u="none" strike="noStrike" dirty="0">
                <a:solidFill>
                  <a:srgbClr val="701988"/>
                </a:solidFill>
                <a:effectLst/>
                <a:latin typeface="微软雅黑" panose="020B0503020204020204" pitchFamily="82" charset="2"/>
                <a:ea typeface="微软雅黑" panose="020B0503020204020204" pitchFamily="82" charset="2"/>
              </a:rPr>
              <a:t>）</a:t>
            </a:r>
            <a:endParaRPr lang="en-US" altLang="zh-CN" sz="2400" b="1" i="0" u="none" strike="noStrike" dirty="0">
              <a:solidFill>
                <a:srgbClr val="701988"/>
              </a:solidFill>
              <a:effectLst/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lvl="1">
              <a:lnSpc>
                <a:spcPct val="150000"/>
              </a:lnSpc>
            </a:pPr>
            <a:r>
              <a:rPr lang="zh-CN" altLang="en-US" sz="2000" b="0" i="0" u="none" strike="noStrike" dirty="0">
                <a:solidFill>
                  <a:srgbClr val="24292F"/>
                </a:solidFill>
                <a:effectLst/>
                <a:latin typeface="微软雅黑" panose="020B0503020204020204" pitchFamily="82" charset="2"/>
                <a:ea typeface="微软雅黑" panose="020B0503020204020204" pitchFamily="82" charset="2"/>
              </a:rPr>
              <a:t>闪回日志注重捕获和保留特定表的历史行版本和变更过程</a:t>
            </a:r>
            <a:endParaRPr lang="en-US" altLang="zh-CN" sz="2000" b="0" i="0" u="none" strike="noStrike" dirty="0">
              <a:solidFill>
                <a:srgbClr val="24292F"/>
              </a:solidFill>
              <a:effectLst/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lvl="1">
              <a:lnSpc>
                <a:spcPct val="150000"/>
              </a:lnSpc>
            </a:pPr>
            <a:r>
              <a:rPr lang="zh-CN" altLang="en-US" sz="2000" b="0" i="0" u="none" strike="noStrike" dirty="0">
                <a:solidFill>
                  <a:srgbClr val="24292F"/>
                </a:solidFill>
                <a:effectLst/>
                <a:latin typeface="微软雅黑" panose="020B0503020204020204" pitchFamily="82" charset="2"/>
                <a:ea typeface="微软雅黑" panose="020B0503020204020204" pitchFamily="82" charset="2"/>
              </a:rPr>
              <a:t>撤销日志负责记录事务级别的更改并支持事务一致性</a:t>
            </a:r>
            <a:endParaRPr lang="en-US" altLang="zh-CN" sz="2000" b="0" i="0" u="none" strike="noStrike" dirty="0">
              <a:solidFill>
                <a:srgbClr val="24292F"/>
              </a:solidFill>
              <a:effectLst/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lvl="1">
              <a:lnSpc>
                <a:spcPct val="150000"/>
              </a:lnSpc>
            </a:pPr>
            <a:r>
              <a:rPr lang="zh-CN" altLang="en-US" sz="2000" dirty="0">
                <a:solidFill>
                  <a:srgbClr val="24292F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闪回日志是页面粒度</a:t>
            </a:r>
            <a:endParaRPr lang="en-US" altLang="zh-CN" sz="2000" b="0" i="0" u="none" strike="noStrike" dirty="0">
              <a:solidFill>
                <a:srgbClr val="24292F"/>
              </a:solidFill>
              <a:effectLst/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lvl="1">
              <a:lnSpc>
                <a:spcPct val="150000"/>
              </a:lnSpc>
            </a:pPr>
            <a:endParaRPr lang="en-US" altLang="zh-CN" sz="24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6CDC0E5-8CF4-F34E-852F-06D6E8D028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zh-CN" altLang="en-US">
                <a:latin typeface="微软雅黑" panose="020B0503020204020204" pitchFamily="82" charset="2"/>
                <a:ea typeface="微软雅黑" panose="020B0503020204020204" pitchFamily="82" charset="2"/>
              </a:rPr>
              <a:t>数据库系统</a:t>
            </a:r>
            <a:r>
              <a:rPr lang="en-US" altLang="zh-CN">
                <a:latin typeface="微软雅黑" panose="020B0503020204020204" pitchFamily="82" charset="2"/>
                <a:ea typeface="微软雅黑" panose="020B0503020204020204" pitchFamily="82" charset="2"/>
              </a:rPr>
              <a:t>—</a:t>
            </a:r>
            <a:r>
              <a:rPr lang="zh-CN" altLang="en-US">
                <a:latin typeface="微软雅黑" panose="020B0503020204020204" pitchFamily="82" charset="2"/>
                <a:ea typeface="微软雅黑" panose="020B0503020204020204" pitchFamily="82" charset="2"/>
              </a:rPr>
              <a:t>故障恢复</a:t>
            </a:r>
            <a:endParaRPr lang="en-US" altLang="zh-CN" sz="12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676407212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EA6F4C1-48F0-5418-8C02-9E937E7699E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BBDC00-B9E2-4EFD-9306-2934E87247C6}" type="slidenum">
              <a:rPr lang="zh-CN" altLang="en-US" smtClean="0">
                <a:latin typeface="微软雅黑" panose="020B0503020204020204" pitchFamily="82" charset="2"/>
                <a:ea typeface="微软雅黑" panose="020B0503020204020204" pitchFamily="82" charset="2"/>
              </a:rPr>
              <a:pPr/>
              <a:t>134</a:t>
            </a:fld>
            <a:endParaRPr lang="zh-CN" altLang="en-US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C3570609-75C9-4A4F-097A-0F71EB46D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latin typeface="微软雅黑" panose="020B0503020204020204" pitchFamily="82" charset="2"/>
                <a:ea typeface="微软雅黑" panose="020B0503020204020204" pitchFamily="82" charset="2"/>
              </a:rPr>
              <a:t>数据库闪回实现方法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A8E0613-F734-A5FC-211A-47608A5B47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508" y="1076687"/>
            <a:ext cx="11200981" cy="5005387"/>
          </a:xfrm>
        </p:spPr>
        <p:txBody>
          <a:bodyPr/>
          <a:lstStyle/>
          <a:p>
            <a:pPr lvl="0">
              <a:lnSpc>
                <a:spcPct val="150000"/>
              </a:lnSpc>
            </a:pPr>
            <a:r>
              <a:rPr kumimoji="1" lang="zh-CN" altLang="en-US" sz="2400" dirty="0">
                <a:latin typeface="微软雅黑" panose="020B0503020204020204" pitchFamily="82" charset="2"/>
                <a:ea typeface="微软雅黑" panose="020B0503020204020204" pitchFamily="82" charset="2"/>
              </a:rPr>
              <a:t>闪回查询：通过时间戳查询过去某个时间点的数据，可以找回由于意外删除或更改而丢失的数据，一般通过</a:t>
            </a:r>
            <a:r>
              <a:rPr kumimoji="1" lang="zh-CN" altLang="en-US" sz="2400" b="1" dirty="0">
                <a:solidFill>
                  <a:srgbClr val="701988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回滚段实现。</a:t>
            </a:r>
          </a:p>
          <a:p>
            <a:pPr lvl="0">
              <a:lnSpc>
                <a:spcPct val="150000"/>
              </a:lnSpc>
            </a:pPr>
            <a:r>
              <a:rPr kumimoji="1" lang="zh-CN" altLang="en-US" sz="2400" dirty="0">
                <a:latin typeface="微软雅黑" panose="020B0503020204020204" pitchFamily="82" charset="2"/>
                <a:ea typeface="微软雅黑" panose="020B0503020204020204" pitchFamily="82" charset="2"/>
              </a:rPr>
              <a:t>闪回版本查询：查询某个时间段内某个数据所有的版本信息，提供了查询一个数据随时间变化的方法，一般通过</a:t>
            </a:r>
            <a:r>
              <a:rPr kumimoji="1" lang="zh-CN" altLang="en-US" sz="2400" b="1" dirty="0">
                <a:solidFill>
                  <a:srgbClr val="701988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回滚段实现。</a:t>
            </a:r>
          </a:p>
          <a:p>
            <a:pPr lvl="0">
              <a:lnSpc>
                <a:spcPct val="150000"/>
              </a:lnSpc>
            </a:pPr>
            <a:r>
              <a:rPr kumimoji="1" lang="zh-CN" altLang="en-US" sz="2400" dirty="0">
                <a:latin typeface="微软雅黑" panose="020B0503020204020204" pitchFamily="82" charset="2"/>
                <a:ea typeface="微软雅黑" panose="020B0503020204020204" pitchFamily="82" charset="2"/>
              </a:rPr>
              <a:t>闪回事务：回滚一个指定的事务，一般通过</a:t>
            </a:r>
            <a:r>
              <a:rPr kumimoji="1" lang="zh-CN" altLang="en-US" sz="2400" b="1" dirty="0">
                <a:solidFill>
                  <a:srgbClr val="701988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回滚段实现。</a:t>
            </a:r>
          </a:p>
          <a:p>
            <a:pPr lvl="0">
              <a:lnSpc>
                <a:spcPct val="150000"/>
              </a:lnSpc>
            </a:pPr>
            <a:r>
              <a:rPr kumimoji="1" lang="zh-CN" altLang="en-US" sz="2400" dirty="0">
                <a:latin typeface="微软雅黑" panose="020B0503020204020204" pitchFamily="82" charset="2"/>
                <a:ea typeface="微软雅黑" panose="020B0503020204020204" pitchFamily="82" charset="2"/>
              </a:rPr>
              <a:t>闪回事务查询：查询过去执行过的某一事务相关执行信息，用于追溯某个可疑事务，一般通过</a:t>
            </a:r>
            <a:r>
              <a:rPr kumimoji="1" lang="zh-CN" altLang="en-US" sz="2400" b="1" dirty="0">
                <a:solidFill>
                  <a:srgbClr val="701988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回滚段实现。</a:t>
            </a:r>
          </a:p>
          <a:p>
            <a:pPr lvl="0">
              <a:lnSpc>
                <a:spcPct val="150000"/>
              </a:lnSpc>
            </a:pPr>
            <a:r>
              <a:rPr kumimoji="1" lang="zh-CN" altLang="en-US" sz="2400" dirty="0">
                <a:latin typeface="微软雅黑" panose="020B0503020204020204" pitchFamily="82" charset="2"/>
                <a:ea typeface="微软雅黑" panose="020B0503020204020204" pitchFamily="82" charset="2"/>
              </a:rPr>
              <a:t>闪回表：将一张数据表的内容回退到一个指定时刻的状态，一般通过</a:t>
            </a:r>
            <a:r>
              <a:rPr kumimoji="1" lang="zh-CN" altLang="en-US" sz="2400" b="1" dirty="0">
                <a:solidFill>
                  <a:srgbClr val="701988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回滚段实现。</a:t>
            </a: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90E925B-A235-CA3A-E4E3-263D84175C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zh-CN" altLang="en-US">
                <a:latin typeface="微软雅黑" panose="020B0503020204020204" pitchFamily="82" charset="2"/>
                <a:ea typeface="微软雅黑" panose="020B0503020204020204" pitchFamily="82" charset="2"/>
              </a:rPr>
              <a:t>数据库系统</a:t>
            </a:r>
            <a:r>
              <a:rPr lang="en-US" altLang="zh-CN">
                <a:latin typeface="微软雅黑" panose="020B0503020204020204" pitchFamily="82" charset="2"/>
                <a:ea typeface="微软雅黑" panose="020B0503020204020204" pitchFamily="82" charset="2"/>
              </a:rPr>
              <a:t>—</a:t>
            </a:r>
            <a:r>
              <a:rPr lang="zh-CN" altLang="en-US">
                <a:latin typeface="微软雅黑" panose="020B0503020204020204" pitchFamily="82" charset="2"/>
                <a:ea typeface="微软雅黑" panose="020B0503020204020204" pitchFamily="82" charset="2"/>
              </a:rPr>
              <a:t>故障恢复</a:t>
            </a:r>
            <a:endParaRPr lang="en-US" altLang="zh-CN" sz="12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672362081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18">
            <a:extLst>
              <a:ext uri="{FF2B5EF4-FFF2-40B4-BE49-F238E27FC236}">
                <a16:creationId xmlns:a16="http://schemas.microsoft.com/office/drawing/2014/main" id="{16718184-B237-44EA-964B-E55CA9E782A1}"/>
              </a:ext>
            </a:extLst>
          </p:cNvPr>
          <p:cNvSpPr/>
          <p:nvPr/>
        </p:nvSpPr>
        <p:spPr>
          <a:xfrm>
            <a:off x="442061" y="1108288"/>
            <a:ext cx="11282454" cy="5275683"/>
          </a:xfrm>
          <a:prstGeom prst="roundRect">
            <a:avLst>
              <a:gd name="adj" fmla="val 9827"/>
            </a:avLst>
          </a:prstGeom>
          <a:solidFill>
            <a:schemeClr val="bg1"/>
          </a:solidFill>
          <a:ln w="12700" cap="flat">
            <a:gradFill>
              <a:gsLst>
                <a:gs pos="0">
                  <a:srgbClr val="3B20FF">
                    <a:alpha val="16000"/>
                  </a:srgbClr>
                </a:gs>
                <a:gs pos="100000">
                  <a:srgbClr val="6F1787"/>
                </a:gs>
              </a:gsLst>
              <a:lin ang="10800000" scaled="1"/>
            </a:gradFill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endParaRPr lang="zh-CN" altLang="en-US" b="1" dirty="0">
              <a:latin typeface="OPPOSans M" panose="00020600040101010101" pitchFamily="18" charset="-122"/>
              <a:ea typeface="OPPOSans M" panose="00020600040101010101" pitchFamily="18" charset="-122"/>
              <a:sym typeface="+mn-ea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EA6F4C1-48F0-5418-8C02-9E937E7699E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BBDC00-B9E2-4EFD-9306-2934E87247C6}" type="slidenum">
              <a:rPr lang="zh-CN" altLang="en-US" smtClean="0">
                <a:latin typeface="微软雅黑" panose="020B0503020204020204" pitchFamily="82" charset="2"/>
                <a:ea typeface="微软雅黑" panose="020B0503020204020204" pitchFamily="82" charset="2"/>
              </a:rPr>
              <a:pPr/>
              <a:t>135</a:t>
            </a:fld>
            <a:endParaRPr lang="zh-CN" altLang="en-US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C3570609-75C9-4A4F-097A-0F71EB46D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latin typeface="微软雅黑" panose="020B0503020204020204" pitchFamily="82" charset="2"/>
                <a:ea typeface="微软雅黑" panose="020B0503020204020204" pitchFamily="82" charset="2"/>
              </a:rPr>
              <a:t>数据库闪回实现方法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A8E0613-F734-A5FC-211A-47608A5B47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7637" y="1108288"/>
            <a:ext cx="10618721" cy="5005387"/>
          </a:xfrm>
        </p:spPr>
        <p:txBody>
          <a:bodyPr/>
          <a:lstStyle/>
          <a:p>
            <a:pPr lvl="0">
              <a:lnSpc>
                <a:spcPct val="150000"/>
              </a:lnSpc>
            </a:pPr>
            <a:r>
              <a:rPr kumimoji="1" lang="zh-CN" altLang="en-US" sz="2400" dirty="0">
                <a:latin typeface="微软雅黑" panose="020B0503020204020204" pitchFamily="82" charset="2"/>
                <a:ea typeface="微软雅黑" panose="020B0503020204020204" pitchFamily="82" charset="2"/>
              </a:rPr>
              <a:t>闪回删除：恢复一张已经被（误）删除的表，一般通过</a:t>
            </a:r>
            <a:r>
              <a:rPr kumimoji="1" lang="zh-CN" altLang="en-US" sz="2400" b="1" dirty="0">
                <a:solidFill>
                  <a:srgbClr val="701988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回收站实现</a:t>
            </a:r>
            <a:r>
              <a:rPr kumimoji="1" lang="zh-CN" altLang="en-US" sz="2400" dirty="0">
                <a:latin typeface="微软雅黑" panose="020B0503020204020204" pitchFamily="82" charset="2"/>
                <a:ea typeface="微软雅黑" panose="020B0503020204020204" pitchFamily="82" charset="2"/>
              </a:rPr>
              <a:t>（删除表时不是真正的物理删除，而是逻辑删除，放到回收站）。</a:t>
            </a:r>
          </a:p>
          <a:p>
            <a:pPr lvl="0">
              <a:lnSpc>
                <a:spcPct val="150000"/>
              </a:lnSpc>
            </a:pPr>
            <a:r>
              <a:rPr kumimoji="1" lang="zh-CN" altLang="en-US" sz="2400" dirty="0">
                <a:latin typeface="微软雅黑" panose="020B0503020204020204" pitchFamily="82" charset="2"/>
                <a:ea typeface="微软雅黑" panose="020B0503020204020204" pitchFamily="82" charset="2"/>
              </a:rPr>
              <a:t>闪回数据库：将数据库的所有内容回退到一个指定时刻。开启数据库闪回时，系统会记录</a:t>
            </a:r>
            <a:r>
              <a:rPr kumimoji="1" lang="zh-CN" altLang="en-US" sz="2400" b="1" dirty="0">
                <a:solidFill>
                  <a:srgbClr val="701988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闪回日志</a:t>
            </a:r>
            <a:r>
              <a:rPr kumimoji="1" lang="zh-CN" altLang="en-US" sz="2400" dirty="0">
                <a:latin typeface="微软雅黑" panose="020B0503020204020204" pitchFamily="82" charset="2"/>
                <a:ea typeface="微软雅黑" panose="020B0503020204020204" pitchFamily="82" charset="2"/>
              </a:rPr>
              <a:t>，它将数据库所有修改信息保存到快速恢复区（不同于</a:t>
            </a:r>
            <a:r>
              <a:rPr kumimoji="1" lang="en" altLang="zh-CN" sz="2400" dirty="0">
                <a:latin typeface="微软雅黑" panose="020B0503020204020204" pitchFamily="82" charset="2"/>
                <a:ea typeface="微软雅黑" panose="020B0503020204020204" pitchFamily="82" charset="2"/>
              </a:rPr>
              <a:t>undo</a:t>
            </a:r>
            <a:r>
              <a:rPr kumimoji="1" lang="zh-CN" altLang="en-US" sz="2400" dirty="0">
                <a:latin typeface="微软雅黑" panose="020B0503020204020204" pitchFamily="82" charset="2"/>
                <a:ea typeface="微软雅黑" panose="020B0503020204020204" pitchFamily="82" charset="2"/>
              </a:rPr>
              <a:t>日志根据记录来组织，闪回日志按照页面粒度，将所有修改保存到一起便于快速闪回）。闪回日志有大小和时间限制，所以闪回也有时间限制。</a:t>
            </a:r>
          </a:p>
          <a:p>
            <a:pPr lvl="0">
              <a:lnSpc>
                <a:spcPct val="150000"/>
              </a:lnSpc>
            </a:pPr>
            <a:r>
              <a:rPr kumimoji="1" lang="zh-CN" altLang="en-US" sz="2400" dirty="0">
                <a:latin typeface="微软雅黑" panose="020B0503020204020204" pitchFamily="82" charset="2"/>
                <a:ea typeface="微软雅黑" panose="020B0503020204020204" pitchFamily="82" charset="2"/>
              </a:rPr>
              <a:t>闪回数据归档：将数据库恢复到某一时刻的状态。由于</a:t>
            </a:r>
            <a:r>
              <a:rPr kumimoji="1" lang="en" altLang="zh-CN" sz="2400" dirty="0">
                <a:latin typeface="微软雅黑" panose="020B0503020204020204" pitchFamily="82" charset="2"/>
                <a:ea typeface="微软雅黑" panose="020B0503020204020204" pitchFamily="82" charset="2"/>
              </a:rPr>
              <a:t>undo</a:t>
            </a:r>
            <a:r>
              <a:rPr kumimoji="1" lang="zh-CN" altLang="en-US" sz="2400" dirty="0">
                <a:latin typeface="微软雅黑" panose="020B0503020204020204" pitchFamily="82" charset="2"/>
                <a:ea typeface="微软雅黑" panose="020B0503020204020204" pitchFamily="82" charset="2"/>
              </a:rPr>
              <a:t>有保留时间限制，定期会被删除，时间久远的数据无法通过</a:t>
            </a:r>
            <a:r>
              <a:rPr kumimoji="1" lang="en" altLang="zh-CN" sz="2400" dirty="0">
                <a:latin typeface="微软雅黑" panose="020B0503020204020204" pitchFamily="82" charset="2"/>
                <a:ea typeface="微软雅黑" panose="020B0503020204020204" pitchFamily="82" charset="2"/>
              </a:rPr>
              <a:t>undo</a:t>
            </a:r>
            <a:r>
              <a:rPr kumimoji="1" lang="zh-CN" altLang="en-US" sz="2400" dirty="0">
                <a:latin typeface="微软雅黑" panose="020B0503020204020204" pitchFamily="82" charset="2"/>
                <a:ea typeface="微软雅黑" panose="020B0503020204020204" pitchFamily="82" charset="2"/>
              </a:rPr>
              <a:t>闪回。因此一般通过对</a:t>
            </a:r>
            <a:r>
              <a:rPr kumimoji="1" lang="en" altLang="zh-CN" sz="2400" b="1" dirty="0">
                <a:solidFill>
                  <a:srgbClr val="701988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undo</a:t>
            </a:r>
            <a:r>
              <a:rPr kumimoji="1" lang="zh-CN" altLang="en-US" sz="2400" b="1" dirty="0">
                <a:solidFill>
                  <a:srgbClr val="701988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回滚数据进行归档</a:t>
            </a:r>
            <a:r>
              <a:rPr kumimoji="1" lang="zh-CN" altLang="en-US" sz="2400" dirty="0">
                <a:latin typeface="微软雅黑" panose="020B0503020204020204" pitchFamily="82" charset="2"/>
                <a:ea typeface="微软雅黑" panose="020B0503020204020204" pitchFamily="82" charset="2"/>
              </a:rPr>
              <a:t>，延长闪回功能支持的时间。</a:t>
            </a: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90E925B-A235-CA3A-E4E3-263D84175C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zh-CN" altLang="en-US">
                <a:latin typeface="微软雅黑" panose="020B0503020204020204" pitchFamily="82" charset="2"/>
                <a:ea typeface="微软雅黑" panose="020B0503020204020204" pitchFamily="82" charset="2"/>
              </a:rPr>
              <a:t>数据库系统</a:t>
            </a:r>
            <a:r>
              <a:rPr lang="en-US" altLang="zh-CN">
                <a:latin typeface="微软雅黑" panose="020B0503020204020204" pitchFamily="82" charset="2"/>
                <a:ea typeface="微软雅黑" panose="020B0503020204020204" pitchFamily="82" charset="2"/>
              </a:rPr>
              <a:t>—</a:t>
            </a:r>
            <a:r>
              <a:rPr lang="zh-CN" altLang="en-US">
                <a:latin typeface="微软雅黑" panose="020B0503020204020204" pitchFamily="82" charset="2"/>
                <a:ea typeface="微软雅黑" panose="020B0503020204020204" pitchFamily="82" charset="2"/>
              </a:rPr>
              <a:t>故障恢复</a:t>
            </a:r>
            <a:endParaRPr lang="en-US" altLang="zh-CN" sz="12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951247301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18">
            <a:extLst>
              <a:ext uri="{FF2B5EF4-FFF2-40B4-BE49-F238E27FC236}">
                <a16:creationId xmlns:a16="http://schemas.microsoft.com/office/drawing/2014/main" id="{DD5834A7-0851-40AB-BE1F-53B455077113}"/>
              </a:ext>
            </a:extLst>
          </p:cNvPr>
          <p:cNvSpPr/>
          <p:nvPr/>
        </p:nvSpPr>
        <p:spPr>
          <a:xfrm>
            <a:off x="2803242" y="1159151"/>
            <a:ext cx="6427511" cy="4372634"/>
          </a:xfrm>
          <a:prstGeom prst="roundRect">
            <a:avLst>
              <a:gd name="adj" fmla="val 9827"/>
            </a:avLst>
          </a:prstGeom>
          <a:solidFill>
            <a:schemeClr val="bg1"/>
          </a:solidFill>
          <a:ln w="12700" cap="flat">
            <a:gradFill>
              <a:gsLst>
                <a:gs pos="0">
                  <a:srgbClr val="3B20FF">
                    <a:alpha val="16000"/>
                  </a:srgbClr>
                </a:gs>
                <a:gs pos="100000">
                  <a:srgbClr val="6F1787"/>
                </a:gs>
              </a:gsLst>
              <a:lin ang="10800000" scaled="1"/>
            </a:gradFill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endParaRPr lang="zh-CN" altLang="en-US" b="1" dirty="0">
              <a:latin typeface="OPPOSans M" panose="00020600040101010101" pitchFamily="18" charset="-122"/>
              <a:ea typeface="OPPOSans M" panose="00020600040101010101" pitchFamily="18" charset="-122"/>
              <a:sym typeface="+mn-ea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792529EF-BEAC-9D49-A1D1-47474DBAB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82" charset="2"/>
                <a:ea typeface="微软雅黑" panose="020B0503020204020204" pitchFamily="82" charset="2"/>
              </a:rPr>
              <a:t>目录</a:t>
            </a:r>
            <a:endParaRPr kumimoji="1" lang="zh-CN" altLang="en-US" dirty="0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CD9ABD9-66EF-2946-A0AD-5B1C2FEED6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00425" y="1801959"/>
            <a:ext cx="11456894" cy="4876801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kumimoji="1" lang="zh-CN" altLang="en-US" sz="2800" dirty="0">
                <a:latin typeface="微软雅黑" panose="020B0503020204020204" pitchFamily="82" charset="2"/>
                <a:ea typeface="微软雅黑" panose="020B0503020204020204" pitchFamily="82" charset="2"/>
              </a:rPr>
              <a:t>事务原子性和持久性的实现</a:t>
            </a:r>
            <a:endParaRPr kumimoji="1" lang="en-US" altLang="zh-CN" sz="28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marL="514350" indent="-514350">
              <a:buFont typeface="+mj-lt"/>
              <a:buAutoNum type="arabicPeriod"/>
            </a:pPr>
            <a:r>
              <a:rPr lang="zh-CN" altLang="en-US" sz="2800" dirty="0">
                <a:latin typeface="微软雅黑" panose="020B0503020204020204" pitchFamily="82" charset="2"/>
                <a:ea typeface="微软雅黑" panose="020B0503020204020204" pitchFamily="82" charset="2"/>
              </a:rPr>
              <a:t>数据库故障恢复机制概述</a:t>
            </a:r>
            <a:endParaRPr lang="en-US" altLang="zh-CN" sz="28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marL="514350" indent="-514350">
              <a:buFont typeface="+mj-lt"/>
              <a:buAutoNum type="arabicPeriod"/>
            </a:pPr>
            <a:r>
              <a:rPr lang="zh-CN" altLang="en-US" sz="2800" dirty="0">
                <a:latin typeface="微软雅黑" panose="020B0503020204020204" pitchFamily="82" charset="2"/>
                <a:ea typeface="微软雅黑" panose="020B0503020204020204" pitchFamily="82" charset="2"/>
              </a:rPr>
              <a:t>单机</a:t>
            </a:r>
            <a:r>
              <a:rPr kumimoji="1" lang="zh-CN" altLang="en-US" sz="2800" dirty="0">
                <a:latin typeface="微软雅黑" panose="020B0503020204020204" pitchFamily="82" charset="2"/>
                <a:ea typeface="微软雅黑" panose="020B0503020204020204" pitchFamily="82" charset="2"/>
              </a:rPr>
              <a:t>系统崩溃恢复方法</a:t>
            </a:r>
            <a:endParaRPr kumimoji="1" lang="en-US" altLang="zh-CN" sz="28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marL="514350" indent="-514350">
              <a:buFont typeface="+mj-lt"/>
              <a:buAutoNum type="arabicPeriod"/>
            </a:pPr>
            <a:r>
              <a:rPr kumimoji="1" lang="en-US" altLang="zh-CN" sz="2800" dirty="0">
                <a:latin typeface="微软雅黑" panose="020B0503020204020204" pitchFamily="82" charset="2"/>
                <a:ea typeface="微软雅黑" panose="020B0503020204020204" pitchFamily="82" charset="2"/>
              </a:rPr>
              <a:t>ARIES</a:t>
            </a:r>
            <a:r>
              <a:rPr kumimoji="1" lang="zh-CN" altLang="en-US" sz="2800" dirty="0">
                <a:latin typeface="微软雅黑" panose="020B0503020204020204" pitchFamily="82" charset="2"/>
                <a:ea typeface="微软雅黑" panose="020B0503020204020204" pitchFamily="82" charset="2"/>
              </a:rPr>
              <a:t>恢复算法</a:t>
            </a:r>
            <a:endParaRPr kumimoji="1" lang="en-US" altLang="zh-CN" sz="28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marL="514350" indent="-514350">
              <a:buFont typeface="+mj-lt"/>
              <a:buAutoNum type="arabicPeriod"/>
            </a:pPr>
            <a:r>
              <a:rPr lang="zh-CN" altLang="en-US" sz="2800" dirty="0">
                <a:latin typeface="微软雅黑" panose="020B0503020204020204" pitchFamily="82" charset="2"/>
                <a:ea typeface="微软雅黑" panose="020B0503020204020204" pitchFamily="82" charset="2"/>
              </a:rPr>
              <a:t>数据库备份技术</a:t>
            </a:r>
            <a:endParaRPr lang="en-US" altLang="zh-CN" sz="28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marL="514350" indent="-514350">
              <a:buFont typeface="+mj-lt"/>
              <a:buAutoNum type="arabicPeriod"/>
            </a:pPr>
            <a:r>
              <a:rPr kumimoji="1" lang="zh-CN" altLang="en-US" sz="2800" b="1" dirty="0">
                <a:solidFill>
                  <a:srgbClr val="701988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数据库多机恢复</a:t>
            </a:r>
            <a:endParaRPr kumimoji="1" lang="en-US" altLang="zh-CN" sz="2800" b="1" dirty="0">
              <a:solidFill>
                <a:srgbClr val="701988"/>
              </a:solidFill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875CF22-6359-CB02-7274-051558CEDD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zh-CN" altLang="en-US">
                <a:latin typeface="微软雅黑" panose="020B0503020204020204" pitchFamily="82" charset="2"/>
                <a:ea typeface="微软雅黑" panose="020B0503020204020204" pitchFamily="82" charset="2"/>
              </a:rPr>
              <a:t>数据库系统</a:t>
            </a:r>
            <a:r>
              <a:rPr kumimoji="1" lang="en-US" altLang="zh-CN">
                <a:latin typeface="微软雅黑" panose="020B0503020204020204" pitchFamily="82" charset="2"/>
                <a:ea typeface="微软雅黑" panose="020B0503020204020204" pitchFamily="82" charset="2"/>
              </a:rPr>
              <a:t>—</a:t>
            </a:r>
            <a:r>
              <a:rPr kumimoji="1" lang="zh-CN" altLang="en-US">
                <a:latin typeface="微软雅黑" panose="020B0503020204020204" pitchFamily="82" charset="2"/>
                <a:ea typeface="微软雅黑" panose="020B0503020204020204" pitchFamily="82" charset="2"/>
              </a:rPr>
              <a:t>故障恢复</a:t>
            </a:r>
            <a:endParaRPr kumimoji="1" lang="zh-CN" altLang="en-US" dirty="0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CD1E613-A0B5-016F-BDFE-680EFFFCA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D34C0-35A8-654C-9FBA-7B4E017BD630}" type="slidenum">
              <a:rPr lang="en-US" altLang="zh-CN" smtClean="0">
                <a:latin typeface="微软雅黑" panose="020B0503020204020204" pitchFamily="82" charset="2"/>
                <a:ea typeface="微软雅黑" panose="020B0503020204020204" pitchFamily="82" charset="2"/>
              </a:rPr>
              <a:t>136</a:t>
            </a:fld>
            <a:endParaRPr kumimoji="1" lang="zh-CN" altLang="en-US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109369217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18">
            <a:extLst>
              <a:ext uri="{FF2B5EF4-FFF2-40B4-BE49-F238E27FC236}">
                <a16:creationId xmlns:a16="http://schemas.microsoft.com/office/drawing/2014/main" id="{421CD662-36A3-4018-87BF-971D8D4B7E9C}"/>
              </a:ext>
            </a:extLst>
          </p:cNvPr>
          <p:cNvSpPr/>
          <p:nvPr/>
        </p:nvSpPr>
        <p:spPr>
          <a:xfrm>
            <a:off x="562335" y="1657411"/>
            <a:ext cx="11008753" cy="3184249"/>
          </a:xfrm>
          <a:prstGeom prst="roundRect">
            <a:avLst>
              <a:gd name="adj" fmla="val 9827"/>
            </a:avLst>
          </a:prstGeom>
          <a:solidFill>
            <a:schemeClr val="bg1"/>
          </a:solidFill>
          <a:ln w="12700" cap="flat">
            <a:gradFill>
              <a:gsLst>
                <a:gs pos="0">
                  <a:srgbClr val="3B20FF">
                    <a:alpha val="16000"/>
                  </a:srgbClr>
                </a:gs>
                <a:gs pos="100000">
                  <a:srgbClr val="6F1787"/>
                </a:gs>
              </a:gsLst>
              <a:lin ang="10800000" scaled="1"/>
            </a:gradFill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endParaRPr lang="zh-CN" altLang="en-US" b="1" dirty="0">
              <a:latin typeface="OPPOSans M" panose="00020600040101010101" pitchFamily="18" charset="-122"/>
              <a:ea typeface="OPPOSans M" panose="00020600040101010101" pitchFamily="18" charset="-122"/>
              <a:sym typeface="+mn-ea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9C7A841-74A7-AA43-8664-06618C642B3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BBDC00-B9E2-4EFD-9306-2934E87247C6}" type="slidenum">
              <a:rPr lang="zh-CN" altLang="en-US" smtClean="0">
                <a:latin typeface="微软雅黑" panose="020B0503020204020204" pitchFamily="82" charset="2"/>
                <a:ea typeface="微软雅黑" panose="020B0503020204020204" pitchFamily="82" charset="2"/>
              </a:rPr>
              <a:pPr/>
              <a:t>137</a:t>
            </a:fld>
            <a:endParaRPr lang="zh-CN" altLang="en-US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C41B6D87-8F4B-9947-93A4-0D5E24532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latin typeface="微软雅黑" panose="020B0503020204020204" pitchFamily="82" charset="2"/>
                <a:ea typeface="微软雅黑" panose="020B0503020204020204" pitchFamily="82" charset="2"/>
              </a:rPr>
              <a:t>数据库多机恢复概述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7386846-EF48-6E42-B0E7-6E4E33900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5182" y="1852613"/>
            <a:ext cx="10874188" cy="5005387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kumimoji="1" lang="zh-CN" altLang="en-US" sz="2400" dirty="0">
                <a:latin typeface="微软雅黑" panose="020B0503020204020204" pitchFamily="82" charset="2"/>
                <a:ea typeface="微软雅黑" panose="020B0503020204020204" pitchFamily="82" charset="2"/>
              </a:rPr>
              <a:t>数据库备份可以处理磁盘故障，但是备份数据在地理上非常接近</a:t>
            </a:r>
            <a:endParaRPr kumimoji="1" lang="en-US" altLang="zh-CN" sz="24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400" dirty="0">
                <a:latin typeface="微软雅黑" panose="020B0503020204020204" pitchFamily="82" charset="2"/>
                <a:ea typeface="微软雅黑" panose="020B0503020204020204" pitchFamily="82" charset="2"/>
              </a:rPr>
              <a:t>一旦出现火灾、洪水等灾害，距离接近的数据很有可能同时损坏</a:t>
            </a:r>
            <a:endParaRPr kumimoji="1" lang="en-US" altLang="zh-CN" sz="24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pitchFamily="82" charset="2"/>
                <a:ea typeface="微软雅黑" panose="020B0503020204020204" pitchFamily="82" charset="2"/>
              </a:rPr>
              <a:t>数据备份在恢复过程中无法对外提供服务，影响高可用性</a:t>
            </a:r>
            <a:endParaRPr lang="en-US" altLang="zh-CN" sz="24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400" dirty="0">
                <a:latin typeface="微软雅黑" panose="020B0503020204020204" pitchFamily="82" charset="2"/>
                <a:ea typeface="微软雅黑" panose="020B0503020204020204" pitchFamily="82" charset="2"/>
              </a:rPr>
              <a:t>解决方案：数据库多机</a:t>
            </a:r>
            <a:r>
              <a:rPr lang="zh-CN" altLang="en-US" sz="2400" dirty="0">
                <a:latin typeface="微软雅黑" panose="020B0503020204020204" pitchFamily="82" charset="2"/>
                <a:ea typeface="微软雅黑" panose="020B0503020204020204" pitchFamily="82" charset="2"/>
              </a:rPr>
              <a:t>恢复</a:t>
            </a:r>
            <a:endParaRPr kumimoji="1" lang="zh-CN" altLang="en-US" sz="24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581DBEC-A4A5-A14B-9850-5A3A06881F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zh-CN" altLang="en-US">
                <a:latin typeface="微软雅黑" panose="020B0503020204020204" pitchFamily="82" charset="2"/>
                <a:ea typeface="微软雅黑" panose="020B0503020204020204" pitchFamily="82" charset="2"/>
              </a:rPr>
              <a:t>数据库系统</a:t>
            </a:r>
            <a:r>
              <a:rPr lang="en-US" altLang="zh-CN">
                <a:latin typeface="微软雅黑" panose="020B0503020204020204" pitchFamily="82" charset="2"/>
                <a:ea typeface="微软雅黑" panose="020B0503020204020204" pitchFamily="82" charset="2"/>
              </a:rPr>
              <a:t>—</a:t>
            </a:r>
            <a:r>
              <a:rPr lang="zh-CN" altLang="en-US">
                <a:latin typeface="微软雅黑" panose="020B0503020204020204" pitchFamily="82" charset="2"/>
                <a:ea typeface="微软雅黑" panose="020B0503020204020204" pitchFamily="82" charset="2"/>
              </a:rPr>
              <a:t>故障恢复</a:t>
            </a:r>
            <a:endParaRPr lang="en-US" altLang="zh-CN" sz="12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07303628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DB53485E-46B0-E845-A081-F1F37CBEEDB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BBDC00-B9E2-4EFD-9306-2934E87247C6}" type="slidenum">
              <a:rPr lang="zh-CN" altLang="en-US" smtClean="0">
                <a:latin typeface="微软雅黑" panose="020B0503020204020204" pitchFamily="82" charset="2"/>
                <a:ea typeface="微软雅黑" panose="020B0503020204020204" pitchFamily="82" charset="2"/>
              </a:rPr>
              <a:pPr/>
              <a:t>138</a:t>
            </a:fld>
            <a:endParaRPr lang="zh-CN" altLang="en-US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61C9D0FC-84F6-D144-B113-265B256C62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latin typeface="微软雅黑" panose="020B0503020204020204" pitchFamily="82" charset="2"/>
                <a:ea typeface="微软雅黑" panose="020B0503020204020204" pitchFamily="82" charset="2"/>
              </a:rPr>
              <a:t>主备模式架构</a:t>
            </a: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F741A52-836E-8443-A47C-1981BC4612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zh-CN" altLang="en-US">
                <a:latin typeface="微软雅黑" panose="020B0503020204020204" pitchFamily="82" charset="2"/>
                <a:ea typeface="微软雅黑" panose="020B0503020204020204" pitchFamily="82" charset="2"/>
              </a:rPr>
              <a:t>数据库系统</a:t>
            </a:r>
            <a:r>
              <a:rPr lang="en-US" altLang="zh-CN">
                <a:latin typeface="微软雅黑" panose="020B0503020204020204" pitchFamily="82" charset="2"/>
                <a:ea typeface="微软雅黑" panose="020B0503020204020204" pitchFamily="82" charset="2"/>
              </a:rPr>
              <a:t>—</a:t>
            </a:r>
            <a:r>
              <a:rPr lang="zh-CN" altLang="en-US">
                <a:latin typeface="微软雅黑" panose="020B0503020204020204" pitchFamily="82" charset="2"/>
                <a:ea typeface="微软雅黑" panose="020B0503020204020204" pitchFamily="82" charset="2"/>
              </a:rPr>
              <a:t>故障恢复</a:t>
            </a:r>
            <a:endParaRPr lang="en-US" altLang="zh-CN" sz="12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909E946-05DF-EF4B-BB09-33D2EAF89563}"/>
              </a:ext>
            </a:extLst>
          </p:cNvPr>
          <p:cNvSpPr txBox="1"/>
          <p:nvPr/>
        </p:nvSpPr>
        <p:spPr>
          <a:xfrm>
            <a:off x="256505" y="1274889"/>
            <a:ext cx="4102623" cy="50130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p"/>
            </a:pPr>
            <a:r>
              <a:rPr lang="zh-CN" altLang="zh-CN" sz="2400" b="1" kern="100" dirty="0">
                <a:solidFill>
                  <a:srgbClr val="701988"/>
                </a:solidFill>
                <a:effectLst/>
                <a:latin typeface="微软雅黑" panose="020B0503020204020204" pitchFamily="82" charset="2"/>
                <a:ea typeface="微软雅黑" panose="020B0503020204020204" pitchFamily="82" charset="2"/>
                <a:cs typeface="Times New Roman" panose="02020603050405020304" pitchFamily="18" charset="0"/>
              </a:rPr>
              <a:t>主站点（</a:t>
            </a:r>
            <a:r>
              <a:rPr lang="en-US" altLang="zh-CN" sz="2400" b="1" kern="100" dirty="0">
                <a:solidFill>
                  <a:srgbClr val="701988"/>
                </a:solidFill>
                <a:effectLst/>
                <a:latin typeface="微软雅黑" panose="020B0503020204020204" pitchFamily="82" charset="2"/>
                <a:ea typeface="微软雅黑" panose="020B0503020204020204" pitchFamily="82" charset="2"/>
              </a:rPr>
              <a:t>primary site</a:t>
            </a:r>
            <a:r>
              <a:rPr lang="zh-CN" altLang="zh-CN" sz="2400" b="1" kern="100" dirty="0">
                <a:solidFill>
                  <a:srgbClr val="701988"/>
                </a:solidFill>
                <a:effectLst/>
                <a:latin typeface="微软雅黑" panose="020B0503020204020204" pitchFamily="82" charset="2"/>
                <a:ea typeface="微软雅黑" panose="020B0503020204020204" pitchFamily="82" charset="2"/>
                <a:cs typeface="Times New Roman" panose="02020603050405020304" pitchFamily="18" charset="0"/>
              </a:rPr>
              <a:t>）用来处理用户发出的请，</a:t>
            </a:r>
            <a:endParaRPr lang="en-US" altLang="zh-CN" sz="2400" b="1" kern="100" dirty="0">
              <a:solidFill>
                <a:srgbClr val="701988"/>
              </a:solidFill>
              <a:effectLst/>
              <a:latin typeface="微软雅黑" panose="020B0503020204020204" pitchFamily="82" charset="2"/>
              <a:ea typeface="微软雅黑" panose="020B0503020204020204" pitchFamily="82" charset="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p"/>
            </a:pPr>
            <a:r>
              <a:rPr lang="zh-CN" altLang="zh-CN" sz="2400" b="1" kern="100" dirty="0">
                <a:solidFill>
                  <a:srgbClr val="701988"/>
                </a:solidFill>
                <a:effectLst/>
                <a:latin typeface="微软雅黑" panose="020B0503020204020204" pitchFamily="82" charset="2"/>
                <a:ea typeface="微软雅黑" panose="020B0503020204020204" pitchFamily="82" charset="2"/>
                <a:cs typeface="Times New Roman" panose="02020603050405020304" pitchFamily="18" charset="0"/>
              </a:rPr>
              <a:t>备份站点（</a:t>
            </a:r>
            <a:r>
              <a:rPr lang="en-US" altLang="zh-CN" sz="2400" b="1" kern="100" dirty="0">
                <a:solidFill>
                  <a:srgbClr val="701988"/>
                </a:solidFill>
                <a:effectLst/>
                <a:latin typeface="微软雅黑" panose="020B0503020204020204" pitchFamily="82" charset="2"/>
                <a:ea typeface="微软雅黑" panose="020B0503020204020204" pitchFamily="82" charset="2"/>
              </a:rPr>
              <a:t>backup site</a:t>
            </a:r>
            <a:r>
              <a:rPr lang="zh-CN" altLang="zh-CN" sz="2400" b="1" kern="100" dirty="0">
                <a:solidFill>
                  <a:srgbClr val="701988"/>
                </a:solidFill>
                <a:effectLst/>
                <a:latin typeface="微软雅黑" panose="020B0503020204020204" pitchFamily="82" charset="2"/>
                <a:ea typeface="微软雅黑" panose="020B0503020204020204" pitchFamily="82" charset="2"/>
                <a:cs typeface="Times New Roman" panose="02020603050405020304" pitchFamily="18" charset="0"/>
              </a:rPr>
              <a:t>）用来做主站点数据的备份，包含了和主站点完全相同的数据。</a:t>
            </a:r>
            <a:endParaRPr lang="en-US" altLang="zh-CN" sz="2400" b="1" kern="100" dirty="0">
              <a:solidFill>
                <a:srgbClr val="701988"/>
              </a:solidFill>
              <a:effectLst/>
              <a:latin typeface="微软雅黑" panose="020B0503020204020204" pitchFamily="82" charset="2"/>
              <a:ea typeface="微软雅黑" panose="020B0503020204020204" pitchFamily="82" charset="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p"/>
            </a:pPr>
            <a:r>
              <a:rPr lang="zh-CN" altLang="zh-CN" sz="2400" b="1" kern="100" dirty="0">
                <a:solidFill>
                  <a:srgbClr val="701988"/>
                </a:solidFill>
                <a:effectLst/>
                <a:latin typeface="微软雅黑" panose="020B0503020204020204" pitchFamily="82" charset="2"/>
                <a:ea typeface="微软雅黑" panose="020B0503020204020204" pitchFamily="82" charset="2"/>
                <a:cs typeface="Times New Roman" panose="02020603050405020304" pitchFamily="18" charset="0"/>
              </a:rPr>
              <a:t>所有主站点发生的更新会以日志的形式经由网络发送到备份站点上。</a:t>
            </a:r>
            <a:endParaRPr kumimoji="1" lang="zh-CN" altLang="en-US" sz="2400" b="1" dirty="0">
              <a:solidFill>
                <a:srgbClr val="701988"/>
              </a:solidFill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9F33E2B7-F349-ADE4-D6E2-0DE4745CBB84}"/>
              </a:ext>
            </a:extLst>
          </p:cNvPr>
          <p:cNvGrpSpPr/>
          <p:nvPr/>
        </p:nvGrpSpPr>
        <p:grpSpPr>
          <a:xfrm>
            <a:off x="5942868" y="1928687"/>
            <a:ext cx="5587703" cy="3408413"/>
            <a:chOff x="5987895" y="1581669"/>
            <a:chExt cx="6136980" cy="3903517"/>
          </a:xfrm>
        </p:grpSpPr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C656F666-FF3E-6637-AAF9-6293C117F94C}"/>
                </a:ext>
              </a:extLst>
            </p:cNvPr>
            <p:cNvSpPr/>
            <p:nvPr/>
          </p:nvSpPr>
          <p:spPr bwMode="auto">
            <a:xfrm>
              <a:off x="6080916" y="1847756"/>
              <a:ext cx="1784655" cy="2886054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3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82" charset="2"/>
                <a:ea typeface="微软雅黑" panose="020B0503020204020204" pitchFamily="82" charset="2"/>
              </a:endParaRPr>
            </a:p>
          </p:txBody>
        </p:sp>
        <p:sp>
          <p:nvSpPr>
            <p:cNvPr id="41" name="圆柱体 40">
              <a:extLst>
                <a:ext uri="{FF2B5EF4-FFF2-40B4-BE49-F238E27FC236}">
                  <a16:creationId xmlns:a16="http://schemas.microsoft.com/office/drawing/2014/main" id="{4BE3EAEB-0271-DCC2-8648-6D0725EF3D0E}"/>
                </a:ext>
              </a:extLst>
            </p:cNvPr>
            <p:cNvSpPr/>
            <p:nvPr/>
          </p:nvSpPr>
          <p:spPr bwMode="auto">
            <a:xfrm>
              <a:off x="6345556" y="3629655"/>
              <a:ext cx="1206631" cy="831890"/>
            </a:xfrm>
            <a:prstGeom prst="can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zh-CN" altLang="en-US" sz="2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微软雅黑" panose="020B0503020204020204" pitchFamily="82" charset="2"/>
                  <a:ea typeface="微软雅黑" panose="020B0503020204020204" pitchFamily="82" charset="2"/>
                </a:rPr>
                <a:t>磁盘</a:t>
              </a:r>
            </a:p>
          </p:txBody>
        </p: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C1138638-9DF3-D7CA-EE07-21B7D10FC8AD}"/>
                </a:ext>
              </a:extLst>
            </p:cNvPr>
            <p:cNvSpPr/>
            <p:nvPr/>
          </p:nvSpPr>
          <p:spPr bwMode="auto">
            <a:xfrm>
              <a:off x="6354983" y="2043334"/>
              <a:ext cx="1206631" cy="584775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zh-CN" sz="32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微软雅黑" panose="020B0503020204020204" pitchFamily="82" charset="2"/>
                  <a:ea typeface="微软雅黑" panose="020B0503020204020204" pitchFamily="82" charset="2"/>
                </a:rPr>
                <a:t>CPU</a:t>
              </a:r>
              <a:endParaRPr kumimoji="1" lang="zh-CN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82" charset="2"/>
                <a:ea typeface="微软雅黑" panose="020B0503020204020204" pitchFamily="82" charset="2"/>
              </a:endParaRPr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6A6DD147-EC74-0CD4-215B-1361FA33D641}"/>
                </a:ext>
              </a:extLst>
            </p:cNvPr>
            <p:cNvSpPr/>
            <p:nvPr/>
          </p:nvSpPr>
          <p:spPr bwMode="auto">
            <a:xfrm>
              <a:off x="6354983" y="2836494"/>
              <a:ext cx="1206631" cy="523220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zh-CN" altLang="en-US" sz="2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微软雅黑" panose="020B0503020204020204" pitchFamily="82" charset="2"/>
                  <a:ea typeface="微软雅黑" panose="020B0503020204020204" pitchFamily="82" charset="2"/>
                </a:rPr>
                <a:t>内存</a:t>
              </a:r>
            </a:p>
          </p:txBody>
        </p: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DD1C4CD7-A6DE-7A5F-AF68-52BED57B1455}"/>
                </a:ext>
              </a:extLst>
            </p:cNvPr>
            <p:cNvSpPr/>
            <p:nvPr/>
          </p:nvSpPr>
          <p:spPr bwMode="auto">
            <a:xfrm>
              <a:off x="8211257" y="1847756"/>
              <a:ext cx="1784655" cy="2886054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3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82" charset="2"/>
                <a:ea typeface="微软雅黑" panose="020B0503020204020204" pitchFamily="82" charset="2"/>
              </a:endParaRPr>
            </a:p>
          </p:txBody>
        </p:sp>
        <p:sp>
          <p:nvSpPr>
            <p:cNvPr id="45" name="圆柱体 44">
              <a:extLst>
                <a:ext uri="{FF2B5EF4-FFF2-40B4-BE49-F238E27FC236}">
                  <a16:creationId xmlns:a16="http://schemas.microsoft.com/office/drawing/2014/main" id="{82219BE1-F3D1-0700-50B5-50AE3976A7A1}"/>
                </a:ext>
              </a:extLst>
            </p:cNvPr>
            <p:cNvSpPr/>
            <p:nvPr/>
          </p:nvSpPr>
          <p:spPr bwMode="auto">
            <a:xfrm>
              <a:off x="8475897" y="3629655"/>
              <a:ext cx="1206631" cy="831890"/>
            </a:xfrm>
            <a:prstGeom prst="can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zh-CN" altLang="en-US" sz="2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微软雅黑" panose="020B0503020204020204" pitchFamily="82" charset="2"/>
                  <a:ea typeface="微软雅黑" panose="020B0503020204020204" pitchFamily="82" charset="2"/>
                </a:rPr>
                <a:t>磁盘</a:t>
              </a:r>
            </a:p>
          </p:txBody>
        </p:sp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CA8F9BA4-336A-18D6-469C-8C829716911B}"/>
                </a:ext>
              </a:extLst>
            </p:cNvPr>
            <p:cNvSpPr/>
            <p:nvPr/>
          </p:nvSpPr>
          <p:spPr bwMode="auto">
            <a:xfrm>
              <a:off x="8485324" y="2043334"/>
              <a:ext cx="1206631" cy="584775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zh-CN" sz="32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微软雅黑" panose="020B0503020204020204" pitchFamily="82" charset="2"/>
                  <a:ea typeface="微软雅黑" panose="020B0503020204020204" pitchFamily="82" charset="2"/>
                </a:rPr>
                <a:t>CPU</a:t>
              </a:r>
              <a:endParaRPr kumimoji="1" lang="zh-CN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82" charset="2"/>
                <a:ea typeface="微软雅黑" panose="020B0503020204020204" pitchFamily="82" charset="2"/>
              </a:endParaRPr>
            </a:p>
          </p:txBody>
        </p:sp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74DFF09B-2E8F-D5DC-8A8A-AD51140C8B76}"/>
                </a:ext>
              </a:extLst>
            </p:cNvPr>
            <p:cNvSpPr/>
            <p:nvPr/>
          </p:nvSpPr>
          <p:spPr bwMode="auto">
            <a:xfrm>
              <a:off x="8485324" y="2836494"/>
              <a:ext cx="1206631" cy="523220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zh-CN" altLang="en-US" sz="2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微软雅黑" panose="020B0503020204020204" pitchFamily="82" charset="2"/>
                  <a:ea typeface="微软雅黑" panose="020B0503020204020204" pitchFamily="82" charset="2"/>
                </a:rPr>
                <a:t>内存</a:t>
              </a:r>
            </a:p>
          </p:txBody>
        </p:sp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682FA629-58E5-BCB7-630A-3A12FF6A820B}"/>
                </a:ext>
              </a:extLst>
            </p:cNvPr>
            <p:cNvSpPr/>
            <p:nvPr/>
          </p:nvSpPr>
          <p:spPr bwMode="auto">
            <a:xfrm>
              <a:off x="10213910" y="1847756"/>
              <a:ext cx="1784655" cy="2886054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3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82" charset="2"/>
                <a:ea typeface="微软雅黑" panose="020B0503020204020204" pitchFamily="82" charset="2"/>
              </a:endParaRPr>
            </a:p>
          </p:txBody>
        </p:sp>
        <p:sp>
          <p:nvSpPr>
            <p:cNvPr id="49" name="圆柱体 48">
              <a:extLst>
                <a:ext uri="{FF2B5EF4-FFF2-40B4-BE49-F238E27FC236}">
                  <a16:creationId xmlns:a16="http://schemas.microsoft.com/office/drawing/2014/main" id="{E2E71FCB-A740-9558-6633-693C0F3153AE}"/>
                </a:ext>
              </a:extLst>
            </p:cNvPr>
            <p:cNvSpPr/>
            <p:nvPr/>
          </p:nvSpPr>
          <p:spPr bwMode="auto">
            <a:xfrm>
              <a:off x="10478550" y="3629655"/>
              <a:ext cx="1206631" cy="831890"/>
            </a:xfrm>
            <a:prstGeom prst="can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zh-CN" altLang="en-US" sz="2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微软雅黑" panose="020B0503020204020204" pitchFamily="82" charset="2"/>
                  <a:ea typeface="微软雅黑" panose="020B0503020204020204" pitchFamily="82" charset="2"/>
                </a:rPr>
                <a:t>磁盘</a:t>
              </a:r>
            </a:p>
          </p:txBody>
        </p:sp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2FEF6BDF-9F40-3030-071C-65E711A67419}"/>
                </a:ext>
              </a:extLst>
            </p:cNvPr>
            <p:cNvSpPr/>
            <p:nvPr/>
          </p:nvSpPr>
          <p:spPr bwMode="auto">
            <a:xfrm>
              <a:off x="10487977" y="2043334"/>
              <a:ext cx="1206631" cy="584775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zh-CN" sz="32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微软雅黑" panose="020B0503020204020204" pitchFamily="82" charset="2"/>
                  <a:ea typeface="微软雅黑" panose="020B0503020204020204" pitchFamily="82" charset="2"/>
                </a:rPr>
                <a:t>CPU</a:t>
              </a:r>
              <a:endParaRPr kumimoji="1" lang="zh-CN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82" charset="2"/>
                <a:ea typeface="微软雅黑" panose="020B0503020204020204" pitchFamily="82" charset="2"/>
              </a:endParaRPr>
            </a:p>
          </p:txBody>
        </p:sp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BEC7AC29-CC24-97C3-C705-3E3442C35899}"/>
                </a:ext>
              </a:extLst>
            </p:cNvPr>
            <p:cNvSpPr/>
            <p:nvPr/>
          </p:nvSpPr>
          <p:spPr bwMode="auto">
            <a:xfrm>
              <a:off x="10487977" y="2836494"/>
              <a:ext cx="1206631" cy="523220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zh-CN" altLang="en-US" sz="2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微软雅黑" panose="020B0503020204020204" pitchFamily="82" charset="2"/>
                  <a:ea typeface="微软雅黑" panose="020B0503020204020204" pitchFamily="82" charset="2"/>
                </a:rPr>
                <a:t>内存</a:t>
              </a:r>
            </a:p>
          </p:txBody>
        </p:sp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01B7C238-03EA-D65E-1B41-ADA48CF432C8}"/>
                </a:ext>
              </a:extLst>
            </p:cNvPr>
            <p:cNvSpPr/>
            <p:nvPr/>
          </p:nvSpPr>
          <p:spPr bwMode="auto">
            <a:xfrm>
              <a:off x="5987895" y="1750016"/>
              <a:ext cx="6136980" cy="3133430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3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82" charset="2"/>
                <a:ea typeface="微软雅黑" panose="020B0503020204020204" pitchFamily="82" charset="2"/>
              </a:endParaRPr>
            </a:p>
          </p:txBody>
        </p:sp>
        <p:sp>
          <p:nvSpPr>
            <p:cNvPr id="53" name="文本框 52">
              <a:extLst>
                <a:ext uri="{FF2B5EF4-FFF2-40B4-BE49-F238E27FC236}">
                  <a16:creationId xmlns:a16="http://schemas.microsoft.com/office/drawing/2014/main" id="{2413798A-04F7-1A2E-6889-0D6CA8E98EDF}"/>
                </a:ext>
              </a:extLst>
            </p:cNvPr>
            <p:cNvSpPr txBox="1"/>
            <p:nvPr/>
          </p:nvSpPr>
          <p:spPr>
            <a:xfrm>
              <a:off x="8367665" y="1581669"/>
              <a:ext cx="1494265" cy="461665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zh-CN" altLang="en-US" sz="2400" dirty="0">
                  <a:latin typeface="微软雅黑" panose="020B0503020204020204" pitchFamily="82" charset="2"/>
                  <a:ea typeface="微软雅黑" panose="020B0503020204020204" pitchFamily="82" charset="2"/>
                </a:rPr>
                <a:t>主</a:t>
              </a:r>
              <a:endParaRPr kumimoji="1" lang="zh-CN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82" charset="2"/>
                <a:ea typeface="微软雅黑" panose="020B0503020204020204" pitchFamily="82" charset="2"/>
              </a:endParaRPr>
            </a:p>
          </p:txBody>
        </p:sp>
        <p:sp>
          <p:nvSpPr>
            <p:cNvPr id="54" name="文本框 53">
              <a:extLst>
                <a:ext uri="{FF2B5EF4-FFF2-40B4-BE49-F238E27FC236}">
                  <a16:creationId xmlns:a16="http://schemas.microsoft.com/office/drawing/2014/main" id="{713314A2-96EE-1231-735F-FF68425CC2FD}"/>
                </a:ext>
              </a:extLst>
            </p:cNvPr>
            <p:cNvSpPr txBox="1"/>
            <p:nvPr/>
          </p:nvSpPr>
          <p:spPr>
            <a:xfrm>
              <a:off x="10380252" y="1581669"/>
              <a:ext cx="1494265" cy="461665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zh-CN" altLang="en-US" sz="2400" dirty="0">
                  <a:latin typeface="微软雅黑" panose="020B0503020204020204" pitchFamily="82" charset="2"/>
                  <a:ea typeface="微软雅黑" panose="020B0503020204020204" pitchFamily="82" charset="2"/>
                </a:rPr>
                <a:t>备</a:t>
              </a:r>
              <a:endParaRPr kumimoji="1" lang="zh-CN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82" charset="2"/>
                <a:ea typeface="微软雅黑" panose="020B0503020204020204" pitchFamily="82" charset="2"/>
              </a:endParaRPr>
            </a:p>
          </p:txBody>
        </p:sp>
        <p:sp>
          <p:nvSpPr>
            <p:cNvPr id="55" name="文本框 54">
              <a:extLst>
                <a:ext uri="{FF2B5EF4-FFF2-40B4-BE49-F238E27FC236}">
                  <a16:creationId xmlns:a16="http://schemas.microsoft.com/office/drawing/2014/main" id="{4C299F72-AEBF-8C16-90DE-CAAB6F3B0968}"/>
                </a:ext>
              </a:extLst>
            </p:cNvPr>
            <p:cNvSpPr txBox="1"/>
            <p:nvPr/>
          </p:nvSpPr>
          <p:spPr>
            <a:xfrm>
              <a:off x="6201738" y="1581669"/>
              <a:ext cx="1494265" cy="461665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zh-CN" altLang="en-US" sz="2400" dirty="0">
                  <a:latin typeface="微软雅黑" panose="020B0503020204020204" pitchFamily="82" charset="2"/>
                  <a:ea typeface="微软雅黑" panose="020B0503020204020204" pitchFamily="82" charset="2"/>
                </a:rPr>
                <a:t>备</a:t>
              </a:r>
              <a:endParaRPr kumimoji="1" lang="zh-CN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82" charset="2"/>
                <a:ea typeface="微软雅黑" panose="020B0503020204020204" pitchFamily="82" charset="2"/>
              </a:endParaRPr>
            </a:p>
          </p:txBody>
        </p:sp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D8B9A52B-BC78-7A11-72C8-D6E2E6F9A407}"/>
                </a:ext>
              </a:extLst>
            </p:cNvPr>
            <p:cNvSpPr txBox="1"/>
            <p:nvPr/>
          </p:nvSpPr>
          <p:spPr>
            <a:xfrm>
              <a:off x="7934349" y="4956460"/>
              <a:ext cx="2553628" cy="528726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zh-CN" altLang="en-US" sz="24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微软雅黑" panose="020B0503020204020204" pitchFamily="82" charset="2"/>
                  <a:ea typeface="微软雅黑" panose="020B0503020204020204" pitchFamily="82" charset="2"/>
                </a:rPr>
                <a:t>一主多备</a:t>
              </a:r>
            </a:p>
          </p:txBody>
        </p:sp>
        <p:cxnSp>
          <p:nvCxnSpPr>
            <p:cNvPr id="57" name="直线箭头连接符 56">
              <a:extLst>
                <a:ext uri="{FF2B5EF4-FFF2-40B4-BE49-F238E27FC236}">
                  <a16:creationId xmlns:a16="http://schemas.microsoft.com/office/drawing/2014/main" id="{95C5ACE9-39E5-00C8-787B-1062E2806D60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9906572" y="3098104"/>
              <a:ext cx="482638" cy="1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8" name="直线箭头连接符 57">
              <a:extLst>
                <a:ext uri="{FF2B5EF4-FFF2-40B4-BE49-F238E27FC236}">
                  <a16:creationId xmlns:a16="http://schemas.microsoft.com/office/drawing/2014/main" id="{792B4690-18BC-FD1A-92CF-C8CCE3700BEC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7696003" y="3098104"/>
              <a:ext cx="608932" cy="0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59" name="文本框 58">
              <a:extLst>
                <a:ext uri="{FF2B5EF4-FFF2-40B4-BE49-F238E27FC236}">
                  <a16:creationId xmlns:a16="http://schemas.microsoft.com/office/drawing/2014/main" id="{5DBBA29D-D845-0283-E54B-285EDC117D40}"/>
                </a:ext>
              </a:extLst>
            </p:cNvPr>
            <p:cNvSpPr txBox="1"/>
            <p:nvPr/>
          </p:nvSpPr>
          <p:spPr>
            <a:xfrm>
              <a:off x="6797410" y="2587569"/>
              <a:ext cx="2553628" cy="461665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zh-CN" altLang="en-US" sz="2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微软雅黑" panose="020B0503020204020204" pitchFamily="82" charset="2"/>
                  <a:ea typeface="微软雅黑" panose="020B0503020204020204" pitchFamily="82" charset="2"/>
                </a:rPr>
                <a:t>日志</a:t>
              </a:r>
            </a:p>
          </p:txBody>
        </p:sp>
        <p:sp>
          <p:nvSpPr>
            <p:cNvPr id="60" name="文本框 59">
              <a:extLst>
                <a:ext uri="{FF2B5EF4-FFF2-40B4-BE49-F238E27FC236}">
                  <a16:creationId xmlns:a16="http://schemas.microsoft.com/office/drawing/2014/main" id="{C8350EA0-BF06-0FBA-C97B-F68597ECA72F}"/>
                </a:ext>
              </a:extLst>
            </p:cNvPr>
            <p:cNvSpPr txBox="1"/>
            <p:nvPr/>
          </p:nvSpPr>
          <p:spPr>
            <a:xfrm>
              <a:off x="8871077" y="2584908"/>
              <a:ext cx="2553628" cy="461665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zh-CN" altLang="en-US" sz="2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微软雅黑" panose="020B0503020204020204" pitchFamily="82" charset="2"/>
                  <a:ea typeface="微软雅黑" panose="020B0503020204020204" pitchFamily="82" charset="2"/>
                </a:rPr>
                <a:t>日志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46250429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18">
            <a:extLst>
              <a:ext uri="{FF2B5EF4-FFF2-40B4-BE49-F238E27FC236}">
                <a16:creationId xmlns:a16="http://schemas.microsoft.com/office/drawing/2014/main" id="{D899FA6C-6EEF-4A4E-9EA2-0EA1EF9C09AE}"/>
              </a:ext>
            </a:extLst>
          </p:cNvPr>
          <p:cNvSpPr/>
          <p:nvPr/>
        </p:nvSpPr>
        <p:spPr>
          <a:xfrm>
            <a:off x="1050551" y="1679851"/>
            <a:ext cx="10090897" cy="3772890"/>
          </a:xfrm>
          <a:prstGeom prst="roundRect">
            <a:avLst>
              <a:gd name="adj" fmla="val 9827"/>
            </a:avLst>
          </a:prstGeom>
          <a:solidFill>
            <a:schemeClr val="bg1"/>
          </a:solidFill>
          <a:ln w="12700" cap="flat">
            <a:gradFill>
              <a:gsLst>
                <a:gs pos="0">
                  <a:srgbClr val="3B20FF">
                    <a:alpha val="16000"/>
                  </a:srgbClr>
                </a:gs>
                <a:gs pos="100000">
                  <a:srgbClr val="6F1787"/>
                </a:gs>
              </a:gsLst>
              <a:lin ang="10800000" scaled="1"/>
            </a:gradFill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endParaRPr lang="zh-CN" altLang="en-US" b="1" dirty="0">
              <a:latin typeface="OPPOSans M" panose="00020600040101010101" pitchFamily="18" charset="-122"/>
              <a:ea typeface="OPPOSans M" panose="00020600040101010101" pitchFamily="18" charset="-122"/>
              <a:sym typeface="+mn-ea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F882447-FB01-FE4A-ACDE-089FACB2621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BBDC00-B9E2-4EFD-9306-2934E87247C6}" type="slidenum">
              <a:rPr lang="zh-CN" altLang="en-US" smtClean="0">
                <a:latin typeface="微软雅黑" panose="020B0503020204020204" pitchFamily="82" charset="2"/>
                <a:ea typeface="微软雅黑" panose="020B0503020204020204" pitchFamily="82" charset="2"/>
              </a:rPr>
              <a:pPr/>
              <a:t>139</a:t>
            </a:fld>
            <a:endParaRPr lang="zh-CN" altLang="en-US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BA6C39F7-7399-1142-8714-47C2DB227A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latin typeface="微软雅黑" panose="020B0503020204020204" pitchFamily="82" charset="2"/>
                <a:ea typeface="微软雅黑" panose="020B0503020204020204" pitchFamily="82" charset="2"/>
              </a:rPr>
              <a:t>两地三中心</a:t>
            </a: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6318C71-5F2B-ED46-8357-BA44DCF511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zh-CN" altLang="en-US">
                <a:latin typeface="微软雅黑" panose="020B0503020204020204" pitchFamily="82" charset="2"/>
                <a:ea typeface="微软雅黑" panose="020B0503020204020204" pitchFamily="82" charset="2"/>
              </a:rPr>
              <a:t>数据库系统</a:t>
            </a:r>
            <a:r>
              <a:rPr lang="en-US" altLang="zh-CN">
                <a:latin typeface="微软雅黑" panose="020B0503020204020204" pitchFamily="82" charset="2"/>
                <a:ea typeface="微软雅黑" panose="020B0503020204020204" pitchFamily="82" charset="2"/>
              </a:rPr>
              <a:t>—</a:t>
            </a:r>
            <a:r>
              <a:rPr lang="zh-CN" altLang="en-US">
                <a:latin typeface="微软雅黑" panose="020B0503020204020204" pitchFamily="82" charset="2"/>
                <a:ea typeface="微软雅黑" panose="020B0503020204020204" pitchFamily="82" charset="2"/>
              </a:rPr>
              <a:t>故障恢复</a:t>
            </a:r>
            <a:endParaRPr lang="en-US" altLang="zh-CN" sz="12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8CFAAEB4-B15E-FE43-9838-463D7684F6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600" y="1743029"/>
            <a:ext cx="10874188" cy="5005387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kumimoji="1" lang="zh-CN" altLang="en-US" sz="2400" b="1" dirty="0">
                <a:solidFill>
                  <a:srgbClr val="701988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在同城、异地建立双数据备份中心，比主备模式更高的安全性</a:t>
            </a:r>
            <a:endParaRPr kumimoji="1" lang="en-US" altLang="zh-CN" sz="2400" b="1" dirty="0">
              <a:solidFill>
                <a:srgbClr val="701988"/>
              </a:solidFill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701988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更大的执行代价，需要维护三台以上主机的数据</a:t>
            </a:r>
            <a:endParaRPr lang="en-US" altLang="zh-CN" sz="2400" b="1" dirty="0">
              <a:solidFill>
                <a:srgbClr val="701988"/>
              </a:solidFill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400" b="1" dirty="0">
                <a:solidFill>
                  <a:srgbClr val="701988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同城数据传输和异地数据传输代价</a:t>
            </a:r>
            <a:endParaRPr kumimoji="1" lang="en-US" altLang="zh-CN" sz="2400" b="1" dirty="0">
              <a:solidFill>
                <a:srgbClr val="701988"/>
              </a:solidFill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lvl="1">
              <a:lnSpc>
                <a:spcPct val="150000"/>
              </a:lnSpc>
            </a:pPr>
            <a:r>
              <a:rPr lang="zh-CN" altLang="en-US" sz="2400" b="1" dirty="0">
                <a:solidFill>
                  <a:srgbClr val="701988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同城之间采用同步传输，所有数据不会丢失</a:t>
            </a:r>
            <a:endParaRPr lang="en-US" altLang="zh-CN" sz="2400" b="1" dirty="0">
              <a:solidFill>
                <a:srgbClr val="701988"/>
              </a:solidFill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lvl="1">
              <a:lnSpc>
                <a:spcPct val="150000"/>
              </a:lnSpc>
            </a:pPr>
            <a:r>
              <a:rPr kumimoji="1" lang="zh-CN" altLang="en-US" sz="2400" b="1" dirty="0">
                <a:solidFill>
                  <a:srgbClr val="701988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异地之间采用异步传输，少量数据可能会丢失</a:t>
            </a:r>
          </a:p>
        </p:txBody>
      </p:sp>
    </p:spTree>
    <p:extLst>
      <p:ext uri="{BB962C8B-B14F-4D97-AF65-F5344CB8AC3E}">
        <p14:creationId xmlns:p14="http://schemas.microsoft.com/office/powerpoint/2010/main" val="33802056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18">
            <a:extLst>
              <a:ext uri="{FF2B5EF4-FFF2-40B4-BE49-F238E27FC236}">
                <a16:creationId xmlns:a16="http://schemas.microsoft.com/office/drawing/2014/main" id="{B7969A96-06B5-4946-9DEE-C7D44EB9C6A3}"/>
              </a:ext>
            </a:extLst>
          </p:cNvPr>
          <p:cNvSpPr/>
          <p:nvPr/>
        </p:nvSpPr>
        <p:spPr>
          <a:xfrm>
            <a:off x="2392609" y="1116189"/>
            <a:ext cx="7519936" cy="5277466"/>
          </a:xfrm>
          <a:prstGeom prst="roundRect">
            <a:avLst>
              <a:gd name="adj" fmla="val 9827"/>
            </a:avLst>
          </a:prstGeom>
          <a:solidFill>
            <a:schemeClr val="bg1"/>
          </a:solidFill>
          <a:ln w="12700" cap="flat">
            <a:gradFill>
              <a:gsLst>
                <a:gs pos="0">
                  <a:srgbClr val="3B20FF">
                    <a:alpha val="16000"/>
                  </a:srgbClr>
                </a:gs>
                <a:gs pos="100000">
                  <a:srgbClr val="6F1787"/>
                </a:gs>
              </a:gsLst>
              <a:lin ang="10800000" scaled="1"/>
            </a:gradFill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endParaRPr lang="zh-CN" altLang="en-US" b="1" dirty="0">
              <a:latin typeface="微软雅黑" panose="020B0503020204020204" pitchFamily="82" charset="2"/>
              <a:ea typeface="微软雅黑" panose="020B0503020204020204" pitchFamily="82" charset="2"/>
              <a:sym typeface="+mn-ea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7F764FF-6A9F-8C40-80D6-5D7FDB45E39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BBDC00-B9E2-4EFD-9306-2934E87247C6}" type="slidenum">
              <a:rPr lang="zh-CN" altLang="en-US" smtClean="0">
                <a:latin typeface="微软雅黑" panose="020B0503020204020204" pitchFamily="82" charset="2"/>
                <a:ea typeface="微软雅黑" panose="020B0503020204020204" pitchFamily="82" charset="2"/>
              </a:rPr>
              <a:pPr/>
              <a:t>14</a:t>
            </a:fld>
            <a:endParaRPr lang="zh-CN" altLang="en-US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D14AB033-41C7-954F-89FA-F21DE85F53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latin typeface="微软雅黑" panose="020B0503020204020204" pitchFamily="82" charset="2"/>
                <a:ea typeface="微软雅黑" panose="020B0503020204020204" pitchFamily="82" charset="2"/>
              </a:rPr>
              <a:t>系统崩溃恢复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F3CFAD2-EE14-0544-9F87-CC7471A71A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60575" y="1305144"/>
            <a:ext cx="10874188" cy="5005387"/>
          </a:xfrm>
        </p:spPr>
        <p:txBody>
          <a:bodyPr/>
          <a:lstStyle/>
          <a:p>
            <a:r>
              <a:rPr kumimoji="1" lang="zh-CN" altLang="en-US" sz="2800" b="1" dirty="0">
                <a:solidFill>
                  <a:srgbClr val="6F1787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系统崩溃诱因</a:t>
            </a:r>
            <a:endParaRPr kumimoji="1" lang="en-US" altLang="zh-CN" sz="2800" b="1" dirty="0">
              <a:solidFill>
                <a:srgbClr val="6F1787"/>
              </a:solidFill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lvl="1"/>
            <a:r>
              <a:rPr lang="zh-CN" altLang="en-US" sz="2400" dirty="0">
                <a:latin typeface="微软雅黑" panose="020B0503020204020204" pitchFamily="82" charset="2"/>
                <a:ea typeface="微软雅黑" panose="020B0503020204020204" pitchFamily="82" charset="2"/>
              </a:rPr>
              <a:t>数据库进程被操作系统中止</a:t>
            </a:r>
            <a:endParaRPr kumimoji="1" lang="en-US" altLang="zh-CN" sz="24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lvl="1"/>
            <a:r>
              <a:rPr lang="zh-CN" altLang="en-US" sz="2400" dirty="0">
                <a:latin typeface="微软雅黑" panose="020B0503020204020204" pitchFamily="82" charset="2"/>
                <a:ea typeface="微软雅黑" panose="020B0503020204020204" pitchFamily="82" charset="2"/>
              </a:rPr>
              <a:t>管理员错误操作</a:t>
            </a:r>
            <a:endParaRPr lang="en-US" altLang="zh-CN" sz="24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lvl="1"/>
            <a:r>
              <a:rPr lang="zh-CN" altLang="en-US" sz="2400" dirty="0">
                <a:latin typeface="微软雅黑" panose="020B0503020204020204" pitchFamily="82" charset="2"/>
                <a:ea typeface="微软雅黑" panose="020B0503020204020204" pitchFamily="82" charset="2"/>
              </a:rPr>
              <a:t>软件故障、死锁</a:t>
            </a:r>
            <a:endParaRPr kumimoji="1" lang="en-US" altLang="zh-CN" sz="24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r>
              <a:rPr lang="zh-CN" altLang="en-US" sz="2800" b="1" dirty="0">
                <a:solidFill>
                  <a:srgbClr val="6F1787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特点</a:t>
            </a:r>
            <a:endParaRPr lang="en-US" altLang="zh-CN" sz="2800" b="1" dirty="0">
              <a:solidFill>
                <a:srgbClr val="6F1787"/>
              </a:solidFill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lvl="1"/>
            <a:r>
              <a:rPr lang="zh-CN" altLang="en-US" sz="2400" dirty="0">
                <a:latin typeface="微软雅黑" panose="020B0503020204020204" pitchFamily="82" charset="2"/>
                <a:ea typeface="微软雅黑" panose="020B0503020204020204" pitchFamily="82" charset="2"/>
              </a:rPr>
              <a:t>出现频率较高</a:t>
            </a:r>
            <a:endParaRPr lang="en-US" altLang="zh-CN" sz="24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lvl="1"/>
            <a:r>
              <a:rPr lang="zh-CN" altLang="en-US" sz="2400" dirty="0">
                <a:latin typeface="微软雅黑" panose="020B0503020204020204" pitchFamily="82" charset="2"/>
                <a:ea typeface="微软雅黑" panose="020B0503020204020204" pitchFamily="82" charset="2"/>
              </a:rPr>
              <a:t>缓冲区数据丢失、磁盘数据不完整</a:t>
            </a:r>
            <a:endParaRPr lang="en-US" altLang="zh-CN" sz="24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r>
              <a:rPr kumimoji="1" lang="zh-CN" altLang="en-US" sz="2800" b="1" dirty="0">
                <a:solidFill>
                  <a:srgbClr val="6F1787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影响</a:t>
            </a:r>
            <a:endParaRPr kumimoji="1" lang="en-US" altLang="zh-CN" sz="2800" b="1" dirty="0">
              <a:solidFill>
                <a:srgbClr val="6F1787"/>
              </a:solidFill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lvl="1"/>
            <a:r>
              <a:rPr lang="zh-CN" altLang="en-US" sz="2400" dirty="0">
                <a:latin typeface="微软雅黑" panose="020B0503020204020204" pitchFamily="82" charset="2"/>
                <a:ea typeface="微软雅黑" panose="020B0503020204020204" pitchFamily="82" charset="2"/>
              </a:rPr>
              <a:t>原子性</a:t>
            </a:r>
            <a:endParaRPr lang="en-US" altLang="zh-CN" sz="24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lvl="1"/>
            <a:r>
              <a:rPr kumimoji="1" lang="zh-CN" altLang="en-US" sz="2400" dirty="0">
                <a:latin typeface="微软雅黑" panose="020B0503020204020204" pitchFamily="82" charset="2"/>
                <a:ea typeface="微软雅黑" panose="020B0503020204020204" pitchFamily="82" charset="2"/>
              </a:rPr>
              <a:t>持久性</a:t>
            </a: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E204EA4-F994-6C49-B970-998DA5D730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zh-CN" altLang="en-US">
                <a:latin typeface="微软雅黑" panose="020B0503020204020204" pitchFamily="82" charset="2"/>
                <a:ea typeface="微软雅黑" panose="020B0503020204020204" pitchFamily="82" charset="2"/>
              </a:rPr>
              <a:t>数据库系统</a:t>
            </a:r>
            <a:r>
              <a:rPr lang="en-US" altLang="zh-CN">
                <a:latin typeface="微软雅黑" panose="020B0503020204020204" pitchFamily="82" charset="2"/>
                <a:ea typeface="微软雅黑" panose="020B0503020204020204" pitchFamily="82" charset="2"/>
              </a:rPr>
              <a:t>—</a:t>
            </a:r>
            <a:r>
              <a:rPr lang="zh-CN" altLang="en-US">
                <a:latin typeface="微软雅黑" panose="020B0503020204020204" pitchFamily="82" charset="2"/>
                <a:ea typeface="微软雅黑" panose="020B0503020204020204" pitchFamily="82" charset="2"/>
              </a:rPr>
              <a:t>故障恢复</a:t>
            </a:r>
            <a:endParaRPr lang="en-US" altLang="zh-CN" sz="12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284798967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18">
            <a:extLst>
              <a:ext uri="{FF2B5EF4-FFF2-40B4-BE49-F238E27FC236}">
                <a16:creationId xmlns:a16="http://schemas.microsoft.com/office/drawing/2014/main" id="{2CC2D9BF-CDCA-45E5-976D-752D0FB5C120}"/>
              </a:ext>
            </a:extLst>
          </p:cNvPr>
          <p:cNvSpPr/>
          <p:nvPr/>
        </p:nvSpPr>
        <p:spPr>
          <a:xfrm>
            <a:off x="366525" y="1120885"/>
            <a:ext cx="11458948" cy="5119286"/>
          </a:xfrm>
          <a:prstGeom prst="roundRect">
            <a:avLst>
              <a:gd name="adj" fmla="val 9827"/>
            </a:avLst>
          </a:prstGeom>
          <a:solidFill>
            <a:schemeClr val="bg1"/>
          </a:solidFill>
          <a:ln w="12700" cap="flat">
            <a:gradFill>
              <a:gsLst>
                <a:gs pos="0">
                  <a:srgbClr val="3B20FF">
                    <a:alpha val="16000"/>
                  </a:srgbClr>
                </a:gs>
                <a:gs pos="100000">
                  <a:srgbClr val="6F1787"/>
                </a:gs>
              </a:gsLst>
              <a:lin ang="10800000" scaled="1"/>
            </a:gradFill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endParaRPr lang="zh-CN" altLang="en-US" b="1" dirty="0">
              <a:latin typeface="OPPOSans M" panose="00020600040101010101" pitchFamily="18" charset="-122"/>
              <a:ea typeface="OPPOSans M" panose="00020600040101010101" pitchFamily="18" charset="-122"/>
              <a:sym typeface="+mn-ea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F882447-FB01-FE4A-ACDE-089FACB2621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BBDC00-B9E2-4EFD-9306-2934E87247C6}" type="slidenum">
              <a:rPr lang="zh-CN" altLang="en-US" smtClean="0">
                <a:latin typeface="微软雅黑" panose="020B0503020204020204" pitchFamily="82" charset="2"/>
                <a:ea typeface="微软雅黑" panose="020B0503020204020204" pitchFamily="82" charset="2"/>
              </a:rPr>
              <a:pPr/>
              <a:t>140</a:t>
            </a:fld>
            <a:endParaRPr lang="zh-CN" altLang="en-US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BA6C39F7-7399-1142-8714-47C2DB227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551" y="17514"/>
            <a:ext cx="10090897" cy="678470"/>
          </a:xfrm>
        </p:spPr>
        <p:txBody>
          <a:bodyPr/>
          <a:lstStyle/>
          <a:p>
            <a:r>
              <a:rPr kumimoji="1" lang="zh-CN" altLang="en-US" dirty="0">
                <a:latin typeface="微软雅黑" panose="020B0503020204020204" pitchFamily="82" charset="2"/>
                <a:ea typeface="微软雅黑" panose="020B0503020204020204" pitchFamily="82" charset="2"/>
              </a:rPr>
              <a:t>两地三中心</a:t>
            </a: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6318C71-5F2B-ED46-8357-BA44DCF511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zh-CN" altLang="en-US">
                <a:latin typeface="微软雅黑" panose="020B0503020204020204" pitchFamily="82" charset="2"/>
                <a:ea typeface="微软雅黑" panose="020B0503020204020204" pitchFamily="82" charset="2"/>
              </a:rPr>
              <a:t>数据库系统</a:t>
            </a:r>
            <a:r>
              <a:rPr lang="en-US" altLang="zh-CN">
                <a:latin typeface="微软雅黑" panose="020B0503020204020204" pitchFamily="82" charset="2"/>
                <a:ea typeface="微软雅黑" panose="020B0503020204020204" pitchFamily="82" charset="2"/>
              </a:rPr>
              <a:t>—</a:t>
            </a:r>
            <a:r>
              <a:rPr lang="zh-CN" altLang="en-US">
                <a:latin typeface="微软雅黑" panose="020B0503020204020204" pitchFamily="82" charset="2"/>
                <a:ea typeface="微软雅黑" panose="020B0503020204020204" pitchFamily="82" charset="2"/>
              </a:rPr>
              <a:t>故障恢复</a:t>
            </a:r>
            <a:endParaRPr lang="en-US" altLang="zh-CN" sz="12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240013E8-3266-F8F6-F998-AAEA9EFE46D6}"/>
              </a:ext>
            </a:extLst>
          </p:cNvPr>
          <p:cNvGrpSpPr/>
          <p:nvPr/>
        </p:nvGrpSpPr>
        <p:grpSpPr>
          <a:xfrm>
            <a:off x="1050551" y="1417333"/>
            <a:ext cx="10160298" cy="4560320"/>
            <a:chOff x="432262" y="732814"/>
            <a:chExt cx="11347230" cy="5870864"/>
          </a:xfrm>
        </p:grpSpPr>
        <p:sp>
          <p:nvSpPr>
            <p:cNvPr id="7" name="圆角矩形 6">
              <a:extLst>
                <a:ext uri="{FF2B5EF4-FFF2-40B4-BE49-F238E27FC236}">
                  <a16:creationId xmlns:a16="http://schemas.microsoft.com/office/drawing/2014/main" id="{34BB7899-E95E-7C8F-E8BF-BDD2ECF69AED}"/>
                </a:ext>
              </a:extLst>
            </p:cNvPr>
            <p:cNvSpPr/>
            <p:nvPr/>
          </p:nvSpPr>
          <p:spPr>
            <a:xfrm>
              <a:off x="432262" y="732814"/>
              <a:ext cx="3774126" cy="5870864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微软雅黑" panose="020B0503020204020204" pitchFamily="82" charset="2"/>
                <a:ea typeface="微软雅黑" panose="020B0503020204020204" pitchFamily="82" charset="2"/>
                <a:cs typeface="Times New Roman" panose="02020603050405020304" pitchFamily="18" charset="0"/>
              </a:endParaRPr>
            </a:p>
          </p:txBody>
        </p:sp>
        <p:grpSp>
          <p:nvGrpSpPr>
            <p:cNvPr id="8" name="组 5">
              <a:extLst>
                <a:ext uri="{FF2B5EF4-FFF2-40B4-BE49-F238E27FC236}">
                  <a16:creationId xmlns:a16="http://schemas.microsoft.com/office/drawing/2014/main" id="{9BB0C68D-7379-93A2-E4D4-21CA00C0A2C9}"/>
                </a:ext>
              </a:extLst>
            </p:cNvPr>
            <p:cNvGrpSpPr/>
            <p:nvPr/>
          </p:nvGrpSpPr>
          <p:grpSpPr>
            <a:xfrm>
              <a:off x="1715555" y="4901032"/>
              <a:ext cx="1277194" cy="1613577"/>
              <a:chOff x="6075217" y="2722417"/>
              <a:chExt cx="1593274" cy="2254828"/>
            </a:xfrm>
          </p:grpSpPr>
          <p:sp>
            <p:nvSpPr>
              <p:cNvPr id="9" name="罐形 1">
                <a:extLst>
                  <a:ext uri="{FF2B5EF4-FFF2-40B4-BE49-F238E27FC236}">
                    <a16:creationId xmlns:a16="http://schemas.microsoft.com/office/drawing/2014/main" id="{FE82563E-53C6-1EC0-2FEB-3AC65355C141}"/>
                  </a:ext>
                </a:extLst>
              </p:cNvPr>
              <p:cNvSpPr/>
              <p:nvPr/>
            </p:nvSpPr>
            <p:spPr>
              <a:xfrm>
                <a:off x="6078682" y="2722417"/>
                <a:ext cx="1589809" cy="2254828"/>
              </a:xfrm>
              <a:prstGeom prst="can">
                <a:avLst>
                  <a:gd name="adj" fmla="val 39379"/>
                </a:avLst>
              </a:prstGeom>
              <a:solidFill>
                <a:schemeClr val="bg2">
                  <a:lumMod val="50000"/>
                </a:schemeClr>
              </a:solidFill>
              <a:ln w="635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微软雅黑" panose="020B0503020204020204" pitchFamily="82" charset="2"/>
                  <a:ea typeface="微软雅黑" panose="020B0503020204020204" pitchFamily="82" charset="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" name="罐形 9">
                <a:extLst>
                  <a:ext uri="{FF2B5EF4-FFF2-40B4-BE49-F238E27FC236}">
                    <a16:creationId xmlns:a16="http://schemas.microsoft.com/office/drawing/2014/main" id="{D28C0A14-3108-282A-5C8A-8E649117F3A8}"/>
                  </a:ext>
                </a:extLst>
              </p:cNvPr>
              <p:cNvSpPr/>
              <p:nvPr/>
            </p:nvSpPr>
            <p:spPr>
              <a:xfrm>
                <a:off x="6075217" y="2739734"/>
                <a:ext cx="1589809" cy="1686793"/>
              </a:xfrm>
              <a:prstGeom prst="can">
                <a:avLst>
                  <a:gd name="adj" fmla="val 39379"/>
                </a:avLst>
              </a:prstGeom>
              <a:solidFill>
                <a:schemeClr val="bg2">
                  <a:lumMod val="50000"/>
                </a:schemeClr>
              </a:solidFill>
              <a:ln w="635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微软雅黑" panose="020B0503020204020204" pitchFamily="82" charset="2"/>
                  <a:ea typeface="微软雅黑" panose="020B0503020204020204" pitchFamily="82" charset="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" name="罐形 8">
                <a:extLst>
                  <a:ext uri="{FF2B5EF4-FFF2-40B4-BE49-F238E27FC236}">
                    <a16:creationId xmlns:a16="http://schemas.microsoft.com/office/drawing/2014/main" id="{26E147FB-9A06-F8D1-AF9C-E5CBA4FA00CF}"/>
                  </a:ext>
                </a:extLst>
              </p:cNvPr>
              <p:cNvSpPr/>
              <p:nvPr/>
            </p:nvSpPr>
            <p:spPr>
              <a:xfrm>
                <a:off x="6078682" y="2722418"/>
                <a:ext cx="1589809" cy="1132610"/>
              </a:xfrm>
              <a:prstGeom prst="can">
                <a:avLst>
                  <a:gd name="adj" fmla="val 50000"/>
                </a:avLst>
              </a:prstGeom>
              <a:solidFill>
                <a:schemeClr val="bg2">
                  <a:lumMod val="50000"/>
                </a:schemeClr>
              </a:solidFill>
              <a:ln w="635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微软雅黑" panose="020B0503020204020204" pitchFamily="82" charset="2"/>
                  <a:ea typeface="微软雅黑" panose="020B0503020204020204" pitchFamily="82" charset="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05ED0186-99B3-CD7C-DF3F-D5F638CA025D}"/>
                  </a:ext>
                </a:extLst>
              </p:cNvPr>
              <p:cNvSpPr/>
              <p:nvPr/>
            </p:nvSpPr>
            <p:spPr>
              <a:xfrm>
                <a:off x="6265719" y="3408218"/>
                <a:ext cx="62345" cy="13508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微软雅黑" panose="020B0503020204020204" pitchFamily="82" charset="2"/>
                  <a:ea typeface="微软雅黑" panose="020B0503020204020204" pitchFamily="82" charset="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9C1C2D46-00AD-8B18-8250-9DD496ED514A}"/>
                  </a:ext>
                </a:extLst>
              </p:cNvPr>
              <p:cNvSpPr/>
              <p:nvPr/>
            </p:nvSpPr>
            <p:spPr>
              <a:xfrm>
                <a:off x="6272646" y="3976257"/>
                <a:ext cx="62345" cy="13508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微软雅黑" panose="020B0503020204020204" pitchFamily="82" charset="2"/>
                  <a:ea typeface="微软雅黑" panose="020B0503020204020204" pitchFamily="82" charset="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61D83DDE-D692-6897-8474-73EB78B10C19}"/>
                  </a:ext>
                </a:extLst>
              </p:cNvPr>
              <p:cNvSpPr/>
              <p:nvPr/>
            </p:nvSpPr>
            <p:spPr>
              <a:xfrm>
                <a:off x="6269181" y="4533903"/>
                <a:ext cx="62345" cy="13508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微软雅黑" panose="020B0503020204020204" pitchFamily="82" charset="2"/>
                  <a:ea typeface="微软雅黑" panose="020B0503020204020204" pitchFamily="82" charset="2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5" name="组 25">
              <a:extLst>
                <a:ext uri="{FF2B5EF4-FFF2-40B4-BE49-F238E27FC236}">
                  <a16:creationId xmlns:a16="http://schemas.microsoft.com/office/drawing/2014/main" id="{2EC1B01E-6077-D422-40D0-DF99C2BBABD3}"/>
                </a:ext>
              </a:extLst>
            </p:cNvPr>
            <p:cNvGrpSpPr/>
            <p:nvPr/>
          </p:nvGrpSpPr>
          <p:grpSpPr>
            <a:xfrm>
              <a:off x="1798853" y="1662842"/>
              <a:ext cx="975438" cy="1239809"/>
              <a:chOff x="1288473" y="768927"/>
              <a:chExt cx="1278082" cy="1714500"/>
            </a:xfrm>
          </p:grpSpPr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5B14BAC2-BA00-545F-4F74-A06EBAD38804}"/>
                  </a:ext>
                </a:extLst>
              </p:cNvPr>
              <p:cNvSpPr/>
              <p:nvPr/>
            </p:nvSpPr>
            <p:spPr>
              <a:xfrm>
                <a:off x="1288473" y="768927"/>
                <a:ext cx="1278082" cy="17145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微软雅黑" panose="020B0503020204020204" pitchFamily="82" charset="2"/>
                  <a:ea typeface="微软雅黑" panose="020B0503020204020204" pitchFamily="82" charset="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59E68868-AC61-84A9-A7FC-6D88A2A27922}"/>
                  </a:ext>
                </a:extLst>
              </p:cNvPr>
              <p:cNvSpPr/>
              <p:nvPr/>
            </p:nvSpPr>
            <p:spPr>
              <a:xfrm>
                <a:off x="1526703" y="947131"/>
                <a:ext cx="789632" cy="19039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微软雅黑" panose="020B0503020204020204" pitchFamily="82" charset="2"/>
                  <a:ea typeface="微软雅黑" panose="020B0503020204020204" pitchFamily="82" charset="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990936E6-120B-C52E-9BBE-6164660BFF1A}"/>
                  </a:ext>
                </a:extLst>
              </p:cNvPr>
              <p:cNvSpPr/>
              <p:nvPr/>
            </p:nvSpPr>
            <p:spPr>
              <a:xfrm>
                <a:off x="1526703" y="1219306"/>
                <a:ext cx="789632" cy="19039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微软雅黑" panose="020B0503020204020204" pitchFamily="82" charset="2"/>
                  <a:ea typeface="微软雅黑" panose="020B0503020204020204" pitchFamily="82" charset="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0F9D6232-CF26-8858-1E7D-9F1B730CA76C}"/>
                  </a:ext>
                </a:extLst>
              </p:cNvPr>
              <p:cNvSpPr/>
              <p:nvPr/>
            </p:nvSpPr>
            <p:spPr>
              <a:xfrm>
                <a:off x="1527460" y="1496397"/>
                <a:ext cx="789633" cy="19039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微软雅黑" panose="020B0503020204020204" pitchFamily="82" charset="2"/>
                  <a:ea typeface="微软雅黑" panose="020B0503020204020204" pitchFamily="82" charset="2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ED7A5852-219C-D4A7-4BF2-FA153DBC4966}"/>
                  </a:ext>
                </a:extLst>
              </p:cNvPr>
              <p:cNvSpPr/>
              <p:nvPr/>
            </p:nvSpPr>
            <p:spPr>
              <a:xfrm>
                <a:off x="1526703" y="1767076"/>
                <a:ext cx="789632" cy="19039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微软雅黑" panose="020B0503020204020204" pitchFamily="82" charset="2"/>
                  <a:ea typeface="微软雅黑" panose="020B0503020204020204" pitchFamily="82" charset="2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86016DE8-B30A-9493-623E-B11089E70983}"/>
                  </a:ext>
                </a:extLst>
              </p:cNvPr>
              <p:cNvSpPr/>
              <p:nvPr/>
            </p:nvSpPr>
            <p:spPr>
              <a:xfrm>
                <a:off x="1530921" y="2123318"/>
                <a:ext cx="789633" cy="5395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微软雅黑" panose="020B0503020204020204" pitchFamily="82" charset="2"/>
                  <a:ea typeface="微软雅黑" panose="020B0503020204020204" pitchFamily="82" charset="2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0AF6E838-DBF1-0456-850B-7AE56AE657E3}"/>
                  </a:ext>
                </a:extLst>
              </p:cNvPr>
              <p:cNvSpPr/>
              <p:nvPr/>
            </p:nvSpPr>
            <p:spPr>
              <a:xfrm flipV="1">
                <a:off x="1832182" y="2236155"/>
                <a:ext cx="173178" cy="4571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微软雅黑" panose="020B0503020204020204" pitchFamily="82" charset="2"/>
                  <a:ea typeface="微软雅黑" panose="020B0503020204020204" pitchFamily="82" charset="2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23" name="直线连接符 22">
              <a:extLst>
                <a:ext uri="{FF2B5EF4-FFF2-40B4-BE49-F238E27FC236}">
                  <a16:creationId xmlns:a16="http://schemas.microsoft.com/office/drawing/2014/main" id="{CE74E92A-EAD9-AD32-CA2D-F7AD18AA6B42}"/>
                </a:ext>
              </a:extLst>
            </p:cNvPr>
            <p:cNvCxnSpPr>
              <a:endCxn id="27" idx="3"/>
            </p:cNvCxnSpPr>
            <p:nvPr/>
          </p:nvCxnSpPr>
          <p:spPr>
            <a:xfrm>
              <a:off x="1211570" y="2907085"/>
              <a:ext cx="1107757" cy="67265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线连接符 23">
              <a:extLst>
                <a:ext uri="{FF2B5EF4-FFF2-40B4-BE49-F238E27FC236}">
                  <a16:creationId xmlns:a16="http://schemas.microsoft.com/office/drawing/2014/main" id="{0BA92E7D-0E64-C87C-03CB-05D2D6BF8D1C}"/>
                </a:ext>
              </a:extLst>
            </p:cNvPr>
            <p:cNvCxnSpPr>
              <a:stCxn id="16" idx="2"/>
              <a:endCxn id="27" idx="3"/>
            </p:cNvCxnSpPr>
            <p:nvPr/>
          </p:nvCxnSpPr>
          <p:spPr>
            <a:xfrm>
              <a:off x="2286574" y="2902649"/>
              <a:ext cx="32753" cy="67708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线连接符 24">
              <a:extLst>
                <a:ext uri="{FF2B5EF4-FFF2-40B4-BE49-F238E27FC236}">
                  <a16:creationId xmlns:a16="http://schemas.microsoft.com/office/drawing/2014/main" id="{A98794BC-E23C-0926-848E-7FC5CD025FCC}"/>
                </a:ext>
              </a:extLst>
            </p:cNvPr>
            <p:cNvCxnSpPr>
              <a:endCxn id="27" idx="3"/>
            </p:cNvCxnSpPr>
            <p:nvPr/>
          </p:nvCxnSpPr>
          <p:spPr>
            <a:xfrm flipH="1">
              <a:off x="2319327" y="2902650"/>
              <a:ext cx="1043739" cy="67708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组 17">
              <a:extLst>
                <a:ext uri="{FF2B5EF4-FFF2-40B4-BE49-F238E27FC236}">
                  <a16:creationId xmlns:a16="http://schemas.microsoft.com/office/drawing/2014/main" id="{9CA8015D-B7CD-E93C-6C90-376C8407C734}"/>
                </a:ext>
              </a:extLst>
            </p:cNvPr>
            <p:cNvGrpSpPr/>
            <p:nvPr/>
          </p:nvGrpSpPr>
          <p:grpSpPr>
            <a:xfrm>
              <a:off x="1567906" y="3525876"/>
              <a:ext cx="1502841" cy="942025"/>
              <a:chOff x="1613624" y="3354169"/>
              <a:chExt cx="1502841" cy="942025"/>
            </a:xfrm>
          </p:grpSpPr>
          <p:sp>
            <p:nvSpPr>
              <p:cNvPr id="27" name="云形 26">
                <a:extLst>
                  <a:ext uri="{FF2B5EF4-FFF2-40B4-BE49-F238E27FC236}">
                    <a16:creationId xmlns:a16="http://schemas.microsoft.com/office/drawing/2014/main" id="{3419B6A7-E7BA-DADB-067A-9E27578099AD}"/>
                  </a:ext>
                </a:extLst>
              </p:cNvPr>
              <p:cNvSpPr/>
              <p:nvPr/>
            </p:nvSpPr>
            <p:spPr>
              <a:xfrm>
                <a:off x="1613624" y="3354169"/>
                <a:ext cx="1502841" cy="942025"/>
              </a:xfrm>
              <a:prstGeom prst="cloud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微软雅黑" panose="020B0503020204020204" pitchFamily="82" charset="2"/>
                  <a:ea typeface="微软雅黑" panose="020B0503020204020204" pitchFamily="82" charset="2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430AD2A8-1190-C672-F958-AA957CCAA38B}"/>
                  </a:ext>
                </a:extLst>
              </p:cNvPr>
              <p:cNvSpPr txBox="1"/>
              <p:nvPr/>
            </p:nvSpPr>
            <p:spPr>
              <a:xfrm>
                <a:off x="2072694" y="3601939"/>
                <a:ext cx="773754" cy="4754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b="1" dirty="0">
                    <a:solidFill>
                      <a:srgbClr val="701988"/>
                    </a:solidFill>
                    <a:latin typeface="微软雅黑" panose="020B0503020204020204" pitchFamily="82" charset="2"/>
                    <a:ea typeface="微软雅黑" panose="020B0503020204020204" pitchFamily="82" charset="2"/>
                    <a:cs typeface="Times New Roman" panose="02020603050405020304" pitchFamily="18" charset="0"/>
                  </a:rPr>
                  <a:t>SAN</a:t>
                </a:r>
                <a:endParaRPr kumimoji="1" lang="zh-CN" altLang="en-US" b="1" dirty="0">
                  <a:solidFill>
                    <a:srgbClr val="701988"/>
                  </a:solidFill>
                  <a:latin typeface="微软雅黑" panose="020B0503020204020204" pitchFamily="82" charset="2"/>
                  <a:ea typeface="微软雅黑" panose="020B0503020204020204" pitchFamily="82" charset="2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29" name="直线连接符 28">
              <a:extLst>
                <a:ext uri="{FF2B5EF4-FFF2-40B4-BE49-F238E27FC236}">
                  <a16:creationId xmlns:a16="http://schemas.microsoft.com/office/drawing/2014/main" id="{1DA6F43D-47D4-DECA-4D2C-C2805AA37898}"/>
                </a:ext>
              </a:extLst>
            </p:cNvPr>
            <p:cNvCxnSpPr>
              <a:stCxn id="27" idx="1"/>
              <a:endCxn id="11" idx="1"/>
            </p:cNvCxnSpPr>
            <p:nvPr/>
          </p:nvCxnSpPr>
          <p:spPr>
            <a:xfrm>
              <a:off x="2319325" y="4466898"/>
              <a:ext cx="36216" cy="43413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线连接符 29">
              <a:extLst>
                <a:ext uri="{FF2B5EF4-FFF2-40B4-BE49-F238E27FC236}">
                  <a16:creationId xmlns:a16="http://schemas.microsoft.com/office/drawing/2014/main" id="{247D29A2-A1AD-BF96-23DD-D8FEC5108F95}"/>
                </a:ext>
              </a:extLst>
            </p:cNvPr>
            <p:cNvCxnSpPr/>
            <p:nvPr/>
          </p:nvCxnSpPr>
          <p:spPr>
            <a:xfrm flipV="1">
              <a:off x="578121" y="1252444"/>
              <a:ext cx="3400360" cy="911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线连接符 30">
              <a:extLst>
                <a:ext uri="{FF2B5EF4-FFF2-40B4-BE49-F238E27FC236}">
                  <a16:creationId xmlns:a16="http://schemas.microsoft.com/office/drawing/2014/main" id="{3D9A6B71-FC34-F9CE-8605-56E6B2834DC6}"/>
                </a:ext>
              </a:extLst>
            </p:cNvPr>
            <p:cNvCxnSpPr/>
            <p:nvPr/>
          </p:nvCxnSpPr>
          <p:spPr>
            <a:xfrm>
              <a:off x="1207570" y="1261557"/>
              <a:ext cx="0" cy="40571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线连接符 31">
              <a:extLst>
                <a:ext uri="{FF2B5EF4-FFF2-40B4-BE49-F238E27FC236}">
                  <a16:creationId xmlns:a16="http://schemas.microsoft.com/office/drawing/2014/main" id="{06F48E7F-07BA-216C-F84A-D1818F7D897F}"/>
                </a:ext>
              </a:extLst>
            </p:cNvPr>
            <p:cNvCxnSpPr/>
            <p:nvPr/>
          </p:nvCxnSpPr>
          <p:spPr>
            <a:xfrm flipH="1">
              <a:off x="2293365" y="1259625"/>
              <a:ext cx="0" cy="41059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线连接符 32">
              <a:extLst>
                <a:ext uri="{FF2B5EF4-FFF2-40B4-BE49-F238E27FC236}">
                  <a16:creationId xmlns:a16="http://schemas.microsoft.com/office/drawing/2014/main" id="{CF810BEE-BE52-298B-5B72-7F4B770E8DD9}"/>
                </a:ext>
              </a:extLst>
            </p:cNvPr>
            <p:cNvCxnSpPr/>
            <p:nvPr/>
          </p:nvCxnSpPr>
          <p:spPr>
            <a:xfrm>
              <a:off x="3379550" y="1252441"/>
              <a:ext cx="0" cy="41059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F19BC6AC-E977-A6C4-E6FB-4009A6E1E1D9}"/>
                </a:ext>
              </a:extLst>
            </p:cNvPr>
            <p:cNvSpPr txBox="1"/>
            <p:nvPr/>
          </p:nvSpPr>
          <p:spPr>
            <a:xfrm>
              <a:off x="1626865" y="790245"/>
              <a:ext cx="1904951" cy="4754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b="1" dirty="0">
                  <a:solidFill>
                    <a:srgbClr val="701988"/>
                  </a:solidFill>
                  <a:latin typeface="微软雅黑" panose="020B0503020204020204" pitchFamily="82" charset="2"/>
                  <a:ea typeface="微软雅黑" panose="020B0503020204020204" pitchFamily="82" charset="2"/>
                  <a:cs typeface="Times New Roman" panose="02020603050405020304" pitchFamily="18" charset="0"/>
                </a:rPr>
                <a:t>同城生产中心</a:t>
              </a:r>
            </a:p>
          </p:txBody>
        </p:sp>
        <p:grpSp>
          <p:nvGrpSpPr>
            <p:cNvPr id="35" name="组 170">
              <a:extLst>
                <a:ext uri="{FF2B5EF4-FFF2-40B4-BE49-F238E27FC236}">
                  <a16:creationId xmlns:a16="http://schemas.microsoft.com/office/drawing/2014/main" id="{D1102FD3-7D1E-1178-D61B-C5B0E4BC9FA6}"/>
                </a:ext>
              </a:extLst>
            </p:cNvPr>
            <p:cNvGrpSpPr/>
            <p:nvPr/>
          </p:nvGrpSpPr>
          <p:grpSpPr>
            <a:xfrm>
              <a:off x="2895428" y="1659967"/>
              <a:ext cx="975438" cy="1239809"/>
              <a:chOff x="1288473" y="768927"/>
              <a:chExt cx="1278082" cy="1714500"/>
            </a:xfrm>
          </p:grpSpPr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1EDAAEF2-5867-165E-84B2-A77FF7CE0A01}"/>
                  </a:ext>
                </a:extLst>
              </p:cNvPr>
              <p:cNvSpPr/>
              <p:nvPr/>
            </p:nvSpPr>
            <p:spPr>
              <a:xfrm>
                <a:off x="1288473" y="768927"/>
                <a:ext cx="1278082" cy="17145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微软雅黑" panose="020B0503020204020204" pitchFamily="82" charset="2"/>
                  <a:ea typeface="微软雅黑" panose="020B0503020204020204" pitchFamily="82" charset="2"/>
                  <a:cs typeface="Times New Roman" panose="02020603050405020304" pitchFamily="18" charset="0"/>
                </a:endParaRPr>
              </a:p>
            </p:txBody>
          </p:sp>
          <p:sp>
            <p:nvSpPr>
              <p:cNvPr id="37" name="矩形 36">
                <a:extLst>
                  <a:ext uri="{FF2B5EF4-FFF2-40B4-BE49-F238E27FC236}">
                    <a16:creationId xmlns:a16="http://schemas.microsoft.com/office/drawing/2014/main" id="{4B182AF6-2CC5-B906-884A-CBF327E6F052}"/>
                  </a:ext>
                </a:extLst>
              </p:cNvPr>
              <p:cNvSpPr/>
              <p:nvPr/>
            </p:nvSpPr>
            <p:spPr>
              <a:xfrm>
                <a:off x="1526703" y="947131"/>
                <a:ext cx="789632" cy="19039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微软雅黑" panose="020B0503020204020204" pitchFamily="82" charset="2"/>
                  <a:ea typeface="微软雅黑" panose="020B0503020204020204" pitchFamily="82" charset="2"/>
                  <a:cs typeface="Times New Roman" panose="02020603050405020304" pitchFamily="18" charset="0"/>
                </a:endParaRPr>
              </a:p>
            </p:txBody>
          </p:sp>
          <p:sp>
            <p:nvSpPr>
              <p:cNvPr id="38" name="矩形 37">
                <a:extLst>
                  <a:ext uri="{FF2B5EF4-FFF2-40B4-BE49-F238E27FC236}">
                    <a16:creationId xmlns:a16="http://schemas.microsoft.com/office/drawing/2014/main" id="{19A8F70B-13B0-4E7F-9C16-A86A682EBFFD}"/>
                  </a:ext>
                </a:extLst>
              </p:cNvPr>
              <p:cNvSpPr/>
              <p:nvPr/>
            </p:nvSpPr>
            <p:spPr>
              <a:xfrm>
                <a:off x="1526703" y="1219306"/>
                <a:ext cx="789632" cy="19039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微软雅黑" panose="020B0503020204020204" pitchFamily="82" charset="2"/>
                  <a:ea typeface="微软雅黑" panose="020B0503020204020204" pitchFamily="82" charset="2"/>
                  <a:cs typeface="Times New Roman" panose="02020603050405020304" pitchFamily="18" charset="0"/>
                </a:endParaRPr>
              </a:p>
            </p:txBody>
          </p:sp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5A014B7F-FE1C-41DF-F431-81593EA9DF87}"/>
                  </a:ext>
                </a:extLst>
              </p:cNvPr>
              <p:cNvSpPr/>
              <p:nvPr/>
            </p:nvSpPr>
            <p:spPr>
              <a:xfrm>
                <a:off x="1527460" y="1496397"/>
                <a:ext cx="789633" cy="19039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微软雅黑" panose="020B0503020204020204" pitchFamily="82" charset="2"/>
                  <a:ea typeface="微软雅黑" panose="020B0503020204020204" pitchFamily="82" charset="2"/>
                  <a:cs typeface="Times New Roman" panose="02020603050405020304" pitchFamily="18" charset="0"/>
                </a:endParaRPr>
              </a:p>
            </p:txBody>
          </p:sp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259C896C-D61D-BE83-D786-F86EAEE65529}"/>
                  </a:ext>
                </a:extLst>
              </p:cNvPr>
              <p:cNvSpPr/>
              <p:nvPr/>
            </p:nvSpPr>
            <p:spPr>
              <a:xfrm>
                <a:off x="1526703" y="1767076"/>
                <a:ext cx="789632" cy="19039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微软雅黑" panose="020B0503020204020204" pitchFamily="82" charset="2"/>
                  <a:ea typeface="微软雅黑" panose="020B0503020204020204" pitchFamily="82" charset="2"/>
                  <a:cs typeface="Times New Roman" panose="02020603050405020304" pitchFamily="18" charset="0"/>
                </a:endParaRPr>
              </a:p>
            </p:txBody>
          </p:sp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BFAABA03-5BD1-F1AA-D665-07E9FFCA7DFA}"/>
                  </a:ext>
                </a:extLst>
              </p:cNvPr>
              <p:cNvSpPr/>
              <p:nvPr/>
            </p:nvSpPr>
            <p:spPr>
              <a:xfrm>
                <a:off x="1530921" y="2123318"/>
                <a:ext cx="789633" cy="5395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微软雅黑" panose="020B0503020204020204" pitchFamily="82" charset="2"/>
                  <a:ea typeface="微软雅黑" panose="020B0503020204020204" pitchFamily="82" charset="2"/>
                  <a:cs typeface="Times New Roman" panose="02020603050405020304" pitchFamily="18" charset="0"/>
                </a:endParaRPr>
              </a:p>
            </p:txBody>
          </p:sp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6DA2EBEA-4800-17C8-69AF-E2DB6F0316A1}"/>
                  </a:ext>
                </a:extLst>
              </p:cNvPr>
              <p:cNvSpPr/>
              <p:nvPr/>
            </p:nvSpPr>
            <p:spPr>
              <a:xfrm flipV="1">
                <a:off x="1832182" y="2236155"/>
                <a:ext cx="173178" cy="4571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微软雅黑" panose="020B0503020204020204" pitchFamily="82" charset="2"/>
                  <a:ea typeface="微软雅黑" panose="020B0503020204020204" pitchFamily="82" charset="2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43" name="组 178">
              <a:extLst>
                <a:ext uri="{FF2B5EF4-FFF2-40B4-BE49-F238E27FC236}">
                  <a16:creationId xmlns:a16="http://schemas.microsoft.com/office/drawing/2014/main" id="{45F641A2-9B35-B912-7608-F785A22CF389}"/>
                </a:ext>
              </a:extLst>
            </p:cNvPr>
            <p:cNvGrpSpPr/>
            <p:nvPr/>
          </p:nvGrpSpPr>
          <p:grpSpPr>
            <a:xfrm>
              <a:off x="700240" y="1667352"/>
              <a:ext cx="975438" cy="1239809"/>
              <a:chOff x="1288473" y="768927"/>
              <a:chExt cx="1278082" cy="1714500"/>
            </a:xfrm>
          </p:grpSpPr>
          <p:sp>
            <p:nvSpPr>
              <p:cNvPr id="44" name="矩形 43">
                <a:extLst>
                  <a:ext uri="{FF2B5EF4-FFF2-40B4-BE49-F238E27FC236}">
                    <a16:creationId xmlns:a16="http://schemas.microsoft.com/office/drawing/2014/main" id="{5FB0F46B-0516-741C-37CA-627BFE70FB85}"/>
                  </a:ext>
                </a:extLst>
              </p:cNvPr>
              <p:cNvSpPr/>
              <p:nvPr/>
            </p:nvSpPr>
            <p:spPr>
              <a:xfrm>
                <a:off x="1288473" y="768927"/>
                <a:ext cx="1278082" cy="17145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微软雅黑" panose="020B0503020204020204" pitchFamily="82" charset="2"/>
                  <a:ea typeface="微软雅黑" panose="020B0503020204020204" pitchFamily="82" charset="2"/>
                  <a:cs typeface="Times New Roman" panose="02020603050405020304" pitchFamily="18" charset="0"/>
                </a:endParaRPr>
              </a:p>
            </p:txBody>
          </p:sp>
          <p:sp>
            <p:nvSpPr>
              <p:cNvPr id="45" name="矩形 44">
                <a:extLst>
                  <a:ext uri="{FF2B5EF4-FFF2-40B4-BE49-F238E27FC236}">
                    <a16:creationId xmlns:a16="http://schemas.microsoft.com/office/drawing/2014/main" id="{BAC66F47-766A-EE3F-61EB-74F98D8645E6}"/>
                  </a:ext>
                </a:extLst>
              </p:cNvPr>
              <p:cNvSpPr/>
              <p:nvPr/>
            </p:nvSpPr>
            <p:spPr>
              <a:xfrm>
                <a:off x="1526703" y="947131"/>
                <a:ext cx="789632" cy="19039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微软雅黑" panose="020B0503020204020204" pitchFamily="82" charset="2"/>
                  <a:ea typeface="微软雅黑" panose="020B0503020204020204" pitchFamily="82" charset="2"/>
                  <a:cs typeface="Times New Roman" panose="02020603050405020304" pitchFamily="18" charset="0"/>
                </a:endParaRPr>
              </a:p>
            </p:txBody>
          </p:sp>
          <p:sp>
            <p:nvSpPr>
              <p:cNvPr id="46" name="矩形 45">
                <a:extLst>
                  <a:ext uri="{FF2B5EF4-FFF2-40B4-BE49-F238E27FC236}">
                    <a16:creationId xmlns:a16="http://schemas.microsoft.com/office/drawing/2014/main" id="{8F01943B-FFAF-11A3-A3D2-ABD0DC444438}"/>
                  </a:ext>
                </a:extLst>
              </p:cNvPr>
              <p:cNvSpPr/>
              <p:nvPr/>
            </p:nvSpPr>
            <p:spPr>
              <a:xfrm>
                <a:off x="1526703" y="1219306"/>
                <a:ext cx="789632" cy="19039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微软雅黑" panose="020B0503020204020204" pitchFamily="82" charset="2"/>
                  <a:ea typeface="微软雅黑" panose="020B0503020204020204" pitchFamily="82" charset="2"/>
                  <a:cs typeface="Times New Roman" panose="02020603050405020304" pitchFamily="18" charset="0"/>
                </a:endParaRPr>
              </a:p>
            </p:txBody>
          </p:sp>
          <p:sp>
            <p:nvSpPr>
              <p:cNvPr id="47" name="矩形 46">
                <a:extLst>
                  <a:ext uri="{FF2B5EF4-FFF2-40B4-BE49-F238E27FC236}">
                    <a16:creationId xmlns:a16="http://schemas.microsoft.com/office/drawing/2014/main" id="{66EC61DE-52B2-4CBE-DA61-5100F49214F9}"/>
                  </a:ext>
                </a:extLst>
              </p:cNvPr>
              <p:cNvSpPr/>
              <p:nvPr/>
            </p:nvSpPr>
            <p:spPr>
              <a:xfrm>
                <a:off x="1527460" y="1496397"/>
                <a:ext cx="789633" cy="19039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微软雅黑" panose="020B0503020204020204" pitchFamily="82" charset="2"/>
                  <a:ea typeface="微软雅黑" panose="020B0503020204020204" pitchFamily="82" charset="2"/>
                  <a:cs typeface="Times New Roman" panose="02020603050405020304" pitchFamily="18" charset="0"/>
                </a:endParaRPr>
              </a:p>
            </p:txBody>
          </p:sp>
          <p:sp>
            <p:nvSpPr>
              <p:cNvPr id="48" name="矩形 47">
                <a:extLst>
                  <a:ext uri="{FF2B5EF4-FFF2-40B4-BE49-F238E27FC236}">
                    <a16:creationId xmlns:a16="http://schemas.microsoft.com/office/drawing/2014/main" id="{85D5A2E1-A581-358C-1BC8-6D42EA5BD6DE}"/>
                  </a:ext>
                </a:extLst>
              </p:cNvPr>
              <p:cNvSpPr/>
              <p:nvPr/>
            </p:nvSpPr>
            <p:spPr>
              <a:xfrm>
                <a:off x="1526703" y="1767076"/>
                <a:ext cx="789632" cy="19039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微软雅黑" panose="020B0503020204020204" pitchFamily="82" charset="2"/>
                  <a:ea typeface="微软雅黑" panose="020B0503020204020204" pitchFamily="82" charset="2"/>
                  <a:cs typeface="Times New Roman" panose="02020603050405020304" pitchFamily="18" charset="0"/>
                </a:endParaRPr>
              </a:p>
            </p:txBody>
          </p:sp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32CB7DE3-A8EE-4188-7512-078177996408}"/>
                  </a:ext>
                </a:extLst>
              </p:cNvPr>
              <p:cNvSpPr/>
              <p:nvPr/>
            </p:nvSpPr>
            <p:spPr>
              <a:xfrm>
                <a:off x="1530921" y="2123318"/>
                <a:ext cx="789633" cy="5395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微软雅黑" panose="020B0503020204020204" pitchFamily="82" charset="2"/>
                  <a:ea typeface="微软雅黑" panose="020B0503020204020204" pitchFamily="82" charset="2"/>
                  <a:cs typeface="Times New Roman" panose="02020603050405020304" pitchFamily="18" charset="0"/>
                </a:endParaRPr>
              </a:p>
            </p:txBody>
          </p:sp>
          <p:sp>
            <p:nvSpPr>
              <p:cNvPr id="50" name="矩形 49">
                <a:extLst>
                  <a:ext uri="{FF2B5EF4-FFF2-40B4-BE49-F238E27FC236}">
                    <a16:creationId xmlns:a16="http://schemas.microsoft.com/office/drawing/2014/main" id="{C5FFEB06-19CD-ED21-6706-D8BAC1424FE6}"/>
                  </a:ext>
                </a:extLst>
              </p:cNvPr>
              <p:cNvSpPr/>
              <p:nvPr/>
            </p:nvSpPr>
            <p:spPr>
              <a:xfrm flipV="1">
                <a:off x="1832182" y="2236155"/>
                <a:ext cx="173178" cy="4571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微软雅黑" panose="020B0503020204020204" pitchFamily="82" charset="2"/>
                  <a:ea typeface="微软雅黑" panose="020B0503020204020204" pitchFamily="82" charset="2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51" name="组 101">
              <a:extLst>
                <a:ext uri="{FF2B5EF4-FFF2-40B4-BE49-F238E27FC236}">
                  <a16:creationId xmlns:a16="http://schemas.microsoft.com/office/drawing/2014/main" id="{E30FFF3A-FBF3-A2A6-9A40-F061ECE0231D}"/>
                </a:ext>
              </a:extLst>
            </p:cNvPr>
            <p:cNvGrpSpPr/>
            <p:nvPr/>
          </p:nvGrpSpPr>
          <p:grpSpPr>
            <a:xfrm>
              <a:off x="5377031" y="1968033"/>
              <a:ext cx="607941" cy="961237"/>
              <a:chOff x="1523995" y="952604"/>
              <a:chExt cx="796563" cy="1329270"/>
            </a:xfrm>
          </p:grpSpPr>
          <p:sp>
            <p:nvSpPr>
              <p:cNvPr id="52" name="矩形 51">
                <a:extLst>
                  <a:ext uri="{FF2B5EF4-FFF2-40B4-BE49-F238E27FC236}">
                    <a16:creationId xmlns:a16="http://schemas.microsoft.com/office/drawing/2014/main" id="{05C91A84-A34B-5858-3C15-03512ADEABCF}"/>
                  </a:ext>
                </a:extLst>
              </p:cNvPr>
              <p:cNvSpPr/>
              <p:nvPr/>
            </p:nvSpPr>
            <p:spPr>
              <a:xfrm>
                <a:off x="1523999" y="952604"/>
                <a:ext cx="789633" cy="19039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微软雅黑" panose="020B0503020204020204" pitchFamily="82" charset="2"/>
                  <a:ea typeface="微软雅黑" panose="020B0503020204020204" pitchFamily="82" charset="2"/>
                  <a:cs typeface="Times New Roman" panose="02020603050405020304" pitchFamily="18" charset="0"/>
                </a:endParaRPr>
              </a:p>
            </p:txBody>
          </p:sp>
          <p:sp>
            <p:nvSpPr>
              <p:cNvPr id="53" name="矩形 52">
                <a:extLst>
                  <a:ext uri="{FF2B5EF4-FFF2-40B4-BE49-F238E27FC236}">
                    <a16:creationId xmlns:a16="http://schemas.microsoft.com/office/drawing/2014/main" id="{C100B326-B383-D8A5-64C5-2618395A9909}"/>
                  </a:ext>
                </a:extLst>
              </p:cNvPr>
              <p:cNvSpPr/>
              <p:nvPr/>
            </p:nvSpPr>
            <p:spPr>
              <a:xfrm>
                <a:off x="1530925" y="1219305"/>
                <a:ext cx="789633" cy="19039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微软雅黑" panose="020B0503020204020204" pitchFamily="82" charset="2"/>
                  <a:ea typeface="微软雅黑" panose="020B0503020204020204" pitchFamily="82" charset="2"/>
                  <a:cs typeface="Times New Roman" panose="02020603050405020304" pitchFamily="18" charset="0"/>
                </a:endParaRPr>
              </a:p>
            </p:txBody>
          </p:sp>
          <p:sp>
            <p:nvSpPr>
              <p:cNvPr id="54" name="矩形 53">
                <a:extLst>
                  <a:ext uri="{FF2B5EF4-FFF2-40B4-BE49-F238E27FC236}">
                    <a16:creationId xmlns:a16="http://schemas.microsoft.com/office/drawing/2014/main" id="{269E2329-1A4A-4BF8-8214-CDC07F8E69FF}"/>
                  </a:ext>
                </a:extLst>
              </p:cNvPr>
              <p:cNvSpPr/>
              <p:nvPr/>
            </p:nvSpPr>
            <p:spPr>
              <a:xfrm>
                <a:off x="1527460" y="1496397"/>
                <a:ext cx="789633" cy="19039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微软雅黑" panose="020B0503020204020204" pitchFamily="82" charset="2"/>
                  <a:ea typeface="微软雅黑" panose="020B0503020204020204" pitchFamily="82" charset="2"/>
                  <a:cs typeface="Times New Roman" panose="02020603050405020304" pitchFamily="18" charset="0"/>
                </a:endParaRPr>
              </a:p>
            </p:txBody>
          </p:sp>
          <p:sp>
            <p:nvSpPr>
              <p:cNvPr id="55" name="矩形 54">
                <a:extLst>
                  <a:ext uri="{FF2B5EF4-FFF2-40B4-BE49-F238E27FC236}">
                    <a16:creationId xmlns:a16="http://schemas.microsoft.com/office/drawing/2014/main" id="{F3A2CD38-A1D5-1E5C-B101-4B883BD91792}"/>
                  </a:ext>
                </a:extLst>
              </p:cNvPr>
              <p:cNvSpPr/>
              <p:nvPr/>
            </p:nvSpPr>
            <p:spPr>
              <a:xfrm>
                <a:off x="1523995" y="1752707"/>
                <a:ext cx="789633" cy="19039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微软雅黑" panose="020B0503020204020204" pitchFamily="82" charset="2"/>
                  <a:ea typeface="微软雅黑" panose="020B0503020204020204" pitchFamily="82" charset="2"/>
                  <a:cs typeface="Times New Roman" panose="02020603050405020304" pitchFamily="18" charset="0"/>
                </a:endParaRPr>
              </a:p>
            </p:txBody>
          </p:sp>
          <p:sp>
            <p:nvSpPr>
              <p:cNvPr id="56" name="矩形 55">
                <a:extLst>
                  <a:ext uri="{FF2B5EF4-FFF2-40B4-BE49-F238E27FC236}">
                    <a16:creationId xmlns:a16="http://schemas.microsoft.com/office/drawing/2014/main" id="{6AEBD008-B454-46AB-C206-E6E029B13306}"/>
                  </a:ext>
                </a:extLst>
              </p:cNvPr>
              <p:cNvSpPr/>
              <p:nvPr/>
            </p:nvSpPr>
            <p:spPr>
              <a:xfrm>
                <a:off x="1530921" y="2123318"/>
                <a:ext cx="789633" cy="5395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微软雅黑" panose="020B0503020204020204" pitchFamily="82" charset="2"/>
                  <a:ea typeface="微软雅黑" panose="020B0503020204020204" pitchFamily="82" charset="2"/>
                  <a:cs typeface="Times New Roman" panose="02020603050405020304" pitchFamily="18" charset="0"/>
                </a:endParaRPr>
              </a:p>
            </p:txBody>
          </p:sp>
          <p:sp>
            <p:nvSpPr>
              <p:cNvPr id="57" name="矩形 56">
                <a:extLst>
                  <a:ext uri="{FF2B5EF4-FFF2-40B4-BE49-F238E27FC236}">
                    <a16:creationId xmlns:a16="http://schemas.microsoft.com/office/drawing/2014/main" id="{E9CCC2D3-BA18-2032-C6CC-5E9B4B89F5FE}"/>
                  </a:ext>
                </a:extLst>
              </p:cNvPr>
              <p:cNvSpPr/>
              <p:nvPr/>
            </p:nvSpPr>
            <p:spPr>
              <a:xfrm flipV="1">
                <a:off x="1832182" y="2236155"/>
                <a:ext cx="173178" cy="4571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微软雅黑" panose="020B0503020204020204" pitchFamily="82" charset="2"/>
                  <a:ea typeface="微软雅黑" panose="020B0503020204020204" pitchFamily="82" charset="2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58" name="组 102">
              <a:extLst>
                <a:ext uri="{FF2B5EF4-FFF2-40B4-BE49-F238E27FC236}">
                  <a16:creationId xmlns:a16="http://schemas.microsoft.com/office/drawing/2014/main" id="{8D4B9261-137D-92F6-49B6-3B841387EFAA}"/>
                </a:ext>
              </a:extLst>
            </p:cNvPr>
            <p:cNvGrpSpPr/>
            <p:nvPr/>
          </p:nvGrpSpPr>
          <p:grpSpPr>
            <a:xfrm>
              <a:off x="6441644" y="1963597"/>
              <a:ext cx="607941" cy="961237"/>
              <a:chOff x="1523995" y="952604"/>
              <a:chExt cx="796563" cy="1329270"/>
            </a:xfrm>
          </p:grpSpPr>
          <p:sp>
            <p:nvSpPr>
              <p:cNvPr id="59" name="矩形 58">
                <a:extLst>
                  <a:ext uri="{FF2B5EF4-FFF2-40B4-BE49-F238E27FC236}">
                    <a16:creationId xmlns:a16="http://schemas.microsoft.com/office/drawing/2014/main" id="{3876A79F-5F95-71D4-2BD3-6163D6AEB37C}"/>
                  </a:ext>
                </a:extLst>
              </p:cNvPr>
              <p:cNvSpPr/>
              <p:nvPr/>
            </p:nvSpPr>
            <p:spPr>
              <a:xfrm>
                <a:off x="1523999" y="952604"/>
                <a:ext cx="789633" cy="19039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微软雅黑" panose="020B0503020204020204" pitchFamily="82" charset="2"/>
                  <a:ea typeface="微软雅黑" panose="020B0503020204020204" pitchFamily="82" charset="2"/>
                  <a:cs typeface="Times New Roman" panose="02020603050405020304" pitchFamily="18" charset="0"/>
                </a:endParaRPr>
              </a:p>
            </p:txBody>
          </p:sp>
          <p:sp>
            <p:nvSpPr>
              <p:cNvPr id="60" name="矩形 59">
                <a:extLst>
                  <a:ext uri="{FF2B5EF4-FFF2-40B4-BE49-F238E27FC236}">
                    <a16:creationId xmlns:a16="http://schemas.microsoft.com/office/drawing/2014/main" id="{DA9EFBE4-CF68-28B1-A686-23E001592E62}"/>
                  </a:ext>
                </a:extLst>
              </p:cNvPr>
              <p:cNvSpPr/>
              <p:nvPr/>
            </p:nvSpPr>
            <p:spPr>
              <a:xfrm>
                <a:off x="1530925" y="1219305"/>
                <a:ext cx="789633" cy="19039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微软雅黑" panose="020B0503020204020204" pitchFamily="82" charset="2"/>
                  <a:ea typeface="微软雅黑" panose="020B0503020204020204" pitchFamily="82" charset="2"/>
                  <a:cs typeface="Times New Roman" panose="02020603050405020304" pitchFamily="18" charset="0"/>
                </a:endParaRPr>
              </a:p>
            </p:txBody>
          </p:sp>
          <p:sp>
            <p:nvSpPr>
              <p:cNvPr id="61" name="矩形 60">
                <a:extLst>
                  <a:ext uri="{FF2B5EF4-FFF2-40B4-BE49-F238E27FC236}">
                    <a16:creationId xmlns:a16="http://schemas.microsoft.com/office/drawing/2014/main" id="{DFA1E6D1-BC59-CBBF-D727-6B3A94EC542C}"/>
                  </a:ext>
                </a:extLst>
              </p:cNvPr>
              <p:cNvSpPr/>
              <p:nvPr/>
            </p:nvSpPr>
            <p:spPr>
              <a:xfrm>
                <a:off x="1527460" y="1496397"/>
                <a:ext cx="789633" cy="19039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微软雅黑" panose="020B0503020204020204" pitchFamily="82" charset="2"/>
                  <a:ea typeface="微软雅黑" panose="020B0503020204020204" pitchFamily="82" charset="2"/>
                  <a:cs typeface="Times New Roman" panose="02020603050405020304" pitchFamily="18" charset="0"/>
                </a:endParaRPr>
              </a:p>
            </p:txBody>
          </p:sp>
          <p:sp>
            <p:nvSpPr>
              <p:cNvPr id="62" name="矩形 61">
                <a:extLst>
                  <a:ext uri="{FF2B5EF4-FFF2-40B4-BE49-F238E27FC236}">
                    <a16:creationId xmlns:a16="http://schemas.microsoft.com/office/drawing/2014/main" id="{58ADCA81-1546-91A1-473F-0FD8618E0975}"/>
                  </a:ext>
                </a:extLst>
              </p:cNvPr>
              <p:cNvSpPr/>
              <p:nvPr/>
            </p:nvSpPr>
            <p:spPr>
              <a:xfrm>
                <a:off x="1523995" y="1752707"/>
                <a:ext cx="789633" cy="19039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微软雅黑" panose="020B0503020204020204" pitchFamily="82" charset="2"/>
                  <a:ea typeface="微软雅黑" panose="020B0503020204020204" pitchFamily="82" charset="2"/>
                  <a:cs typeface="Times New Roman" panose="02020603050405020304" pitchFamily="18" charset="0"/>
                </a:endParaRPr>
              </a:p>
            </p:txBody>
          </p:sp>
          <p:sp>
            <p:nvSpPr>
              <p:cNvPr id="63" name="矩形 62">
                <a:extLst>
                  <a:ext uri="{FF2B5EF4-FFF2-40B4-BE49-F238E27FC236}">
                    <a16:creationId xmlns:a16="http://schemas.microsoft.com/office/drawing/2014/main" id="{A8C65CF6-0B7A-E4E3-5E87-5A30F678A602}"/>
                  </a:ext>
                </a:extLst>
              </p:cNvPr>
              <p:cNvSpPr/>
              <p:nvPr/>
            </p:nvSpPr>
            <p:spPr>
              <a:xfrm>
                <a:off x="1530921" y="2123318"/>
                <a:ext cx="789633" cy="5395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微软雅黑" panose="020B0503020204020204" pitchFamily="82" charset="2"/>
                  <a:ea typeface="微软雅黑" panose="020B0503020204020204" pitchFamily="82" charset="2"/>
                  <a:cs typeface="Times New Roman" panose="02020603050405020304" pitchFamily="18" charset="0"/>
                </a:endParaRPr>
              </a:p>
            </p:txBody>
          </p:sp>
          <p:sp>
            <p:nvSpPr>
              <p:cNvPr id="64" name="矩形 63">
                <a:extLst>
                  <a:ext uri="{FF2B5EF4-FFF2-40B4-BE49-F238E27FC236}">
                    <a16:creationId xmlns:a16="http://schemas.microsoft.com/office/drawing/2014/main" id="{465C8BD0-A232-BB41-1F06-EC6AC7D44A83}"/>
                  </a:ext>
                </a:extLst>
              </p:cNvPr>
              <p:cNvSpPr/>
              <p:nvPr/>
            </p:nvSpPr>
            <p:spPr>
              <a:xfrm flipV="1">
                <a:off x="1832182" y="2236155"/>
                <a:ext cx="173178" cy="4571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微软雅黑" panose="020B0503020204020204" pitchFamily="82" charset="2"/>
                  <a:ea typeface="微软雅黑" panose="020B0503020204020204" pitchFamily="82" charset="2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65" name="组 103">
              <a:extLst>
                <a:ext uri="{FF2B5EF4-FFF2-40B4-BE49-F238E27FC236}">
                  <a16:creationId xmlns:a16="http://schemas.microsoft.com/office/drawing/2014/main" id="{B3D5C92A-A0D9-52F3-9DDF-7215C8A60A14}"/>
                </a:ext>
              </a:extLst>
            </p:cNvPr>
            <p:cNvGrpSpPr/>
            <p:nvPr/>
          </p:nvGrpSpPr>
          <p:grpSpPr>
            <a:xfrm>
              <a:off x="7528529" y="1963596"/>
              <a:ext cx="607941" cy="961237"/>
              <a:chOff x="1523995" y="952604"/>
              <a:chExt cx="796563" cy="1329270"/>
            </a:xfrm>
          </p:grpSpPr>
          <p:sp>
            <p:nvSpPr>
              <p:cNvPr id="66" name="矩形 65">
                <a:extLst>
                  <a:ext uri="{FF2B5EF4-FFF2-40B4-BE49-F238E27FC236}">
                    <a16:creationId xmlns:a16="http://schemas.microsoft.com/office/drawing/2014/main" id="{4A5289C6-BE16-88F3-838C-18FC2DCA2E08}"/>
                  </a:ext>
                </a:extLst>
              </p:cNvPr>
              <p:cNvSpPr/>
              <p:nvPr/>
            </p:nvSpPr>
            <p:spPr>
              <a:xfrm>
                <a:off x="1523999" y="952604"/>
                <a:ext cx="789633" cy="19039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微软雅黑" panose="020B0503020204020204" pitchFamily="82" charset="2"/>
                  <a:ea typeface="微软雅黑" panose="020B0503020204020204" pitchFamily="82" charset="2"/>
                  <a:cs typeface="Times New Roman" panose="02020603050405020304" pitchFamily="18" charset="0"/>
                </a:endParaRPr>
              </a:p>
            </p:txBody>
          </p:sp>
          <p:sp>
            <p:nvSpPr>
              <p:cNvPr id="67" name="矩形 66">
                <a:extLst>
                  <a:ext uri="{FF2B5EF4-FFF2-40B4-BE49-F238E27FC236}">
                    <a16:creationId xmlns:a16="http://schemas.microsoft.com/office/drawing/2014/main" id="{E0EA24FC-932D-332A-F045-B2DB13D8B591}"/>
                  </a:ext>
                </a:extLst>
              </p:cNvPr>
              <p:cNvSpPr/>
              <p:nvPr/>
            </p:nvSpPr>
            <p:spPr>
              <a:xfrm>
                <a:off x="1530925" y="1219305"/>
                <a:ext cx="789633" cy="19039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微软雅黑" panose="020B0503020204020204" pitchFamily="82" charset="2"/>
                  <a:ea typeface="微软雅黑" panose="020B0503020204020204" pitchFamily="82" charset="2"/>
                  <a:cs typeface="Times New Roman" panose="02020603050405020304" pitchFamily="18" charset="0"/>
                </a:endParaRPr>
              </a:p>
            </p:txBody>
          </p:sp>
          <p:sp>
            <p:nvSpPr>
              <p:cNvPr id="68" name="矩形 67">
                <a:extLst>
                  <a:ext uri="{FF2B5EF4-FFF2-40B4-BE49-F238E27FC236}">
                    <a16:creationId xmlns:a16="http://schemas.microsoft.com/office/drawing/2014/main" id="{320C896C-058F-5C8E-2A17-9F9E7B0FD8E1}"/>
                  </a:ext>
                </a:extLst>
              </p:cNvPr>
              <p:cNvSpPr/>
              <p:nvPr/>
            </p:nvSpPr>
            <p:spPr>
              <a:xfrm>
                <a:off x="1527460" y="1496397"/>
                <a:ext cx="789633" cy="19039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微软雅黑" panose="020B0503020204020204" pitchFamily="82" charset="2"/>
                  <a:ea typeface="微软雅黑" panose="020B0503020204020204" pitchFamily="82" charset="2"/>
                  <a:cs typeface="Times New Roman" panose="02020603050405020304" pitchFamily="18" charset="0"/>
                </a:endParaRPr>
              </a:p>
            </p:txBody>
          </p:sp>
          <p:sp>
            <p:nvSpPr>
              <p:cNvPr id="69" name="矩形 68">
                <a:extLst>
                  <a:ext uri="{FF2B5EF4-FFF2-40B4-BE49-F238E27FC236}">
                    <a16:creationId xmlns:a16="http://schemas.microsoft.com/office/drawing/2014/main" id="{F6094B50-9F20-CBEF-DF47-617994FD2AB7}"/>
                  </a:ext>
                </a:extLst>
              </p:cNvPr>
              <p:cNvSpPr/>
              <p:nvPr/>
            </p:nvSpPr>
            <p:spPr>
              <a:xfrm>
                <a:off x="1523995" y="1752707"/>
                <a:ext cx="789633" cy="19039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微软雅黑" panose="020B0503020204020204" pitchFamily="82" charset="2"/>
                  <a:ea typeface="微软雅黑" panose="020B0503020204020204" pitchFamily="82" charset="2"/>
                  <a:cs typeface="Times New Roman" panose="02020603050405020304" pitchFamily="18" charset="0"/>
                </a:endParaRPr>
              </a:p>
            </p:txBody>
          </p:sp>
          <p:sp>
            <p:nvSpPr>
              <p:cNvPr id="70" name="矩形 69">
                <a:extLst>
                  <a:ext uri="{FF2B5EF4-FFF2-40B4-BE49-F238E27FC236}">
                    <a16:creationId xmlns:a16="http://schemas.microsoft.com/office/drawing/2014/main" id="{04737A15-DC43-1D3E-4E67-1F3F873A5E72}"/>
                  </a:ext>
                </a:extLst>
              </p:cNvPr>
              <p:cNvSpPr/>
              <p:nvPr/>
            </p:nvSpPr>
            <p:spPr>
              <a:xfrm>
                <a:off x="1530921" y="2123318"/>
                <a:ext cx="789633" cy="5395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微软雅黑" panose="020B0503020204020204" pitchFamily="82" charset="2"/>
                  <a:ea typeface="微软雅黑" panose="020B0503020204020204" pitchFamily="82" charset="2"/>
                  <a:cs typeface="Times New Roman" panose="02020603050405020304" pitchFamily="18" charset="0"/>
                </a:endParaRPr>
              </a:p>
            </p:txBody>
          </p:sp>
          <p:sp>
            <p:nvSpPr>
              <p:cNvPr id="71" name="矩形 70">
                <a:extLst>
                  <a:ext uri="{FF2B5EF4-FFF2-40B4-BE49-F238E27FC236}">
                    <a16:creationId xmlns:a16="http://schemas.microsoft.com/office/drawing/2014/main" id="{68EBA05C-F887-3C85-9C70-2D777DBBEC99}"/>
                  </a:ext>
                </a:extLst>
              </p:cNvPr>
              <p:cNvSpPr/>
              <p:nvPr/>
            </p:nvSpPr>
            <p:spPr>
              <a:xfrm flipV="1">
                <a:off x="1832182" y="2236155"/>
                <a:ext cx="173178" cy="4571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微软雅黑" panose="020B0503020204020204" pitchFamily="82" charset="2"/>
                  <a:ea typeface="微软雅黑" panose="020B0503020204020204" pitchFamily="82" charset="2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72" name="组 55">
              <a:extLst>
                <a:ext uri="{FF2B5EF4-FFF2-40B4-BE49-F238E27FC236}">
                  <a16:creationId xmlns:a16="http://schemas.microsoft.com/office/drawing/2014/main" id="{F77E8AD8-E385-0436-ECA5-EEE8BCE2D35E}"/>
                </a:ext>
              </a:extLst>
            </p:cNvPr>
            <p:cNvGrpSpPr/>
            <p:nvPr/>
          </p:nvGrpSpPr>
          <p:grpSpPr>
            <a:xfrm>
              <a:off x="5089831" y="732814"/>
              <a:ext cx="2881726" cy="5870864"/>
              <a:chOff x="4948513" y="561109"/>
              <a:chExt cx="2881726" cy="5870864"/>
            </a:xfrm>
          </p:grpSpPr>
          <p:grpSp>
            <p:nvGrpSpPr>
              <p:cNvPr id="73" name="组 100">
                <a:extLst>
                  <a:ext uri="{FF2B5EF4-FFF2-40B4-BE49-F238E27FC236}">
                    <a16:creationId xmlns:a16="http://schemas.microsoft.com/office/drawing/2014/main" id="{EB056F66-240E-A5C2-B498-45BA21B94A09}"/>
                  </a:ext>
                </a:extLst>
              </p:cNvPr>
              <p:cNvGrpSpPr/>
              <p:nvPr/>
            </p:nvGrpSpPr>
            <p:grpSpPr>
              <a:xfrm>
                <a:off x="5814536" y="4705041"/>
                <a:ext cx="1277194" cy="1613577"/>
                <a:chOff x="6075217" y="2722417"/>
                <a:chExt cx="1593274" cy="2254828"/>
              </a:xfrm>
            </p:grpSpPr>
            <p:sp>
              <p:nvSpPr>
                <p:cNvPr id="101" name="罐形 135">
                  <a:extLst>
                    <a:ext uri="{FF2B5EF4-FFF2-40B4-BE49-F238E27FC236}">
                      <a16:creationId xmlns:a16="http://schemas.microsoft.com/office/drawing/2014/main" id="{9D663740-5EF3-1FAD-6D19-2BACEB6175BB}"/>
                    </a:ext>
                  </a:extLst>
                </p:cNvPr>
                <p:cNvSpPr/>
                <p:nvPr/>
              </p:nvSpPr>
              <p:spPr>
                <a:xfrm>
                  <a:off x="6078682" y="2722417"/>
                  <a:ext cx="1589809" cy="2254828"/>
                </a:xfrm>
                <a:prstGeom prst="can">
                  <a:avLst>
                    <a:gd name="adj" fmla="val 39379"/>
                  </a:avLst>
                </a:prstGeom>
                <a:solidFill>
                  <a:schemeClr val="bg2">
                    <a:lumMod val="50000"/>
                  </a:schemeClr>
                </a:solidFill>
                <a:ln w="635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>
                    <a:latin typeface="微软雅黑" panose="020B0503020204020204" pitchFamily="82" charset="2"/>
                    <a:ea typeface="微软雅黑" panose="020B0503020204020204" pitchFamily="82" charset="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02" name="罐形 136">
                  <a:extLst>
                    <a:ext uri="{FF2B5EF4-FFF2-40B4-BE49-F238E27FC236}">
                      <a16:creationId xmlns:a16="http://schemas.microsoft.com/office/drawing/2014/main" id="{AF10FC91-DDC8-E4A5-43D8-F35143C80ABB}"/>
                    </a:ext>
                  </a:extLst>
                </p:cNvPr>
                <p:cNvSpPr/>
                <p:nvPr/>
              </p:nvSpPr>
              <p:spPr>
                <a:xfrm>
                  <a:off x="6075217" y="2739734"/>
                  <a:ext cx="1589809" cy="1686793"/>
                </a:xfrm>
                <a:prstGeom prst="can">
                  <a:avLst>
                    <a:gd name="adj" fmla="val 39379"/>
                  </a:avLst>
                </a:prstGeom>
                <a:solidFill>
                  <a:schemeClr val="bg2">
                    <a:lumMod val="50000"/>
                  </a:schemeClr>
                </a:solidFill>
                <a:ln w="635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>
                    <a:latin typeface="微软雅黑" panose="020B0503020204020204" pitchFamily="82" charset="2"/>
                    <a:ea typeface="微软雅黑" panose="020B0503020204020204" pitchFamily="82" charset="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03" name="罐形 137">
                  <a:extLst>
                    <a:ext uri="{FF2B5EF4-FFF2-40B4-BE49-F238E27FC236}">
                      <a16:creationId xmlns:a16="http://schemas.microsoft.com/office/drawing/2014/main" id="{9BAD0EDF-2F48-D41B-B371-C6830DF86048}"/>
                    </a:ext>
                  </a:extLst>
                </p:cNvPr>
                <p:cNvSpPr/>
                <p:nvPr/>
              </p:nvSpPr>
              <p:spPr>
                <a:xfrm>
                  <a:off x="6078682" y="2722418"/>
                  <a:ext cx="1589809" cy="113261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2">
                    <a:lumMod val="50000"/>
                  </a:schemeClr>
                </a:solidFill>
                <a:ln w="635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>
                    <a:latin typeface="微软雅黑" panose="020B0503020204020204" pitchFamily="82" charset="2"/>
                    <a:ea typeface="微软雅黑" panose="020B0503020204020204" pitchFamily="82" charset="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04" name="矩形 103">
                  <a:extLst>
                    <a:ext uri="{FF2B5EF4-FFF2-40B4-BE49-F238E27FC236}">
                      <a16:creationId xmlns:a16="http://schemas.microsoft.com/office/drawing/2014/main" id="{329F10F3-23E9-51DD-52FF-99F89F58B08D}"/>
                    </a:ext>
                  </a:extLst>
                </p:cNvPr>
                <p:cNvSpPr/>
                <p:nvPr/>
              </p:nvSpPr>
              <p:spPr>
                <a:xfrm>
                  <a:off x="6265719" y="3408218"/>
                  <a:ext cx="62345" cy="13508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>
                    <a:latin typeface="微软雅黑" panose="020B0503020204020204" pitchFamily="82" charset="2"/>
                    <a:ea typeface="微软雅黑" panose="020B0503020204020204" pitchFamily="82" charset="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05" name="矩形 104">
                  <a:extLst>
                    <a:ext uri="{FF2B5EF4-FFF2-40B4-BE49-F238E27FC236}">
                      <a16:creationId xmlns:a16="http://schemas.microsoft.com/office/drawing/2014/main" id="{0F16C1F6-B7D5-C4C3-7C5A-E9EC475ADD9D}"/>
                    </a:ext>
                  </a:extLst>
                </p:cNvPr>
                <p:cNvSpPr/>
                <p:nvPr/>
              </p:nvSpPr>
              <p:spPr>
                <a:xfrm>
                  <a:off x="6272646" y="3976257"/>
                  <a:ext cx="62345" cy="13508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>
                    <a:latin typeface="微软雅黑" panose="020B0503020204020204" pitchFamily="82" charset="2"/>
                    <a:ea typeface="微软雅黑" panose="020B0503020204020204" pitchFamily="82" charset="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06" name="矩形 105">
                  <a:extLst>
                    <a:ext uri="{FF2B5EF4-FFF2-40B4-BE49-F238E27FC236}">
                      <a16:creationId xmlns:a16="http://schemas.microsoft.com/office/drawing/2014/main" id="{5087A93B-42AA-0C42-BC12-C19044027A7F}"/>
                    </a:ext>
                  </a:extLst>
                </p:cNvPr>
                <p:cNvSpPr/>
                <p:nvPr/>
              </p:nvSpPr>
              <p:spPr>
                <a:xfrm>
                  <a:off x="6269181" y="4533903"/>
                  <a:ext cx="62345" cy="13508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>
                    <a:latin typeface="微软雅黑" panose="020B0503020204020204" pitchFamily="82" charset="2"/>
                    <a:ea typeface="微软雅黑" panose="020B0503020204020204" pitchFamily="82" charset="2"/>
                    <a:cs typeface="Times New Roman" panose="02020603050405020304" pitchFamily="18" charset="0"/>
                  </a:endParaRPr>
                </a:p>
              </p:txBody>
            </p:sp>
          </p:grpSp>
          <p:cxnSp>
            <p:nvCxnSpPr>
              <p:cNvPr id="74" name="直线连接符 73">
                <a:extLst>
                  <a:ext uri="{FF2B5EF4-FFF2-40B4-BE49-F238E27FC236}">
                    <a16:creationId xmlns:a16="http://schemas.microsoft.com/office/drawing/2014/main" id="{C4330A64-2902-4B69-A24B-13928862E4C1}"/>
                  </a:ext>
                </a:extLst>
              </p:cNvPr>
              <p:cNvCxnSpPr>
                <a:stCxn id="92" idx="2"/>
                <a:endCxn id="99" idx="3"/>
              </p:cNvCxnSpPr>
              <p:nvPr/>
            </p:nvCxnSpPr>
            <p:spPr>
              <a:xfrm flipH="1">
                <a:off x="6375430" y="2742334"/>
                <a:ext cx="719937" cy="669473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直线连接符 74">
                <a:extLst>
                  <a:ext uri="{FF2B5EF4-FFF2-40B4-BE49-F238E27FC236}">
                    <a16:creationId xmlns:a16="http://schemas.microsoft.com/office/drawing/2014/main" id="{2BB15EF7-CDA3-34C4-5549-7BB44FEE7331}"/>
                  </a:ext>
                </a:extLst>
              </p:cNvPr>
              <p:cNvCxnSpPr/>
              <p:nvPr/>
            </p:nvCxnSpPr>
            <p:spPr>
              <a:xfrm>
                <a:off x="6406526" y="4298978"/>
                <a:ext cx="36216" cy="434135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直线连接符 75">
                <a:extLst>
                  <a:ext uri="{FF2B5EF4-FFF2-40B4-BE49-F238E27FC236}">
                    <a16:creationId xmlns:a16="http://schemas.microsoft.com/office/drawing/2014/main" id="{A17BBB6C-2FD2-1492-C4F8-427138EAD659}"/>
                  </a:ext>
                </a:extLst>
              </p:cNvPr>
              <p:cNvCxnSpPr/>
              <p:nvPr/>
            </p:nvCxnSpPr>
            <p:spPr>
              <a:xfrm flipV="1">
                <a:off x="5253135" y="1091528"/>
                <a:ext cx="2342998" cy="1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直线连接符 76">
                <a:extLst>
                  <a:ext uri="{FF2B5EF4-FFF2-40B4-BE49-F238E27FC236}">
                    <a16:creationId xmlns:a16="http://schemas.microsoft.com/office/drawing/2014/main" id="{A1A79C7D-2F42-1417-6BA4-C3D7529DE204}"/>
                  </a:ext>
                </a:extLst>
              </p:cNvPr>
              <p:cNvCxnSpPr/>
              <p:nvPr/>
            </p:nvCxnSpPr>
            <p:spPr>
              <a:xfrm>
                <a:off x="5726719" y="1101919"/>
                <a:ext cx="0" cy="405718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直线连接符 77">
                <a:extLst>
                  <a:ext uri="{FF2B5EF4-FFF2-40B4-BE49-F238E27FC236}">
                    <a16:creationId xmlns:a16="http://schemas.microsoft.com/office/drawing/2014/main" id="{01E53D49-BF5D-CBBF-88A6-938112B657A1}"/>
                  </a:ext>
                </a:extLst>
              </p:cNvPr>
              <p:cNvCxnSpPr/>
              <p:nvPr/>
            </p:nvCxnSpPr>
            <p:spPr>
              <a:xfrm>
                <a:off x="7109948" y="1102084"/>
                <a:ext cx="0" cy="41059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9" name="文本框 78">
                <a:extLst>
                  <a:ext uri="{FF2B5EF4-FFF2-40B4-BE49-F238E27FC236}">
                    <a16:creationId xmlns:a16="http://schemas.microsoft.com/office/drawing/2014/main" id="{3B853D70-D81A-E004-E147-8E91DB53F195}"/>
                  </a:ext>
                </a:extLst>
              </p:cNvPr>
              <p:cNvSpPr txBox="1"/>
              <p:nvPr/>
            </p:nvSpPr>
            <p:spPr>
              <a:xfrm>
                <a:off x="5672428" y="610196"/>
                <a:ext cx="1998143" cy="4754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b="1" dirty="0">
                    <a:solidFill>
                      <a:srgbClr val="701988"/>
                    </a:solidFill>
                    <a:latin typeface="微软雅黑" panose="020B0503020204020204" pitchFamily="82" charset="2"/>
                    <a:ea typeface="微软雅黑" panose="020B0503020204020204" pitchFamily="82" charset="2"/>
                    <a:cs typeface="Times New Roman" panose="02020603050405020304" pitchFamily="18" charset="0"/>
                  </a:rPr>
                  <a:t>同城灾备中心</a:t>
                </a:r>
              </a:p>
            </p:txBody>
          </p:sp>
          <p:grpSp>
            <p:nvGrpSpPr>
              <p:cNvPr id="80" name="组 186">
                <a:extLst>
                  <a:ext uri="{FF2B5EF4-FFF2-40B4-BE49-F238E27FC236}">
                    <a16:creationId xmlns:a16="http://schemas.microsoft.com/office/drawing/2014/main" id="{87A40A35-914C-3A54-4F19-7C1CD93E1FBA}"/>
                  </a:ext>
                </a:extLst>
              </p:cNvPr>
              <p:cNvGrpSpPr/>
              <p:nvPr/>
            </p:nvGrpSpPr>
            <p:grpSpPr>
              <a:xfrm>
                <a:off x="5624009" y="3357946"/>
                <a:ext cx="1502841" cy="942025"/>
                <a:chOff x="1613624" y="3354169"/>
                <a:chExt cx="1502841" cy="942025"/>
              </a:xfrm>
            </p:grpSpPr>
            <p:sp>
              <p:nvSpPr>
                <p:cNvPr id="99" name="云形 98">
                  <a:extLst>
                    <a:ext uri="{FF2B5EF4-FFF2-40B4-BE49-F238E27FC236}">
                      <a16:creationId xmlns:a16="http://schemas.microsoft.com/office/drawing/2014/main" id="{577430F1-2A53-39A0-911D-47C7AEFD8012}"/>
                    </a:ext>
                  </a:extLst>
                </p:cNvPr>
                <p:cNvSpPr/>
                <p:nvPr/>
              </p:nvSpPr>
              <p:spPr>
                <a:xfrm>
                  <a:off x="1613624" y="3354169"/>
                  <a:ext cx="1502841" cy="942025"/>
                </a:xfrm>
                <a:prstGeom prst="cloud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>
                    <a:latin typeface="微软雅黑" panose="020B0503020204020204" pitchFamily="82" charset="2"/>
                    <a:ea typeface="微软雅黑" panose="020B0503020204020204" pitchFamily="82" charset="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00" name="文本框 99">
                  <a:extLst>
                    <a:ext uri="{FF2B5EF4-FFF2-40B4-BE49-F238E27FC236}">
                      <a16:creationId xmlns:a16="http://schemas.microsoft.com/office/drawing/2014/main" id="{51850ACA-A95D-E70B-B1B6-2E703BF8815C}"/>
                    </a:ext>
                  </a:extLst>
                </p:cNvPr>
                <p:cNvSpPr txBox="1"/>
                <p:nvPr/>
              </p:nvSpPr>
              <p:spPr>
                <a:xfrm>
                  <a:off x="2072694" y="3601939"/>
                  <a:ext cx="773754" cy="47547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zh-CN" b="1" dirty="0">
                      <a:solidFill>
                        <a:srgbClr val="701988"/>
                      </a:solidFill>
                      <a:latin typeface="微软雅黑" panose="020B0503020204020204" pitchFamily="82" charset="2"/>
                      <a:ea typeface="微软雅黑" panose="020B0503020204020204" pitchFamily="82" charset="2"/>
                      <a:cs typeface="Times New Roman" panose="02020603050405020304" pitchFamily="18" charset="0"/>
                    </a:rPr>
                    <a:t>SAN</a:t>
                  </a:r>
                  <a:endParaRPr kumimoji="1" lang="zh-CN" altLang="en-US" b="1" dirty="0">
                    <a:solidFill>
                      <a:srgbClr val="701988"/>
                    </a:solidFill>
                    <a:latin typeface="微软雅黑" panose="020B0503020204020204" pitchFamily="82" charset="2"/>
                    <a:ea typeface="微软雅黑" panose="020B0503020204020204" pitchFamily="82" charset="2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1" name="组 189">
                <a:extLst>
                  <a:ext uri="{FF2B5EF4-FFF2-40B4-BE49-F238E27FC236}">
                    <a16:creationId xmlns:a16="http://schemas.microsoft.com/office/drawing/2014/main" id="{76197E28-CC90-616C-64C8-B37185B0C2F6}"/>
                  </a:ext>
                </a:extLst>
              </p:cNvPr>
              <p:cNvGrpSpPr/>
              <p:nvPr/>
            </p:nvGrpSpPr>
            <p:grpSpPr>
              <a:xfrm>
                <a:off x="6607648" y="1502525"/>
                <a:ext cx="975438" cy="1239809"/>
                <a:chOff x="1288473" y="797665"/>
                <a:chExt cx="1278082" cy="1714500"/>
              </a:xfrm>
            </p:grpSpPr>
            <p:sp>
              <p:nvSpPr>
                <p:cNvPr id="92" name="矩形 91">
                  <a:extLst>
                    <a:ext uri="{FF2B5EF4-FFF2-40B4-BE49-F238E27FC236}">
                      <a16:creationId xmlns:a16="http://schemas.microsoft.com/office/drawing/2014/main" id="{BBD92309-5B8F-AC4F-1162-4A625DC5682D}"/>
                    </a:ext>
                  </a:extLst>
                </p:cNvPr>
                <p:cNvSpPr/>
                <p:nvPr/>
              </p:nvSpPr>
              <p:spPr>
                <a:xfrm>
                  <a:off x="1288473" y="797665"/>
                  <a:ext cx="1278082" cy="1714500"/>
                </a:xfrm>
                <a:prstGeom prst="rect">
                  <a:avLst/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>
                    <a:latin typeface="微软雅黑" panose="020B0503020204020204" pitchFamily="82" charset="2"/>
                    <a:ea typeface="微软雅黑" panose="020B0503020204020204" pitchFamily="82" charset="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93" name="矩形 92">
                  <a:extLst>
                    <a:ext uri="{FF2B5EF4-FFF2-40B4-BE49-F238E27FC236}">
                      <a16:creationId xmlns:a16="http://schemas.microsoft.com/office/drawing/2014/main" id="{88E88FBF-5B29-8D4B-E5DC-8F622927E3FD}"/>
                    </a:ext>
                  </a:extLst>
                </p:cNvPr>
                <p:cNvSpPr/>
                <p:nvPr/>
              </p:nvSpPr>
              <p:spPr>
                <a:xfrm>
                  <a:off x="1526703" y="947131"/>
                  <a:ext cx="789632" cy="19039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>
                    <a:latin typeface="微软雅黑" panose="020B0503020204020204" pitchFamily="82" charset="2"/>
                    <a:ea typeface="微软雅黑" panose="020B0503020204020204" pitchFamily="82" charset="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94" name="矩形 93">
                  <a:extLst>
                    <a:ext uri="{FF2B5EF4-FFF2-40B4-BE49-F238E27FC236}">
                      <a16:creationId xmlns:a16="http://schemas.microsoft.com/office/drawing/2014/main" id="{D7F5558C-937D-A64E-F733-F380C37C8C9E}"/>
                    </a:ext>
                  </a:extLst>
                </p:cNvPr>
                <p:cNvSpPr/>
                <p:nvPr/>
              </p:nvSpPr>
              <p:spPr>
                <a:xfrm>
                  <a:off x="1526703" y="1219306"/>
                  <a:ext cx="789632" cy="19039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>
                    <a:latin typeface="微软雅黑" panose="020B0503020204020204" pitchFamily="82" charset="2"/>
                    <a:ea typeface="微软雅黑" panose="020B0503020204020204" pitchFamily="82" charset="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95" name="矩形 94">
                  <a:extLst>
                    <a:ext uri="{FF2B5EF4-FFF2-40B4-BE49-F238E27FC236}">
                      <a16:creationId xmlns:a16="http://schemas.microsoft.com/office/drawing/2014/main" id="{127C1BAF-70C6-0B05-9FA1-72B9A498016D}"/>
                    </a:ext>
                  </a:extLst>
                </p:cNvPr>
                <p:cNvSpPr/>
                <p:nvPr/>
              </p:nvSpPr>
              <p:spPr>
                <a:xfrm>
                  <a:off x="1527460" y="1496397"/>
                  <a:ext cx="789633" cy="19039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>
                    <a:latin typeface="微软雅黑" panose="020B0503020204020204" pitchFamily="82" charset="2"/>
                    <a:ea typeface="微软雅黑" panose="020B0503020204020204" pitchFamily="82" charset="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96" name="矩形 95">
                  <a:extLst>
                    <a:ext uri="{FF2B5EF4-FFF2-40B4-BE49-F238E27FC236}">
                      <a16:creationId xmlns:a16="http://schemas.microsoft.com/office/drawing/2014/main" id="{3093ED93-567E-31B4-A0C7-BEAFEECCDCA1}"/>
                    </a:ext>
                  </a:extLst>
                </p:cNvPr>
                <p:cNvSpPr/>
                <p:nvPr/>
              </p:nvSpPr>
              <p:spPr>
                <a:xfrm>
                  <a:off x="1526703" y="1767076"/>
                  <a:ext cx="789632" cy="19039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>
                    <a:latin typeface="微软雅黑" panose="020B0503020204020204" pitchFamily="82" charset="2"/>
                    <a:ea typeface="微软雅黑" panose="020B0503020204020204" pitchFamily="82" charset="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97" name="矩形 96">
                  <a:extLst>
                    <a:ext uri="{FF2B5EF4-FFF2-40B4-BE49-F238E27FC236}">
                      <a16:creationId xmlns:a16="http://schemas.microsoft.com/office/drawing/2014/main" id="{7BC6A2AF-373B-7E5E-1B88-0E4CA1C2E8C4}"/>
                    </a:ext>
                  </a:extLst>
                </p:cNvPr>
                <p:cNvSpPr/>
                <p:nvPr/>
              </p:nvSpPr>
              <p:spPr>
                <a:xfrm>
                  <a:off x="1530921" y="2123318"/>
                  <a:ext cx="789633" cy="5395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>
                    <a:latin typeface="微软雅黑" panose="020B0503020204020204" pitchFamily="82" charset="2"/>
                    <a:ea typeface="微软雅黑" panose="020B0503020204020204" pitchFamily="82" charset="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98" name="矩形 97">
                  <a:extLst>
                    <a:ext uri="{FF2B5EF4-FFF2-40B4-BE49-F238E27FC236}">
                      <a16:creationId xmlns:a16="http://schemas.microsoft.com/office/drawing/2014/main" id="{62CEAF43-7422-7B37-4F24-B133A2526982}"/>
                    </a:ext>
                  </a:extLst>
                </p:cNvPr>
                <p:cNvSpPr/>
                <p:nvPr/>
              </p:nvSpPr>
              <p:spPr>
                <a:xfrm flipV="1">
                  <a:off x="1832182" y="2236155"/>
                  <a:ext cx="173178" cy="4571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>
                    <a:latin typeface="微软雅黑" panose="020B0503020204020204" pitchFamily="82" charset="2"/>
                    <a:ea typeface="微软雅黑" panose="020B0503020204020204" pitchFamily="82" charset="2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82" name="组 197">
                <a:extLst>
                  <a:ext uri="{FF2B5EF4-FFF2-40B4-BE49-F238E27FC236}">
                    <a16:creationId xmlns:a16="http://schemas.microsoft.com/office/drawing/2014/main" id="{E7C5264C-4493-A552-8D14-F082EBF964A9}"/>
                  </a:ext>
                </a:extLst>
              </p:cNvPr>
              <p:cNvGrpSpPr/>
              <p:nvPr/>
            </p:nvGrpSpPr>
            <p:grpSpPr>
              <a:xfrm>
                <a:off x="5248736" y="1496889"/>
                <a:ext cx="975438" cy="1239809"/>
                <a:chOff x="1288473" y="768927"/>
                <a:chExt cx="1278082" cy="1714500"/>
              </a:xfrm>
            </p:grpSpPr>
            <p:sp>
              <p:nvSpPr>
                <p:cNvPr id="85" name="矩形 84">
                  <a:extLst>
                    <a:ext uri="{FF2B5EF4-FFF2-40B4-BE49-F238E27FC236}">
                      <a16:creationId xmlns:a16="http://schemas.microsoft.com/office/drawing/2014/main" id="{6847AF98-7CD4-E9DB-6D3C-93F37B67F25E}"/>
                    </a:ext>
                  </a:extLst>
                </p:cNvPr>
                <p:cNvSpPr/>
                <p:nvPr/>
              </p:nvSpPr>
              <p:spPr>
                <a:xfrm>
                  <a:off x="1288473" y="768927"/>
                  <a:ext cx="1278082" cy="1714500"/>
                </a:xfrm>
                <a:prstGeom prst="rect">
                  <a:avLst/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>
                    <a:latin typeface="微软雅黑" panose="020B0503020204020204" pitchFamily="82" charset="2"/>
                    <a:ea typeface="微软雅黑" panose="020B0503020204020204" pitchFamily="82" charset="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86" name="矩形 85">
                  <a:extLst>
                    <a:ext uri="{FF2B5EF4-FFF2-40B4-BE49-F238E27FC236}">
                      <a16:creationId xmlns:a16="http://schemas.microsoft.com/office/drawing/2014/main" id="{9C455B8B-0BCB-0A92-CF09-6F7CC3FD5E39}"/>
                    </a:ext>
                  </a:extLst>
                </p:cNvPr>
                <p:cNvSpPr/>
                <p:nvPr/>
              </p:nvSpPr>
              <p:spPr>
                <a:xfrm>
                  <a:off x="1526703" y="947131"/>
                  <a:ext cx="789632" cy="19039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>
                    <a:latin typeface="微软雅黑" panose="020B0503020204020204" pitchFamily="82" charset="2"/>
                    <a:ea typeface="微软雅黑" panose="020B0503020204020204" pitchFamily="82" charset="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87" name="矩形 86">
                  <a:extLst>
                    <a:ext uri="{FF2B5EF4-FFF2-40B4-BE49-F238E27FC236}">
                      <a16:creationId xmlns:a16="http://schemas.microsoft.com/office/drawing/2014/main" id="{0A7D882F-D7DD-4E11-0837-DD814045B94B}"/>
                    </a:ext>
                  </a:extLst>
                </p:cNvPr>
                <p:cNvSpPr/>
                <p:nvPr/>
              </p:nvSpPr>
              <p:spPr>
                <a:xfrm>
                  <a:off x="1526703" y="1219306"/>
                  <a:ext cx="789632" cy="19039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>
                    <a:latin typeface="微软雅黑" panose="020B0503020204020204" pitchFamily="82" charset="2"/>
                    <a:ea typeface="微软雅黑" panose="020B0503020204020204" pitchFamily="82" charset="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88" name="矩形 87">
                  <a:extLst>
                    <a:ext uri="{FF2B5EF4-FFF2-40B4-BE49-F238E27FC236}">
                      <a16:creationId xmlns:a16="http://schemas.microsoft.com/office/drawing/2014/main" id="{E4D12AFF-F5CD-C781-B9B1-7628387169C0}"/>
                    </a:ext>
                  </a:extLst>
                </p:cNvPr>
                <p:cNvSpPr/>
                <p:nvPr/>
              </p:nvSpPr>
              <p:spPr>
                <a:xfrm>
                  <a:off x="1527460" y="1496397"/>
                  <a:ext cx="789633" cy="19039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>
                    <a:latin typeface="微软雅黑" panose="020B0503020204020204" pitchFamily="82" charset="2"/>
                    <a:ea typeface="微软雅黑" panose="020B0503020204020204" pitchFamily="82" charset="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89" name="矩形 88">
                  <a:extLst>
                    <a:ext uri="{FF2B5EF4-FFF2-40B4-BE49-F238E27FC236}">
                      <a16:creationId xmlns:a16="http://schemas.microsoft.com/office/drawing/2014/main" id="{AF9DE2C5-8789-0134-62D1-C84257B28098}"/>
                    </a:ext>
                  </a:extLst>
                </p:cNvPr>
                <p:cNvSpPr/>
                <p:nvPr/>
              </p:nvSpPr>
              <p:spPr>
                <a:xfrm>
                  <a:off x="1526703" y="1767076"/>
                  <a:ext cx="789632" cy="19039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>
                    <a:latin typeface="微软雅黑" panose="020B0503020204020204" pitchFamily="82" charset="2"/>
                    <a:ea typeface="微软雅黑" panose="020B0503020204020204" pitchFamily="82" charset="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90" name="矩形 89">
                  <a:extLst>
                    <a:ext uri="{FF2B5EF4-FFF2-40B4-BE49-F238E27FC236}">
                      <a16:creationId xmlns:a16="http://schemas.microsoft.com/office/drawing/2014/main" id="{0BF5C683-D194-03BB-F801-31A06E732780}"/>
                    </a:ext>
                  </a:extLst>
                </p:cNvPr>
                <p:cNvSpPr/>
                <p:nvPr/>
              </p:nvSpPr>
              <p:spPr>
                <a:xfrm>
                  <a:off x="1530921" y="2123318"/>
                  <a:ext cx="789633" cy="5395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>
                    <a:latin typeface="微软雅黑" panose="020B0503020204020204" pitchFamily="82" charset="2"/>
                    <a:ea typeface="微软雅黑" panose="020B0503020204020204" pitchFamily="82" charset="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91" name="矩形 90">
                  <a:extLst>
                    <a:ext uri="{FF2B5EF4-FFF2-40B4-BE49-F238E27FC236}">
                      <a16:creationId xmlns:a16="http://schemas.microsoft.com/office/drawing/2014/main" id="{089E623C-4678-419D-1466-790781D8785E}"/>
                    </a:ext>
                  </a:extLst>
                </p:cNvPr>
                <p:cNvSpPr/>
                <p:nvPr/>
              </p:nvSpPr>
              <p:spPr>
                <a:xfrm flipV="1">
                  <a:off x="1832182" y="2236154"/>
                  <a:ext cx="173178" cy="4571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>
                    <a:latin typeface="微软雅黑" panose="020B0503020204020204" pitchFamily="82" charset="2"/>
                    <a:ea typeface="微软雅黑" panose="020B0503020204020204" pitchFamily="82" charset="2"/>
                    <a:cs typeface="Times New Roman" panose="02020603050405020304" pitchFamily="18" charset="0"/>
                  </a:endParaRPr>
                </a:p>
              </p:txBody>
            </p:sp>
          </p:grpSp>
          <p:cxnSp>
            <p:nvCxnSpPr>
              <p:cNvPr id="83" name="直线连接符 82">
                <a:extLst>
                  <a:ext uri="{FF2B5EF4-FFF2-40B4-BE49-F238E27FC236}">
                    <a16:creationId xmlns:a16="http://schemas.microsoft.com/office/drawing/2014/main" id="{829D766D-5448-879E-BD9F-D77B1C36C698}"/>
                  </a:ext>
                </a:extLst>
              </p:cNvPr>
              <p:cNvCxnSpPr>
                <a:stCxn id="85" idx="2"/>
                <a:endCxn id="99" idx="3"/>
              </p:cNvCxnSpPr>
              <p:nvPr/>
            </p:nvCxnSpPr>
            <p:spPr>
              <a:xfrm>
                <a:off x="5736455" y="2736698"/>
                <a:ext cx="638975" cy="675109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4" name="圆角矩形 83">
                <a:extLst>
                  <a:ext uri="{FF2B5EF4-FFF2-40B4-BE49-F238E27FC236}">
                    <a16:creationId xmlns:a16="http://schemas.microsoft.com/office/drawing/2014/main" id="{FC169C59-5685-6766-7176-2D59416000EC}"/>
                  </a:ext>
                </a:extLst>
              </p:cNvPr>
              <p:cNvSpPr/>
              <p:nvPr/>
            </p:nvSpPr>
            <p:spPr>
              <a:xfrm>
                <a:off x="4948513" y="561109"/>
                <a:ext cx="2881726" cy="5870864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微软雅黑" panose="020B0503020204020204" pitchFamily="82" charset="2"/>
                  <a:ea typeface="微软雅黑" panose="020B0503020204020204" pitchFamily="82" charset="2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07" name="组 264">
              <a:extLst>
                <a:ext uri="{FF2B5EF4-FFF2-40B4-BE49-F238E27FC236}">
                  <a16:creationId xmlns:a16="http://schemas.microsoft.com/office/drawing/2014/main" id="{38867292-2557-316F-784F-D81B8696D910}"/>
                </a:ext>
              </a:extLst>
            </p:cNvPr>
            <p:cNvGrpSpPr/>
            <p:nvPr/>
          </p:nvGrpSpPr>
          <p:grpSpPr>
            <a:xfrm>
              <a:off x="8897766" y="732814"/>
              <a:ext cx="2881726" cy="5870864"/>
              <a:chOff x="4948513" y="561109"/>
              <a:chExt cx="2881726" cy="5870864"/>
            </a:xfrm>
          </p:grpSpPr>
          <p:grpSp>
            <p:nvGrpSpPr>
              <p:cNvPr id="108" name="组 265">
                <a:extLst>
                  <a:ext uri="{FF2B5EF4-FFF2-40B4-BE49-F238E27FC236}">
                    <a16:creationId xmlns:a16="http://schemas.microsoft.com/office/drawing/2014/main" id="{BCEBB8B0-3213-E6E9-AF9A-725DD429E711}"/>
                  </a:ext>
                </a:extLst>
              </p:cNvPr>
              <p:cNvGrpSpPr/>
              <p:nvPr/>
            </p:nvGrpSpPr>
            <p:grpSpPr>
              <a:xfrm>
                <a:off x="5814536" y="4705041"/>
                <a:ext cx="1277194" cy="1613577"/>
                <a:chOff x="6075217" y="2722417"/>
                <a:chExt cx="1593274" cy="2254828"/>
              </a:xfrm>
            </p:grpSpPr>
            <p:sp>
              <p:nvSpPr>
                <p:cNvPr id="136" name="罐形 293">
                  <a:extLst>
                    <a:ext uri="{FF2B5EF4-FFF2-40B4-BE49-F238E27FC236}">
                      <a16:creationId xmlns:a16="http://schemas.microsoft.com/office/drawing/2014/main" id="{E1445B15-A376-6EC7-8C2D-CF6BFA0AEC6F}"/>
                    </a:ext>
                  </a:extLst>
                </p:cNvPr>
                <p:cNvSpPr/>
                <p:nvPr/>
              </p:nvSpPr>
              <p:spPr>
                <a:xfrm>
                  <a:off x="6078682" y="2722417"/>
                  <a:ext cx="1589809" cy="2254828"/>
                </a:xfrm>
                <a:prstGeom prst="can">
                  <a:avLst>
                    <a:gd name="adj" fmla="val 39379"/>
                  </a:avLst>
                </a:prstGeom>
                <a:solidFill>
                  <a:schemeClr val="bg2">
                    <a:lumMod val="50000"/>
                  </a:schemeClr>
                </a:solidFill>
                <a:ln w="635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>
                    <a:latin typeface="微软雅黑" panose="020B0503020204020204" pitchFamily="82" charset="2"/>
                    <a:ea typeface="微软雅黑" panose="020B0503020204020204" pitchFamily="82" charset="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37" name="罐形 294">
                  <a:extLst>
                    <a:ext uri="{FF2B5EF4-FFF2-40B4-BE49-F238E27FC236}">
                      <a16:creationId xmlns:a16="http://schemas.microsoft.com/office/drawing/2014/main" id="{10C00F42-F65D-671A-5DFB-949758CD9DAA}"/>
                    </a:ext>
                  </a:extLst>
                </p:cNvPr>
                <p:cNvSpPr/>
                <p:nvPr/>
              </p:nvSpPr>
              <p:spPr>
                <a:xfrm>
                  <a:off x="6075217" y="2739734"/>
                  <a:ext cx="1589809" cy="1686793"/>
                </a:xfrm>
                <a:prstGeom prst="can">
                  <a:avLst>
                    <a:gd name="adj" fmla="val 39379"/>
                  </a:avLst>
                </a:prstGeom>
                <a:solidFill>
                  <a:schemeClr val="bg2">
                    <a:lumMod val="50000"/>
                  </a:schemeClr>
                </a:solidFill>
                <a:ln w="635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>
                    <a:latin typeface="微软雅黑" panose="020B0503020204020204" pitchFamily="82" charset="2"/>
                    <a:ea typeface="微软雅黑" panose="020B0503020204020204" pitchFamily="82" charset="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38" name="罐形 295">
                  <a:extLst>
                    <a:ext uri="{FF2B5EF4-FFF2-40B4-BE49-F238E27FC236}">
                      <a16:creationId xmlns:a16="http://schemas.microsoft.com/office/drawing/2014/main" id="{4C512063-2139-CE34-1CBD-76943CAA0A00}"/>
                    </a:ext>
                  </a:extLst>
                </p:cNvPr>
                <p:cNvSpPr/>
                <p:nvPr/>
              </p:nvSpPr>
              <p:spPr>
                <a:xfrm>
                  <a:off x="6078682" y="2722418"/>
                  <a:ext cx="1589809" cy="113261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2">
                    <a:lumMod val="50000"/>
                  </a:schemeClr>
                </a:solidFill>
                <a:ln w="635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>
                    <a:latin typeface="微软雅黑" panose="020B0503020204020204" pitchFamily="82" charset="2"/>
                    <a:ea typeface="微软雅黑" panose="020B0503020204020204" pitchFamily="82" charset="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39" name="矩形 138">
                  <a:extLst>
                    <a:ext uri="{FF2B5EF4-FFF2-40B4-BE49-F238E27FC236}">
                      <a16:creationId xmlns:a16="http://schemas.microsoft.com/office/drawing/2014/main" id="{98EF9711-DC00-573F-8382-DC199144C726}"/>
                    </a:ext>
                  </a:extLst>
                </p:cNvPr>
                <p:cNvSpPr/>
                <p:nvPr/>
              </p:nvSpPr>
              <p:spPr>
                <a:xfrm>
                  <a:off x="6265719" y="3408218"/>
                  <a:ext cx="62345" cy="13508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>
                    <a:latin typeface="微软雅黑" panose="020B0503020204020204" pitchFamily="82" charset="2"/>
                    <a:ea typeface="微软雅黑" panose="020B0503020204020204" pitchFamily="82" charset="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40" name="矩形 139">
                  <a:extLst>
                    <a:ext uri="{FF2B5EF4-FFF2-40B4-BE49-F238E27FC236}">
                      <a16:creationId xmlns:a16="http://schemas.microsoft.com/office/drawing/2014/main" id="{68ED3FFF-7DD7-F597-BEFB-3E0B3FCDAB00}"/>
                    </a:ext>
                  </a:extLst>
                </p:cNvPr>
                <p:cNvSpPr/>
                <p:nvPr/>
              </p:nvSpPr>
              <p:spPr>
                <a:xfrm>
                  <a:off x="6272646" y="3976257"/>
                  <a:ext cx="62345" cy="13508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>
                    <a:latin typeface="微软雅黑" panose="020B0503020204020204" pitchFamily="82" charset="2"/>
                    <a:ea typeface="微软雅黑" panose="020B0503020204020204" pitchFamily="82" charset="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41" name="矩形 140">
                  <a:extLst>
                    <a:ext uri="{FF2B5EF4-FFF2-40B4-BE49-F238E27FC236}">
                      <a16:creationId xmlns:a16="http://schemas.microsoft.com/office/drawing/2014/main" id="{C2C93B9B-23A7-5FD2-B52D-DE3C52E27073}"/>
                    </a:ext>
                  </a:extLst>
                </p:cNvPr>
                <p:cNvSpPr/>
                <p:nvPr/>
              </p:nvSpPr>
              <p:spPr>
                <a:xfrm>
                  <a:off x="6269181" y="4533903"/>
                  <a:ext cx="62345" cy="13508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>
                    <a:latin typeface="微软雅黑" panose="020B0503020204020204" pitchFamily="82" charset="2"/>
                    <a:ea typeface="微软雅黑" panose="020B0503020204020204" pitchFamily="82" charset="2"/>
                    <a:cs typeface="Times New Roman" panose="02020603050405020304" pitchFamily="18" charset="0"/>
                  </a:endParaRPr>
                </a:p>
              </p:txBody>
            </p:sp>
          </p:grpSp>
          <p:cxnSp>
            <p:nvCxnSpPr>
              <p:cNvPr id="109" name="直线连接符 108">
                <a:extLst>
                  <a:ext uri="{FF2B5EF4-FFF2-40B4-BE49-F238E27FC236}">
                    <a16:creationId xmlns:a16="http://schemas.microsoft.com/office/drawing/2014/main" id="{24FCF32C-F9F7-CD43-E7E6-FB0598143588}"/>
                  </a:ext>
                </a:extLst>
              </p:cNvPr>
              <p:cNvCxnSpPr/>
              <p:nvPr/>
            </p:nvCxnSpPr>
            <p:spPr>
              <a:xfrm flipH="1">
                <a:off x="6375430" y="2742334"/>
                <a:ext cx="719937" cy="669473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直线连接符 109">
                <a:extLst>
                  <a:ext uri="{FF2B5EF4-FFF2-40B4-BE49-F238E27FC236}">
                    <a16:creationId xmlns:a16="http://schemas.microsoft.com/office/drawing/2014/main" id="{2005C71A-0D70-EA6E-5FCC-957DCBA6AC6A}"/>
                  </a:ext>
                </a:extLst>
              </p:cNvPr>
              <p:cNvCxnSpPr/>
              <p:nvPr/>
            </p:nvCxnSpPr>
            <p:spPr>
              <a:xfrm>
                <a:off x="6406526" y="4298978"/>
                <a:ext cx="36216" cy="434135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直线连接符 110">
                <a:extLst>
                  <a:ext uri="{FF2B5EF4-FFF2-40B4-BE49-F238E27FC236}">
                    <a16:creationId xmlns:a16="http://schemas.microsoft.com/office/drawing/2014/main" id="{7F975247-A859-618C-B0FE-2338E4A80AB9}"/>
                  </a:ext>
                </a:extLst>
              </p:cNvPr>
              <p:cNvCxnSpPr/>
              <p:nvPr/>
            </p:nvCxnSpPr>
            <p:spPr>
              <a:xfrm flipV="1">
                <a:off x="5253135" y="1091528"/>
                <a:ext cx="2342998" cy="1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直线连接符 111">
                <a:extLst>
                  <a:ext uri="{FF2B5EF4-FFF2-40B4-BE49-F238E27FC236}">
                    <a16:creationId xmlns:a16="http://schemas.microsoft.com/office/drawing/2014/main" id="{CD8B0DB8-233E-E227-5D24-D0F3D81B89CC}"/>
                  </a:ext>
                </a:extLst>
              </p:cNvPr>
              <p:cNvCxnSpPr/>
              <p:nvPr/>
            </p:nvCxnSpPr>
            <p:spPr>
              <a:xfrm>
                <a:off x="5726719" y="1101919"/>
                <a:ext cx="0" cy="405718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直线连接符 112">
                <a:extLst>
                  <a:ext uri="{FF2B5EF4-FFF2-40B4-BE49-F238E27FC236}">
                    <a16:creationId xmlns:a16="http://schemas.microsoft.com/office/drawing/2014/main" id="{C87AFEEC-A267-DBB2-EE3D-3586CA6BBE14}"/>
                  </a:ext>
                </a:extLst>
              </p:cNvPr>
              <p:cNvCxnSpPr/>
              <p:nvPr/>
            </p:nvCxnSpPr>
            <p:spPr>
              <a:xfrm>
                <a:off x="7109948" y="1102084"/>
                <a:ext cx="0" cy="41059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4" name="文本框 113">
                <a:extLst>
                  <a:ext uri="{FF2B5EF4-FFF2-40B4-BE49-F238E27FC236}">
                    <a16:creationId xmlns:a16="http://schemas.microsoft.com/office/drawing/2014/main" id="{98214C95-1B2E-0E5A-2EFB-A013541EFBF6}"/>
                  </a:ext>
                </a:extLst>
              </p:cNvPr>
              <p:cNvSpPr txBox="1"/>
              <p:nvPr/>
            </p:nvSpPr>
            <p:spPr>
              <a:xfrm>
                <a:off x="5672428" y="610196"/>
                <a:ext cx="1998143" cy="4754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b="1" dirty="0">
                    <a:solidFill>
                      <a:srgbClr val="701988"/>
                    </a:solidFill>
                    <a:latin typeface="微软雅黑" panose="020B0503020204020204" pitchFamily="82" charset="2"/>
                    <a:ea typeface="微软雅黑" panose="020B0503020204020204" pitchFamily="82" charset="2"/>
                    <a:cs typeface="Times New Roman" panose="02020603050405020304" pitchFamily="18" charset="0"/>
                  </a:rPr>
                  <a:t>异地灾备中心</a:t>
                </a:r>
              </a:p>
            </p:txBody>
          </p:sp>
          <p:grpSp>
            <p:nvGrpSpPr>
              <p:cNvPr id="115" name="组 272">
                <a:extLst>
                  <a:ext uri="{FF2B5EF4-FFF2-40B4-BE49-F238E27FC236}">
                    <a16:creationId xmlns:a16="http://schemas.microsoft.com/office/drawing/2014/main" id="{3C629399-F146-B675-2BF8-AB38AB2C188B}"/>
                  </a:ext>
                </a:extLst>
              </p:cNvPr>
              <p:cNvGrpSpPr/>
              <p:nvPr/>
            </p:nvGrpSpPr>
            <p:grpSpPr>
              <a:xfrm>
                <a:off x="5624009" y="3357946"/>
                <a:ext cx="1502841" cy="942025"/>
                <a:chOff x="1613624" y="3354169"/>
                <a:chExt cx="1502841" cy="942025"/>
              </a:xfrm>
            </p:grpSpPr>
            <p:sp>
              <p:nvSpPr>
                <p:cNvPr id="134" name="云形 133">
                  <a:extLst>
                    <a:ext uri="{FF2B5EF4-FFF2-40B4-BE49-F238E27FC236}">
                      <a16:creationId xmlns:a16="http://schemas.microsoft.com/office/drawing/2014/main" id="{8559CCA2-573E-09D2-9F8A-A4A8C1C8B4DD}"/>
                    </a:ext>
                  </a:extLst>
                </p:cNvPr>
                <p:cNvSpPr/>
                <p:nvPr/>
              </p:nvSpPr>
              <p:spPr>
                <a:xfrm>
                  <a:off x="1613624" y="3354169"/>
                  <a:ext cx="1502841" cy="942025"/>
                </a:xfrm>
                <a:prstGeom prst="cloud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>
                    <a:latin typeface="微软雅黑" panose="020B0503020204020204" pitchFamily="82" charset="2"/>
                    <a:ea typeface="微软雅黑" panose="020B0503020204020204" pitchFamily="82" charset="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35" name="文本框 134">
                  <a:extLst>
                    <a:ext uri="{FF2B5EF4-FFF2-40B4-BE49-F238E27FC236}">
                      <a16:creationId xmlns:a16="http://schemas.microsoft.com/office/drawing/2014/main" id="{CBA743DE-1FA0-774C-A957-57B9AA58F5D1}"/>
                    </a:ext>
                  </a:extLst>
                </p:cNvPr>
                <p:cNvSpPr txBox="1"/>
                <p:nvPr/>
              </p:nvSpPr>
              <p:spPr>
                <a:xfrm>
                  <a:off x="2072694" y="3601939"/>
                  <a:ext cx="773754" cy="47547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zh-CN" b="1" dirty="0">
                      <a:solidFill>
                        <a:srgbClr val="701988"/>
                      </a:solidFill>
                      <a:latin typeface="微软雅黑" panose="020B0503020204020204" pitchFamily="82" charset="2"/>
                      <a:ea typeface="微软雅黑" panose="020B0503020204020204" pitchFamily="82" charset="2"/>
                      <a:cs typeface="Times New Roman" panose="02020603050405020304" pitchFamily="18" charset="0"/>
                    </a:rPr>
                    <a:t>SAN</a:t>
                  </a:r>
                  <a:endParaRPr kumimoji="1" lang="zh-CN" altLang="en-US" b="1" dirty="0">
                    <a:solidFill>
                      <a:srgbClr val="701988"/>
                    </a:solidFill>
                    <a:latin typeface="微软雅黑" panose="020B0503020204020204" pitchFamily="82" charset="2"/>
                    <a:ea typeface="微软雅黑" panose="020B0503020204020204" pitchFamily="82" charset="2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16" name="组 273">
                <a:extLst>
                  <a:ext uri="{FF2B5EF4-FFF2-40B4-BE49-F238E27FC236}">
                    <a16:creationId xmlns:a16="http://schemas.microsoft.com/office/drawing/2014/main" id="{395DE0CF-D0D4-5D59-0B55-32C86315FAE7}"/>
                  </a:ext>
                </a:extLst>
              </p:cNvPr>
              <p:cNvGrpSpPr/>
              <p:nvPr/>
            </p:nvGrpSpPr>
            <p:grpSpPr>
              <a:xfrm>
                <a:off x="6607648" y="1502525"/>
                <a:ext cx="975438" cy="1239809"/>
                <a:chOff x="1288473" y="797665"/>
                <a:chExt cx="1278082" cy="1714500"/>
              </a:xfrm>
            </p:grpSpPr>
            <p:sp>
              <p:nvSpPr>
                <p:cNvPr id="127" name="矩形 126">
                  <a:extLst>
                    <a:ext uri="{FF2B5EF4-FFF2-40B4-BE49-F238E27FC236}">
                      <a16:creationId xmlns:a16="http://schemas.microsoft.com/office/drawing/2014/main" id="{FE50DC18-F5AD-BFBA-B41C-CE26F92B6E57}"/>
                    </a:ext>
                  </a:extLst>
                </p:cNvPr>
                <p:cNvSpPr/>
                <p:nvPr/>
              </p:nvSpPr>
              <p:spPr>
                <a:xfrm>
                  <a:off x="1288473" y="797665"/>
                  <a:ext cx="1278082" cy="1714500"/>
                </a:xfrm>
                <a:prstGeom prst="rect">
                  <a:avLst/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>
                    <a:latin typeface="微软雅黑" panose="020B0503020204020204" pitchFamily="82" charset="2"/>
                    <a:ea typeface="微软雅黑" panose="020B0503020204020204" pitchFamily="82" charset="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28" name="矩形 127">
                  <a:extLst>
                    <a:ext uri="{FF2B5EF4-FFF2-40B4-BE49-F238E27FC236}">
                      <a16:creationId xmlns:a16="http://schemas.microsoft.com/office/drawing/2014/main" id="{9AD9BC0F-AB25-67C8-205D-3B0AC7874B1C}"/>
                    </a:ext>
                  </a:extLst>
                </p:cNvPr>
                <p:cNvSpPr/>
                <p:nvPr/>
              </p:nvSpPr>
              <p:spPr>
                <a:xfrm>
                  <a:off x="1526703" y="947131"/>
                  <a:ext cx="789632" cy="19039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>
                    <a:latin typeface="微软雅黑" panose="020B0503020204020204" pitchFamily="82" charset="2"/>
                    <a:ea typeface="微软雅黑" panose="020B0503020204020204" pitchFamily="82" charset="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29" name="矩形 128">
                  <a:extLst>
                    <a:ext uri="{FF2B5EF4-FFF2-40B4-BE49-F238E27FC236}">
                      <a16:creationId xmlns:a16="http://schemas.microsoft.com/office/drawing/2014/main" id="{C654486E-BBCC-E25E-BF32-63602BD936CE}"/>
                    </a:ext>
                  </a:extLst>
                </p:cNvPr>
                <p:cNvSpPr/>
                <p:nvPr/>
              </p:nvSpPr>
              <p:spPr>
                <a:xfrm>
                  <a:off x="1526703" y="1219306"/>
                  <a:ext cx="789632" cy="19039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>
                    <a:latin typeface="微软雅黑" panose="020B0503020204020204" pitchFamily="82" charset="2"/>
                    <a:ea typeface="微软雅黑" panose="020B0503020204020204" pitchFamily="82" charset="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30" name="矩形 129">
                  <a:extLst>
                    <a:ext uri="{FF2B5EF4-FFF2-40B4-BE49-F238E27FC236}">
                      <a16:creationId xmlns:a16="http://schemas.microsoft.com/office/drawing/2014/main" id="{556B76F1-F8F4-3F50-DBB3-A0B9120318B2}"/>
                    </a:ext>
                  </a:extLst>
                </p:cNvPr>
                <p:cNvSpPr/>
                <p:nvPr/>
              </p:nvSpPr>
              <p:spPr>
                <a:xfrm>
                  <a:off x="1527460" y="1496397"/>
                  <a:ext cx="789633" cy="19039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>
                    <a:latin typeface="微软雅黑" panose="020B0503020204020204" pitchFamily="82" charset="2"/>
                    <a:ea typeface="微软雅黑" panose="020B0503020204020204" pitchFamily="82" charset="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31" name="矩形 130">
                  <a:extLst>
                    <a:ext uri="{FF2B5EF4-FFF2-40B4-BE49-F238E27FC236}">
                      <a16:creationId xmlns:a16="http://schemas.microsoft.com/office/drawing/2014/main" id="{4B005B2E-0722-EA6A-CC09-D121432EEB75}"/>
                    </a:ext>
                  </a:extLst>
                </p:cNvPr>
                <p:cNvSpPr/>
                <p:nvPr/>
              </p:nvSpPr>
              <p:spPr>
                <a:xfrm>
                  <a:off x="1526703" y="1767076"/>
                  <a:ext cx="789632" cy="19039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>
                    <a:latin typeface="微软雅黑" panose="020B0503020204020204" pitchFamily="82" charset="2"/>
                    <a:ea typeface="微软雅黑" panose="020B0503020204020204" pitchFamily="82" charset="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32" name="矩形 131">
                  <a:extLst>
                    <a:ext uri="{FF2B5EF4-FFF2-40B4-BE49-F238E27FC236}">
                      <a16:creationId xmlns:a16="http://schemas.microsoft.com/office/drawing/2014/main" id="{FE20DC82-60E8-0FDA-5560-D6450E717765}"/>
                    </a:ext>
                  </a:extLst>
                </p:cNvPr>
                <p:cNvSpPr/>
                <p:nvPr/>
              </p:nvSpPr>
              <p:spPr>
                <a:xfrm>
                  <a:off x="1530921" y="2123318"/>
                  <a:ext cx="789633" cy="5395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>
                    <a:latin typeface="微软雅黑" panose="020B0503020204020204" pitchFamily="82" charset="2"/>
                    <a:ea typeface="微软雅黑" panose="020B0503020204020204" pitchFamily="82" charset="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33" name="矩形 132">
                  <a:extLst>
                    <a:ext uri="{FF2B5EF4-FFF2-40B4-BE49-F238E27FC236}">
                      <a16:creationId xmlns:a16="http://schemas.microsoft.com/office/drawing/2014/main" id="{648F2A8A-54CD-3ECC-8D5B-F4F03F2A3655}"/>
                    </a:ext>
                  </a:extLst>
                </p:cNvPr>
                <p:cNvSpPr/>
                <p:nvPr/>
              </p:nvSpPr>
              <p:spPr>
                <a:xfrm flipV="1">
                  <a:off x="1832182" y="2236155"/>
                  <a:ext cx="173178" cy="4571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>
                    <a:latin typeface="微软雅黑" panose="020B0503020204020204" pitchFamily="82" charset="2"/>
                    <a:ea typeface="微软雅黑" panose="020B0503020204020204" pitchFamily="82" charset="2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17" name="组 274">
                <a:extLst>
                  <a:ext uri="{FF2B5EF4-FFF2-40B4-BE49-F238E27FC236}">
                    <a16:creationId xmlns:a16="http://schemas.microsoft.com/office/drawing/2014/main" id="{6F2C8350-B602-B25E-8E2A-603AA1CC623C}"/>
                  </a:ext>
                </a:extLst>
              </p:cNvPr>
              <p:cNvGrpSpPr/>
              <p:nvPr/>
            </p:nvGrpSpPr>
            <p:grpSpPr>
              <a:xfrm>
                <a:off x="5248736" y="1496889"/>
                <a:ext cx="975438" cy="1239809"/>
                <a:chOff x="1288473" y="768927"/>
                <a:chExt cx="1278082" cy="1714500"/>
              </a:xfrm>
            </p:grpSpPr>
            <p:sp>
              <p:nvSpPr>
                <p:cNvPr id="120" name="矩形 119">
                  <a:extLst>
                    <a:ext uri="{FF2B5EF4-FFF2-40B4-BE49-F238E27FC236}">
                      <a16:creationId xmlns:a16="http://schemas.microsoft.com/office/drawing/2014/main" id="{E5A8A45A-2DE2-C67F-AA10-E8909A533E62}"/>
                    </a:ext>
                  </a:extLst>
                </p:cNvPr>
                <p:cNvSpPr/>
                <p:nvPr/>
              </p:nvSpPr>
              <p:spPr>
                <a:xfrm>
                  <a:off x="1288473" y="768927"/>
                  <a:ext cx="1278082" cy="1714500"/>
                </a:xfrm>
                <a:prstGeom prst="rect">
                  <a:avLst/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>
                    <a:latin typeface="微软雅黑" panose="020B0503020204020204" pitchFamily="82" charset="2"/>
                    <a:ea typeface="微软雅黑" panose="020B0503020204020204" pitchFamily="82" charset="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21" name="矩形 120">
                  <a:extLst>
                    <a:ext uri="{FF2B5EF4-FFF2-40B4-BE49-F238E27FC236}">
                      <a16:creationId xmlns:a16="http://schemas.microsoft.com/office/drawing/2014/main" id="{01DDC88C-CFDD-A866-6668-E813890D15FA}"/>
                    </a:ext>
                  </a:extLst>
                </p:cNvPr>
                <p:cNvSpPr/>
                <p:nvPr/>
              </p:nvSpPr>
              <p:spPr>
                <a:xfrm>
                  <a:off x="1526703" y="947131"/>
                  <a:ext cx="789632" cy="19039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>
                    <a:latin typeface="微软雅黑" panose="020B0503020204020204" pitchFamily="82" charset="2"/>
                    <a:ea typeface="微软雅黑" panose="020B0503020204020204" pitchFamily="82" charset="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22" name="矩形 121">
                  <a:extLst>
                    <a:ext uri="{FF2B5EF4-FFF2-40B4-BE49-F238E27FC236}">
                      <a16:creationId xmlns:a16="http://schemas.microsoft.com/office/drawing/2014/main" id="{9DEA71F3-DF71-234A-FD59-AF7F8875C3B7}"/>
                    </a:ext>
                  </a:extLst>
                </p:cNvPr>
                <p:cNvSpPr/>
                <p:nvPr/>
              </p:nvSpPr>
              <p:spPr>
                <a:xfrm>
                  <a:off x="1526703" y="1219306"/>
                  <a:ext cx="789632" cy="19039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>
                    <a:latin typeface="微软雅黑" panose="020B0503020204020204" pitchFamily="82" charset="2"/>
                    <a:ea typeface="微软雅黑" panose="020B0503020204020204" pitchFamily="82" charset="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23" name="矩形 122">
                  <a:extLst>
                    <a:ext uri="{FF2B5EF4-FFF2-40B4-BE49-F238E27FC236}">
                      <a16:creationId xmlns:a16="http://schemas.microsoft.com/office/drawing/2014/main" id="{BA9558D0-7790-AF71-ECD1-5C8B6B06D48F}"/>
                    </a:ext>
                  </a:extLst>
                </p:cNvPr>
                <p:cNvSpPr/>
                <p:nvPr/>
              </p:nvSpPr>
              <p:spPr>
                <a:xfrm>
                  <a:off x="1527460" y="1496397"/>
                  <a:ext cx="789633" cy="19039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>
                    <a:latin typeface="微软雅黑" panose="020B0503020204020204" pitchFamily="82" charset="2"/>
                    <a:ea typeface="微软雅黑" panose="020B0503020204020204" pitchFamily="82" charset="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24" name="矩形 123">
                  <a:extLst>
                    <a:ext uri="{FF2B5EF4-FFF2-40B4-BE49-F238E27FC236}">
                      <a16:creationId xmlns:a16="http://schemas.microsoft.com/office/drawing/2014/main" id="{70EE2D77-AF24-FBE5-D479-8372AF4EFC3C}"/>
                    </a:ext>
                  </a:extLst>
                </p:cNvPr>
                <p:cNvSpPr/>
                <p:nvPr/>
              </p:nvSpPr>
              <p:spPr>
                <a:xfrm>
                  <a:off x="1526703" y="1767076"/>
                  <a:ext cx="789632" cy="19039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>
                    <a:latin typeface="微软雅黑" panose="020B0503020204020204" pitchFamily="82" charset="2"/>
                    <a:ea typeface="微软雅黑" panose="020B0503020204020204" pitchFamily="82" charset="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25" name="矩形 124">
                  <a:extLst>
                    <a:ext uri="{FF2B5EF4-FFF2-40B4-BE49-F238E27FC236}">
                      <a16:creationId xmlns:a16="http://schemas.microsoft.com/office/drawing/2014/main" id="{A0D57807-14B0-FAE0-5F5F-8F795A8EC7D5}"/>
                    </a:ext>
                  </a:extLst>
                </p:cNvPr>
                <p:cNvSpPr/>
                <p:nvPr/>
              </p:nvSpPr>
              <p:spPr>
                <a:xfrm>
                  <a:off x="1530921" y="2123318"/>
                  <a:ext cx="789633" cy="5395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>
                    <a:latin typeface="微软雅黑" panose="020B0503020204020204" pitchFamily="82" charset="2"/>
                    <a:ea typeface="微软雅黑" panose="020B0503020204020204" pitchFamily="82" charset="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26" name="矩形 125">
                  <a:extLst>
                    <a:ext uri="{FF2B5EF4-FFF2-40B4-BE49-F238E27FC236}">
                      <a16:creationId xmlns:a16="http://schemas.microsoft.com/office/drawing/2014/main" id="{AAB68508-F12C-14FB-7760-5B924B805B65}"/>
                    </a:ext>
                  </a:extLst>
                </p:cNvPr>
                <p:cNvSpPr/>
                <p:nvPr/>
              </p:nvSpPr>
              <p:spPr>
                <a:xfrm flipV="1">
                  <a:off x="1832182" y="2236154"/>
                  <a:ext cx="173178" cy="4571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>
                    <a:latin typeface="微软雅黑" panose="020B0503020204020204" pitchFamily="82" charset="2"/>
                    <a:ea typeface="微软雅黑" panose="020B0503020204020204" pitchFamily="82" charset="2"/>
                    <a:cs typeface="Times New Roman" panose="02020603050405020304" pitchFamily="18" charset="0"/>
                  </a:endParaRPr>
                </a:p>
              </p:txBody>
            </p:sp>
          </p:grpSp>
          <p:cxnSp>
            <p:nvCxnSpPr>
              <p:cNvPr id="118" name="直线连接符 117">
                <a:extLst>
                  <a:ext uri="{FF2B5EF4-FFF2-40B4-BE49-F238E27FC236}">
                    <a16:creationId xmlns:a16="http://schemas.microsoft.com/office/drawing/2014/main" id="{2A9BE008-67B1-45B3-DFD1-12B887C96621}"/>
                  </a:ext>
                </a:extLst>
              </p:cNvPr>
              <p:cNvCxnSpPr/>
              <p:nvPr/>
            </p:nvCxnSpPr>
            <p:spPr>
              <a:xfrm>
                <a:off x="5736455" y="2736698"/>
                <a:ext cx="638975" cy="675109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9" name="圆角矩形 118">
                <a:extLst>
                  <a:ext uri="{FF2B5EF4-FFF2-40B4-BE49-F238E27FC236}">
                    <a16:creationId xmlns:a16="http://schemas.microsoft.com/office/drawing/2014/main" id="{5A46B5A0-EC42-E75E-582C-EB034BFCCB92}"/>
                  </a:ext>
                </a:extLst>
              </p:cNvPr>
              <p:cNvSpPr/>
              <p:nvPr/>
            </p:nvSpPr>
            <p:spPr>
              <a:xfrm>
                <a:off x="4948513" y="561109"/>
                <a:ext cx="2881726" cy="5870864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微软雅黑" panose="020B0503020204020204" pitchFamily="82" charset="2"/>
                  <a:ea typeface="微软雅黑" panose="020B0503020204020204" pitchFamily="82" charset="2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42" name="右箭头 141">
              <a:extLst>
                <a:ext uri="{FF2B5EF4-FFF2-40B4-BE49-F238E27FC236}">
                  <a16:creationId xmlns:a16="http://schemas.microsoft.com/office/drawing/2014/main" id="{03102BDC-B7BB-B14D-335F-48CDC4AB0713}"/>
                </a:ext>
              </a:extLst>
            </p:cNvPr>
            <p:cNvSpPr/>
            <p:nvPr/>
          </p:nvSpPr>
          <p:spPr>
            <a:xfrm>
              <a:off x="3310391" y="5109853"/>
              <a:ext cx="2345235" cy="814224"/>
            </a:xfrm>
            <a:prstGeom prst="rightArrow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b="1" dirty="0">
                  <a:solidFill>
                    <a:srgbClr val="701988"/>
                  </a:solidFill>
                  <a:latin typeface="微软雅黑" panose="020B0503020204020204" pitchFamily="82" charset="2"/>
                  <a:ea typeface="微软雅黑" panose="020B0503020204020204" pitchFamily="82" charset="2"/>
                  <a:cs typeface="Times New Roman" panose="02020603050405020304" pitchFamily="18" charset="0"/>
                </a:rPr>
                <a:t>同步同城复制</a:t>
              </a:r>
            </a:p>
          </p:txBody>
        </p:sp>
        <p:sp>
          <p:nvSpPr>
            <p:cNvPr id="143" name="右箭头 142">
              <a:extLst>
                <a:ext uri="{FF2B5EF4-FFF2-40B4-BE49-F238E27FC236}">
                  <a16:creationId xmlns:a16="http://schemas.microsoft.com/office/drawing/2014/main" id="{4EDCCD3F-6F53-B025-B02C-DC62402DAA32}"/>
                </a:ext>
              </a:extLst>
            </p:cNvPr>
            <p:cNvSpPr/>
            <p:nvPr/>
          </p:nvSpPr>
          <p:spPr>
            <a:xfrm>
              <a:off x="7445399" y="5164195"/>
              <a:ext cx="2165064" cy="814224"/>
            </a:xfrm>
            <a:prstGeom prst="rightArrow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b="1" dirty="0">
                  <a:solidFill>
                    <a:srgbClr val="701988"/>
                  </a:solidFill>
                  <a:latin typeface="微软雅黑" panose="020B0503020204020204" pitchFamily="82" charset="2"/>
                  <a:ea typeface="微软雅黑" panose="020B0503020204020204" pitchFamily="82" charset="2"/>
                  <a:cs typeface="Times New Roman" panose="02020603050405020304" pitchFamily="18" charset="0"/>
                </a:rPr>
                <a:t>异步远程复制</a:t>
              </a:r>
            </a:p>
          </p:txBody>
        </p:sp>
        <p:grpSp>
          <p:nvGrpSpPr>
            <p:cNvPr id="144" name="组 60">
              <a:extLst>
                <a:ext uri="{FF2B5EF4-FFF2-40B4-BE49-F238E27FC236}">
                  <a16:creationId xmlns:a16="http://schemas.microsoft.com/office/drawing/2014/main" id="{11E390FD-91B9-6266-AF1A-1572AF698909}"/>
                </a:ext>
              </a:extLst>
            </p:cNvPr>
            <p:cNvGrpSpPr/>
            <p:nvPr/>
          </p:nvGrpSpPr>
          <p:grpSpPr>
            <a:xfrm>
              <a:off x="3950434" y="4011107"/>
              <a:ext cx="1130123" cy="855209"/>
              <a:chOff x="3996152" y="3600407"/>
              <a:chExt cx="1130123" cy="855209"/>
            </a:xfrm>
          </p:grpSpPr>
          <p:sp>
            <p:nvSpPr>
              <p:cNvPr id="145" name="云形 144">
                <a:extLst>
                  <a:ext uri="{FF2B5EF4-FFF2-40B4-BE49-F238E27FC236}">
                    <a16:creationId xmlns:a16="http://schemas.microsoft.com/office/drawing/2014/main" id="{21E02C5F-AF57-6350-4F38-6AA9C4C097D9}"/>
                  </a:ext>
                </a:extLst>
              </p:cNvPr>
              <p:cNvSpPr/>
              <p:nvPr/>
            </p:nvSpPr>
            <p:spPr>
              <a:xfrm>
                <a:off x="3996152" y="3600407"/>
                <a:ext cx="1130123" cy="855209"/>
              </a:xfrm>
              <a:prstGeom prst="cloud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微软雅黑" panose="020B0503020204020204" pitchFamily="82" charset="2"/>
                  <a:ea typeface="微软雅黑" panose="020B0503020204020204" pitchFamily="82" charset="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6" name="文本框 145">
                <a:extLst>
                  <a:ext uri="{FF2B5EF4-FFF2-40B4-BE49-F238E27FC236}">
                    <a16:creationId xmlns:a16="http://schemas.microsoft.com/office/drawing/2014/main" id="{82281CDE-9E85-E4E7-FECC-C878EDE31040}"/>
                  </a:ext>
                </a:extLst>
              </p:cNvPr>
              <p:cNvSpPr txBox="1"/>
              <p:nvPr/>
            </p:nvSpPr>
            <p:spPr>
              <a:xfrm>
                <a:off x="4200628" y="3786606"/>
                <a:ext cx="885681" cy="4754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b="1" dirty="0">
                    <a:solidFill>
                      <a:srgbClr val="701988"/>
                    </a:solidFill>
                    <a:latin typeface="微软雅黑" panose="020B0503020204020204" pitchFamily="82" charset="2"/>
                    <a:ea typeface="微软雅黑" panose="020B0503020204020204" pitchFamily="82" charset="2"/>
                    <a:cs typeface="Times New Roman" panose="02020603050405020304" pitchFamily="18" charset="0"/>
                  </a:rPr>
                  <a:t>WAN</a:t>
                </a:r>
                <a:endParaRPr kumimoji="1" lang="zh-CN" altLang="en-US" b="1" dirty="0">
                  <a:solidFill>
                    <a:srgbClr val="701988"/>
                  </a:solidFill>
                  <a:latin typeface="微软雅黑" panose="020B0503020204020204" pitchFamily="82" charset="2"/>
                  <a:ea typeface="微软雅黑" panose="020B0503020204020204" pitchFamily="82" charset="2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47" name="组 301">
              <a:extLst>
                <a:ext uri="{FF2B5EF4-FFF2-40B4-BE49-F238E27FC236}">
                  <a16:creationId xmlns:a16="http://schemas.microsoft.com/office/drawing/2014/main" id="{CB5030BA-CF3D-C648-B948-899309BC0897}"/>
                </a:ext>
              </a:extLst>
            </p:cNvPr>
            <p:cNvGrpSpPr/>
            <p:nvPr/>
          </p:nvGrpSpPr>
          <p:grpSpPr>
            <a:xfrm>
              <a:off x="7865567" y="3996888"/>
              <a:ext cx="1130123" cy="855209"/>
              <a:chOff x="3996152" y="3600407"/>
              <a:chExt cx="1130123" cy="855209"/>
            </a:xfrm>
          </p:grpSpPr>
          <p:sp>
            <p:nvSpPr>
              <p:cNvPr id="148" name="云形 147">
                <a:extLst>
                  <a:ext uri="{FF2B5EF4-FFF2-40B4-BE49-F238E27FC236}">
                    <a16:creationId xmlns:a16="http://schemas.microsoft.com/office/drawing/2014/main" id="{495383CB-6D14-F605-708C-6CE6A27044EF}"/>
                  </a:ext>
                </a:extLst>
              </p:cNvPr>
              <p:cNvSpPr/>
              <p:nvPr/>
            </p:nvSpPr>
            <p:spPr>
              <a:xfrm>
                <a:off x="3996152" y="3600407"/>
                <a:ext cx="1130123" cy="855209"/>
              </a:xfrm>
              <a:prstGeom prst="cloud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微软雅黑" panose="020B0503020204020204" pitchFamily="82" charset="2"/>
                  <a:ea typeface="微软雅黑" panose="020B0503020204020204" pitchFamily="82" charset="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9" name="文本框 148">
                <a:extLst>
                  <a:ext uri="{FF2B5EF4-FFF2-40B4-BE49-F238E27FC236}">
                    <a16:creationId xmlns:a16="http://schemas.microsoft.com/office/drawing/2014/main" id="{D436B303-9475-C256-2CC7-7AE4099A0C4C}"/>
                  </a:ext>
                </a:extLst>
              </p:cNvPr>
              <p:cNvSpPr txBox="1"/>
              <p:nvPr/>
            </p:nvSpPr>
            <p:spPr>
              <a:xfrm>
                <a:off x="4200628" y="3786606"/>
                <a:ext cx="885681" cy="4754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b="1" dirty="0">
                    <a:solidFill>
                      <a:srgbClr val="701988"/>
                    </a:solidFill>
                    <a:latin typeface="微软雅黑" panose="020B0503020204020204" pitchFamily="82" charset="2"/>
                    <a:ea typeface="微软雅黑" panose="020B0503020204020204" pitchFamily="82" charset="2"/>
                    <a:cs typeface="Times New Roman" panose="02020603050405020304" pitchFamily="18" charset="0"/>
                  </a:rPr>
                  <a:t>WAN</a:t>
                </a:r>
                <a:endParaRPr kumimoji="1" lang="zh-CN" altLang="en-US" b="1" dirty="0">
                  <a:solidFill>
                    <a:srgbClr val="701988"/>
                  </a:solidFill>
                  <a:latin typeface="微软雅黑" panose="020B0503020204020204" pitchFamily="82" charset="2"/>
                  <a:ea typeface="微软雅黑" panose="020B0503020204020204" pitchFamily="82" charset="2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150" name="直线箭头连接符 149">
              <a:extLst>
                <a:ext uri="{FF2B5EF4-FFF2-40B4-BE49-F238E27FC236}">
                  <a16:creationId xmlns:a16="http://schemas.microsoft.com/office/drawing/2014/main" id="{A084049B-97CB-6413-D7F4-F32D0BDFB8FC}"/>
                </a:ext>
              </a:extLst>
            </p:cNvPr>
            <p:cNvCxnSpPr/>
            <p:nvPr/>
          </p:nvCxnSpPr>
          <p:spPr>
            <a:xfrm flipV="1">
              <a:off x="2952938" y="4585618"/>
              <a:ext cx="988218" cy="369859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直线箭头连接符 150">
              <a:extLst>
                <a:ext uri="{FF2B5EF4-FFF2-40B4-BE49-F238E27FC236}">
                  <a16:creationId xmlns:a16="http://schemas.microsoft.com/office/drawing/2014/main" id="{83420F02-3E8C-0669-2999-C00F976457FA}"/>
                </a:ext>
              </a:extLst>
            </p:cNvPr>
            <p:cNvCxnSpPr/>
            <p:nvPr/>
          </p:nvCxnSpPr>
          <p:spPr>
            <a:xfrm flipV="1">
              <a:off x="7163929" y="4530687"/>
              <a:ext cx="710107" cy="396975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直线箭头连接符 151">
              <a:extLst>
                <a:ext uri="{FF2B5EF4-FFF2-40B4-BE49-F238E27FC236}">
                  <a16:creationId xmlns:a16="http://schemas.microsoft.com/office/drawing/2014/main" id="{1D29F80F-6564-F3F4-5929-E5E335CE290C}"/>
                </a:ext>
              </a:extLst>
            </p:cNvPr>
            <p:cNvCxnSpPr/>
            <p:nvPr/>
          </p:nvCxnSpPr>
          <p:spPr>
            <a:xfrm>
              <a:off x="9022917" y="4582625"/>
              <a:ext cx="861666" cy="384778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直线箭头连接符 152">
              <a:extLst>
                <a:ext uri="{FF2B5EF4-FFF2-40B4-BE49-F238E27FC236}">
                  <a16:creationId xmlns:a16="http://schemas.microsoft.com/office/drawing/2014/main" id="{C185AD00-D287-3824-EDFB-0BD7D714CC42}"/>
                </a:ext>
              </a:extLst>
            </p:cNvPr>
            <p:cNvCxnSpPr/>
            <p:nvPr/>
          </p:nvCxnSpPr>
          <p:spPr>
            <a:xfrm>
              <a:off x="5075191" y="4585616"/>
              <a:ext cx="939855" cy="405954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77042650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18">
            <a:extLst>
              <a:ext uri="{FF2B5EF4-FFF2-40B4-BE49-F238E27FC236}">
                <a16:creationId xmlns:a16="http://schemas.microsoft.com/office/drawing/2014/main" id="{FB241010-2EEE-4FB6-9E12-7CC37670FB17}"/>
              </a:ext>
            </a:extLst>
          </p:cNvPr>
          <p:cNvSpPr/>
          <p:nvPr/>
        </p:nvSpPr>
        <p:spPr>
          <a:xfrm>
            <a:off x="6065362" y="1573512"/>
            <a:ext cx="5655829" cy="4477214"/>
          </a:xfrm>
          <a:prstGeom prst="roundRect">
            <a:avLst>
              <a:gd name="adj" fmla="val 9827"/>
            </a:avLst>
          </a:prstGeom>
          <a:solidFill>
            <a:schemeClr val="bg1"/>
          </a:solidFill>
          <a:ln w="12700" cap="flat">
            <a:gradFill>
              <a:gsLst>
                <a:gs pos="0">
                  <a:srgbClr val="3B20FF">
                    <a:alpha val="16000"/>
                  </a:srgbClr>
                </a:gs>
                <a:gs pos="100000">
                  <a:srgbClr val="6F1787"/>
                </a:gs>
              </a:gsLst>
              <a:lin ang="10800000" scaled="1"/>
            </a:gradFill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endParaRPr lang="zh-CN" altLang="en-US" b="1" dirty="0">
              <a:latin typeface="OPPOSans M" panose="00020600040101010101" pitchFamily="18" charset="-122"/>
              <a:ea typeface="OPPOSans M" panose="00020600040101010101" pitchFamily="18" charset="-122"/>
              <a:sym typeface="+mn-ea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D44C428-8397-FC48-A90B-E3C0B1B999A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BBDC00-B9E2-4EFD-9306-2934E87247C6}" type="slidenum">
              <a:rPr lang="zh-CN" altLang="en-US" smtClean="0">
                <a:latin typeface="微软雅黑" panose="020B0503020204020204" pitchFamily="82" charset="2"/>
                <a:ea typeface="微软雅黑" panose="020B0503020204020204" pitchFamily="82" charset="2"/>
              </a:rPr>
              <a:pPr/>
              <a:t>141</a:t>
            </a:fld>
            <a:endParaRPr lang="zh-CN" altLang="en-US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1CDE12AB-C34E-284B-9B04-7D56F87F9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latin typeface="微软雅黑" panose="020B0503020204020204" pitchFamily="82" charset="2"/>
                <a:ea typeface="微软雅黑" panose="020B0503020204020204" pitchFamily="82" charset="2"/>
              </a:rPr>
              <a:t>异地多活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4AB8442-0E5C-9744-82A5-8384860F31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7196" y="1165552"/>
            <a:ext cx="5777235" cy="5005387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kumimoji="1" lang="zh-CN" altLang="en-US" sz="2400" b="1" dirty="0">
                <a:solidFill>
                  <a:srgbClr val="701988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一种多机容灾架构</a:t>
            </a:r>
            <a:endParaRPr kumimoji="1" lang="en-US" altLang="zh-CN" sz="2400" b="1" dirty="0">
              <a:solidFill>
                <a:srgbClr val="701988"/>
              </a:solidFill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701988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支持多节点读写</a:t>
            </a:r>
            <a:endParaRPr lang="en-US" altLang="zh-CN" sz="2400" b="1" dirty="0">
              <a:solidFill>
                <a:srgbClr val="701988"/>
              </a:solidFill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400" b="1" dirty="0">
                <a:solidFill>
                  <a:srgbClr val="701988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挑战：</a:t>
            </a:r>
            <a:endParaRPr kumimoji="1" lang="en-US" altLang="zh-CN" sz="2400" b="1" dirty="0">
              <a:solidFill>
                <a:srgbClr val="701988"/>
              </a:solidFill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lvl="1"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数据同步</a:t>
            </a:r>
            <a:endParaRPr lang="en-US" altLang="zh-CN" sz="20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lvl="1">
              <a:lnSpc>
                <a:spcPct val="150000"/>
              </a:lnSpc>
            </a:pPr>
            <a:r>
              <a:rPr kumimoji="1" lang="zh-CN" altLang="en-US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多节点带来数据一致性的问题</a:t>
            </a:r>
            <a:endParaRPr kumimoji="1" lang="en-US" altLang="zh-CN" sz="20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701988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解决方案：</a:t>
            </a:r>
            <a:endParaRPr lang="en-US" altLang="zh-CN" sz="2400" b="1" dirty="0">
              <a:solidFill>
                <a:srgbClr val="701988"/>
              </a:solidFill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lvl="1">
              <a:lnSpc>
                <a:spcPct val="150000"/>
              </a:lnSpc>
            </a:pPr>
            <a:r>
              <a:rPr kumimoji="1" lang="zh-CN" altLang="en-US" sz="2400" b="1" dirty="0">
                <a:solidFill>
                  <a:srgbClr val="701988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双集群</a:t>
            </a:r>
            <a:r>
              <a:rPr lang="zh-CN" altLang="en-US" sz="2400" b="1" dirty="0">
                <a:solidFill>
                  <a:srgbClr val="701988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，</a:t>
            </a:r>
            <a:r>
              <a:rPr kumimoji="1" lang="zh-CN" altLang="en-US" sz="2400" b="1" dirty="0">
                <a:solidFill>
                  <a:srgbClr val="701988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逻辑日志复制</a:t>
            </a:r>
            <a:endParaRPr kumimoji="1" lang="en-US" altLang="zh-CN" sz="2400" b="1" dirty="0">
              <a:solidFill>
                <a:srgbClr val="701988"/>
              </a:solidFill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lvl="2"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同城：强同步，</a:t>
            </a:r>
            <a:r>
              <a:rPr lang="en-US" altLang="zh-CN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RPO=0</a:t>
            </a:r>
          </a:p>
          <a:p>
            <a:pPr lvl="2">
              <a:lnSpc>
                <a:spcPct val="150000"/>
              </a:lnSpc>
            </a:pPr>
            <a:r>
              <a:rPr kumimoji="1" lang="zh-CN" altLang="en-US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异地：异步，</a:t>
            </a:r>
            <a:r>
              <a:rPr kumimoji="1" lang="en-US" altLang="zh-CN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RPO&gt;0(</a:t>
            </a:r>
            <a:r>
              <a:rPr lang="zh-CN" altLang="en-US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物理距离限制</a:t>
            </a:r>
            <a:r>
              <a:rPr kumimoji="1" lang="en-US" altLang="zh-CN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)</a:t>
            </a:r>
          </a:p>
          <a:p>
            <a:pPr>
              <a:lnSpc>
                <a:spcPct val="150000"/>
              </a:lnSpc>
            </a:pPr>
            <a:endParaRPr kumimoji="1" lang="zh-CN" altLang="en-US" sz="24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1F295A0-4581-CC4F-A5E7-C72186FA8B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zh-CN" altLang="en-US">
                <a:latin typeface="微软雅黑" panose="020B0503020204020204" pitchFamily="82" charset="2"/>
                <a:ea typeface="微软雅黑" panose="020B0503020204020204" pitchFamily="82" charset="2"/>
              </a:rPr>
              <a:t>数据库系统</a:t>
            </a:r>
            <a:r>
              <a:rPr lang="en-US" altLang="zh-CN">
                <a:latin typeface="微软雅黑" panose="020B0503020204020204" pitchFamily="82" charset="2"/>
                <a:ea typeface="微软雅黑" panose="020B0503020204020204" pitchFamily="82" charset="2"/>
              </a:rPr>
              <a:t>—</a:t>
            </a:r>
            <a:r>
              <a:rPr lang="zh-CN" altLang="en-US">
                <a:latin typeface="微软雅黑" panose="020B0503020204020204" pitchFamily="82" charset="2"/>
                <a:ea typeface="微软雅黑" panose="020B0503020204020204" pitchFamily="82" charset="2"/>
              </a:rPr>
              <a:t>故障恢复</a:t>
            </a:r>
            <a:endParaRPr lang="en-US" altLang="zh-CN" sz="12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5F8075CD-D20D-7F1C-AC1E-C67F8A6CBA88}"/>
              </a:ext>
            </a:extLst>
          </p:cNvPr>
          <p:cNvSpPr/>
          <p:nvPr/>
        </p:nvSpPr>
        <p:spPr bwMode="auto">
          <a:xfrm>
            <a:off x="6235352" y="2518141"/>
            <a:ext cx="1708077" cy="2766325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16" name="圆柱体 15">
            <a:extLst>
              <a:ext uri="{FF2B5EF4-FFF2-40B4-BE49-F238E27FC236}">
                <a16:creationId xmlns:a16="http://schemas.microsoft.com/office/drawing/2014/main" id="{5C72A399-124D-6E71-64DC-2E6B0F32ABDD}"/>
              </a:ext>
            </a:extLst>
          </p:cNvPr>
          <p:cNvSpPr/>
          <p:nvPr/>
        </p:nvSpPr>
        <p:spPr bwMode="auto">
          <a:xfrm>
            <a:off x="6499992" y="4300038"/>
            <a:ext cx="1206631" cy="831890"/>
          </a:xfrm>
          <a:prstGeom prst="can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zh-CN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82" charset="2"/>
                <a:ea typeface="微软雅黑" panose="020B0503020204020204" pitchFamily="82" charset="2"/>
              </a:rPr>
              <a:t>磁盘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1BCF7306-BB96-9265-4B7C-F355F3EA55A9}"/>
              </a:ext>
            </a:extLst>
          </p:cNvPr>
          <p:cNvSpPr/>
          <p:nvPr/>
        </p:nvSpPr>
        <p:spPr bwMode="auto">
          <a:xfrm>
            <a:off x="6509419" y="2713717"/>
            <a:ext cx="1206631" cy="584775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CN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82" charset="2"/>
                <a:ea typeface="微软雅黑" panose="020B0503020204020204" pitchFamily="82" charset="2"/>
              </a:rPr>
              <a:t>CPU</a:t>
            </a:r>
            <a:endParaRPr kumimoji="1" lang="zh-CN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05D6BF82-6C77-3D10-D1C3-079689196E20}"/>
              </a:ext>
            </a:extLst>
          </p:cNvPr>
          <p:cNvSpPr/>
          <p:nvPr/>
        </p:nvSpPr>
        <p:spPr bwMode="auto">
          <a:xfrm>
            <a:off x="6509419" y="3506877"/>
            <a:ext cx="1206631" cy="523220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zh-CN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82" charset="2"/>
                <a:ea typeface="微软雅黑" panose="020B0503020204020204" pitchFamily="82" charset="2"/>
              </a:rPr>
              <a:t>内存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88D892E9-33BB-D8E0-E37C-191089DB8C8A}"/>
              </a:ext>
            </a:extLst>
          </p:cNvPr>
          <p:cNvSpPr txBox="1"/>
          <p:nvPr/>
        </p:nvSpPr>
        <p:spPr>
          <a:xfrm>
            <a:off x="6499991" y="2094735"/>
            <a:ext cx="121605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zh-CN" altLang="en-US" sz="2400" dirty="0">
                <a:latin typeface="微软雅黑" panose="020B0503020204020204" pitchFamily="82" charset="2"/>
                <a:ea typeface="微软雅黑" panose="020B0503020204020204" pitchFamily="82" charset="2"/>
              </a:rPr>
              <a:t>主</a:t>
            </a:r>
            <a:endParaRPr kumimoji="1" lang="zh-CN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548D7A63-674C-7604-6437-8A31C9DE86A3}"/>
              </a:ext>
            </a:extLst>
          </p:cNvPr>
          <p:cNvSpPr/>
          <p:nvPr/>
        </p:nvSpPr>
        <p:spPr bwMode="auto">
          <a:xfrm>
            <a:off x="9630114" y="2518141"/>
            <a:ext cx="1752204" cy="2766312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29" name="圆柱体 28">
            <a:extLst>
              <a:ext uri="{FF2B5EF4-FFF2-40B4-BE49-F238E27FC236}">
                <a16:creationId xmlns:a16="http://schemas.microsoft.com/office/drawing/2014/main" id="{FF761E78-58D5-39FE-0851-80DE2CFC1D4E}"/>
              </a:ext>
            </a:extLst>
          </p:cNvPr>
          <p:cNvSpPr/>
          <p:nvPr/>
        </p:nvSpPr>
        <p:spPr bwMode="auto">
          <a:xfrm>
            <a:off x="9894753" y="4300038"/>
            <a:ext cx="1206631" cy="831890"/>
          </a:xfrm>
          <a:prstGeom prst="can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zh-CN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82" charset="2"/>
                <a:ea typeface="微软雅黑" panose="020B0503020204020204" pitchFamily="82" charset="2"/>
              </a:rPr>
              <a:t>磁盘</a:t>
            </a: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67922DCE-71B4-4C86-1DEF-71D96E1F1671}"/>
              </a:ext>
            </a:extLst>
          </p:cNvPr>
          <p:cNvSpPr/>
          <p:nvPr/>
        </p:nvSpPr>
        <p:spPr bwMode="auto">
          <a:xfrm>
            <a:off x="9904180" y="2713717"/>
            <a:ext cx="1206631" cy="584775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CN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82" charset="2"/>
                <a:ea typeface="微软雅黑" panose="020B0503020204020204" pitchFamily="82" charset="2"/>
              </a:rPr>
              <a:t>CPU</a:t>
            </a:r>
            <a:endParaRPr kumimoji="1" lang="zh-CN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1164F3E6-1858-D0FF-9CA6-52194F7E978F}"/>
              </a:ext>
            </a:extLst>
          </p:cNvPr>
          <p:cNvSpPr txBox="1"/>
          <p:nvPr/>
        </p:nvSpPr>
        <p:spPr>
          <a:xfrm>
            <a:off x="9796455" y="2094735"/>
            <a:ext cx="149426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zh-CN" altLang="en-US" sz="2400" dirty="0">
                <a:latin typeface="微软雅黑" panose="020B0503020204020204" pitchFamily="82" charset="2"/>
                <a:ea typeface="微软雅黑" panose="020B0503020204020204" pitchFamily="82" charset="2"/>
              </a:rPr>
              <a:t>容灾</a:t>
            </a:r>
            <a:endParaRPr kumimoji="1" lang="zh-CN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17D49D02-7367-668D-B037-BC665644D354}"/>
              </a:ext>
            </a:extLst>
          </p:cNvPr>
          <p:cNvSpPr txBox="1"/>
          <p:nvPr/>
        </p:nvSpPr>
        <p:spPr>
          <a:xfrm>
            <a:off x="7585997" y="3255291"/>
            <a:ext cx="255362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zh-CN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82" charset="2"/>
                <a:ea typeface="微软雅黑" panose="020B0503020204020204" pitchFamily="82" charset="2"/>
              </a:rPr>
              <a:t>日志</a:t>
            </a: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D84E42E2-0B27-FCA5-3DC3-651BD7032375}"/>
              </a:ext>
            </a:extLst>
          </p:cNvPr>
          <p:cNvSpPr/>
          <p:nvPr/>
        </p:nvSpPr>
        <p:spPr bwMode="auto">
          <a:xfrm>
            <a:off x="9918938" y="3491275"/>
            <a:ext cx="1206631" cy="523220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zh-CN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82" charset="2"/>
                <a:ea typeface="微软雅黑" panose="020B0503020204020204" pitchFamily="82" charset="2"/>
              </a:rPr>
              <a:t>内存</a:t>
            </a:r>
          </a:p>
        </p:txBody>
      </p:sp>
      <p:cxnSp>
        <p:nvCxnSpPr>
          <p:cNvPr id="34" name="直线箭头连接符 33">
            <a:extLst>
              <a:ext uri="{FF2B5EF4-FFF2-40B4-BE49-F238E27FC236}">
                <a16:creationId xmlns:a16="http://schemas.microsoft.com/office/drawing/2014/main" id="{89057297-F7DB-EFAF-F628-1D49794C5C9C}"/>
              </a:ext>
            </a:extLst>
          </p:cNvPr>
          <p:cNvCxnSpPr>
            <a:cxnSpLocks/>
          </p:cNvCxnSpPr>
          <p:nvPr/>
        </p:nvCxnSpPr>
        <p:spPr bwMode="auto">
          <a:xfrm>
            <a:off x="8020007" y="3768487"/>
            <a:ext cx="1609732" cy="0"/>
          </a:xfrm>
          <a:prstGeom prst="straightConnector1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663244587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18">
            <a:extLst>
              <a:ext uri="{FF2B5EF4-FFF2-40B4-BE49-F238E27FC236}">
                <a16:creationId xmlns:a16="http://schemas.microsoft.com/office/drawing/2014/main" id="{06A7294C-1785-4C4B-912C-D66832DD8EE0}"/>
              </a:ext>
            </a:extLst>
          </p:cNvPr>
          <p:cNvSpPr/>
          <p:nvPr/>
        </p:nvSpPr>
        <p:spPr>
          <a:xfrm>
            <a:off x="658239" y="1348904"/>
            <a:ext cx="10912849" cy="3585932"/>
          </a:xfrm>
          <a:prstGeom prst="roundRect">
            <a:avLst>
              <a:gd name="adj" fmla="val 9827"/>
            </a:avLst>
          </a:prstGeom>
          <a:solidFill>
            <a:schemeClr val="bg1"/>
          </a:solidFill>
          <a:ln w="12700" cap="flat">
            <a:gradFill>
              <a:gsLst>
                <a:gs pos="0">
                  <a:srgbClr val="3B20FF">
                    <a:alpha val="16000"/>
                  </a:srgbClr>
                </a:gs>
                <a:gs pos="100000">
                  <a:srgbClr val="6F1787"/>
                </a:gs>
              </a:gsLst>
              <a:lin ang="10800000" scaled="1"/>
            </a:gradFill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endParaRPr lang="zh-CN" altLang="en-US" b="1" dirty="0">
              <a:latin typeface="OPPOSans M" panose="00020600040101010101" pitchFamily="18" charset="-122"/>
              <a:ea typeface="OPPOSans M" panose="00020600040101010101" pitchFamily="18" charset="-122"/>
              <a:sym typeface="+mn-ea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FFC01FD-6C41-1442-9739-D20DF4B9F8F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BBDC00-B9E2-4EFD-9306-2934E87247C6}" type="slidenum">
              <a:rPr lang="zh-CN" altLang="en-US" smtClean="0">
                <a:latin typeface="微软雅黑" panose="020B0503020204020204" pitchFamily="82" charset="2"/>
                <a:ea typeface="微软雅黑" panose="020B0503020204020204" pitchFamily="82" charset="2"/>
              </a:rPr>
              <a:pPr/>
              <a:t>142</a:t>
            </a:fld>
            <a:endParaRPr lang="zh-CN" altLang="en-US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3BBD36A1-7765-E240-A02C-63777B5ED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latin typeface="微软雅黑" panose="020B0503020204020204" pitchFamily="82" charset="2"/>
                <a:ea typeface="微软雅黑" panose="020B0503020204020204" pitchFamily="82" charset="2"/>
              </a:rPr>
              <a:t>小结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3D6270C-752E-2440-9A7C-32A359F57F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215" y="1592217"/>
            <a:ext cx="10090896" cy="5005387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kumimoji="1" lang="zh-CN" altLang="en-US" sz="2400" b="1" dirty="0">
                <a:solidFill>
                  <a:srgbClr val="701988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本章介绍了事务原子性和持久性在各种场景下的实现方法</a:t>
            </a:r>
            <a:endParaRPr kumimoji="1" lang="en-US" altLang="zh-CN" sz="2400" b="1" dirty="0">
              <a:solidFill>
                <a:srgbClr val="701988"/>
              </a:solidFill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400" b="1" dirty="0">
                <a:solidFill>
                  <a:srgbClr val="701988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本章</a:t>
            </a:r>
            <a:r>
              <a:rPr lang="zh-CN" altLang="en-US" sz="2400" b="1" dirty="0">
                <a:solidFill>
                  <a:srgbClr val="701988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介绍了针对系统崩溃的四种不同故障恢复算法</a:t>
            </a:r>
            <a:endParaRPr kumimoji="1" lang="en-US" altLang="zh-CN" sz="2400" b="1" dirty="0">
              <a:solidFill>
                <a:srgbClr val="701988"/>
              </a:solidFill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701988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本章介绍了数据库备份各种技术，包括热备份、冷备份、全量备份、增量备份、差异备份</a:t>
            </a:r>
            <a:endParaRPr kumimoji="1" lang="en-US" altLang="zh-CN" sz="2400" b="1" dirty="0">
              <a:solidFill>
                <a:srgbClr val="701988"/>
              </a:solidFill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701988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本章介绍了数据库容灾的架构，包括主备模式、两地三中心、异地多活</a:t>
            </a:r>
            <a:endParaRPr kumimoji="1" lang="en-US" altLang="zh-CN" sz="2400" b="1" dirty="0">
              <a:solidFill>
                <a:srgbClr val="701988"/>
              </a:solidFill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>
              <a:lnSpc>
                <a:spcPct val="150000"/>
              </a:lnSpc>
            </a:pPr>
            <a:endParaRPr kumimoji="1" lang="zh-CN" altLang="en-US" sz="2400" b="1" dirty="0">
              <a:solidFill>
                <a:srgbClr val="701988"/>
              </a:solidFill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B30134C-5768-B545-8FDA-4F4D873CF1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zh-CN" altLang="en-US">
                <a:latin typeface="微软雅黑" panose="020B0503020204020204" pitchFamily="82" charset="2"/>
                <a:ea typeface="微软雅黑" panose="020B0503020204020204" pitchFamily="82" charset="2"/>
              </a:rPr>
              <a:t>数据库系统</a:t>
            </a:r>
            <a:r>
              <a:rPr lang="en-US" altLang="zh-CN">
                <a:latin typeface="微软雅黑" panose="020B0503020204020204" pitchFamily="82" charset="2"/>
                <a:ea typeface="微软雅黑" panose="020B0503020204020204" pitchFamily="82" charset="2"/>
              </a:rPr>
              <a:t>—</a:t>
            </a:r>
            <a:r>
              <a:rPr lang="zh-CN" altLang="en-US">
                <a:latin typeface="微软雅黑" panose="020B0503020204020204" pitchFamily="82" charset="2"/>
                <a:ea typeface="微软雅黑" panose="020B0503020204020204" pitchFamily="82" charset="2"/>
              </a:rPr>
              <a:t>故障恢复</a:t>
            </a:r>
            <a:endParaRPr lang="en-US" altLang="zh-CN" sz="12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6901412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18">
            <a:extLst>
              <a:ext uri="{FF2B5EF4-FFF2-40B4-BE49-F238E27FC236}">
                <a16:creationId xmlns:a16="http://schemas.microsoft.com/office/drawing/2014/main" id="{349550F3-FBF4-49D6-8B24-B0A4C10C6532}"/>
              </a:ext>
            </a:extLst>
          </p:cNvPr>
          <p:cNvSpPr/>
          <p:nvPr/>
        </p:nvSpPr>
        <p:spPr>
          <a:xfrm>
            <a:off x="276058" y="1340183"/>
            <a:ext cx="6761244" cy="4751833"/>
          </a:xfrm>
          <a:prstGeom prst="roundRect">
            <a:avLst>
              <a:gd name="adj" fmla="val 9827"/>
            </a:avLst>
          </a:prstGeom>
          <a:solidFill>
            <a:schemeClr val="bg1"/>
          </a:solidFill>
          <a:ln w="12700" cap="flat">
            <a:gradFill>
              <a:gsLst>
                <a:gs pos="0">
                  <a:srgbClr val="3B20FF">
                    <a:alpha val="16000"/>
                  </a:srgbClr>
                </a:gs>
                <a:gs pos="100000">
                  <a:srgbClr val="6F1787"/>
                </a:gs>
              </a:gsLst>
              <a:lin ang="10800000" scaled="1"/>
            </a:gradFill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endParaRPr lang="zh-CN" altLang="en-US" b="1" dirty="0">
              <a:latin typeface="微软雅黑" panose="020B0503020204020204" pitchFamily="82" charset="2"/>
              <a:ea typeface="微软雅黑" panose="020B0503020204020204" pitchFamily="82" charset="2"/>
              <a:sym typeface="+mn-ea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D4750F9E-47FF-2D47-9FDB-A3C5B5AAF17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BBDC00-B9E2-4EFD-9306-2934E87247C6}" type="slidenum">
              <a:rPr lang="zh-CN" altLang="en-US" smtClean="0">
                <a:latin typeface="微软雅黑" panose="020B0503020204020204" pitchFamily="82" charset="2"/>
                <a:ea typeface="微软雅黑" panose="020B0503020204020204" pitchFamily="82" charset="2"/>
              </a:rPr>
              <a:pPr/>
              <a:t>15</a:t>
            </a:fld>
            <a:endParaRPr lang="zh-CN" altLang="en-US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519A7E77-1B91-DF4D-A023-04D7E92D2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82" charset="2"/>
                <a:ea typeface="微软雅黑" panose="020B0503020204020204" pitchFamily="82" charset="2"/>
              </a:rPr>
              <a:t>系统崩溃恢复</a:t>
            </a:r>
            <a:endParaRPr kumimoji="1" lang="zh-CN" altLang="en-US" dirty="0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98B6D84-ABC0-674D-8F54-BAD6244318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>
                <a:latin typeface="微软雅黑" panose="020B0503020204020204" pitchFamily="82" charset="2"/>
                <a:ea typeface="微软雅黑" panose="020B0503020204020204" pitchFamily="82" charset="2"/>
              </a:rPr>
              <a:t>数据库系统</a:t>
            </a:r>
            <a:r>
              <a:rPr lang="en-US" altLang="zh-CN" dirty="0">
                <a:latin typeface="微软雅黑" panose="020B0503020204020204" pitchFamily="82" charset="2"/>
                <a:ea typeface="微软雅黑" panose="020B0503020204020204" pitchFamily="82" charset="2"/>
              </a:rPr>
              <a:t>—</a:t>
            </a:r>
            <a:r>
              <a:rPr lang="zh-CN" altLang="en-US" dirty="0">
                <a:latin typeface="微软雅黑" panose="020B0503020204020204" pitchFamily="82" charset="2"/>
                <a:ea typeface="微软雅黑" panose="020B0503020204020204" pitchFamily="82" charset="2"/>
              </a:rPr>
              <a:t>故障恢复</a:t>
            </a:r>
            <a:endParaRPr lang="en-US" altLang="zh-CN" sz="12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7DFE298-4E32-4D45-A4C7-1FD463DDF3E5}"/>
              </a:ext>
            </a:extLst>
          </p:cNvPr>
          <p:cNvSpPr txBox="1"/>
          <p:nvPr/>
        </p:nvSpPr>
        <p:spPr>
          <a:xfrm>
            <a:off x="-33278" y="1658115"/>
            <a:ext cx="7122974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lvl="1" indent="-457200">
              <a:buFont typeface="Wingdings" pitchFamily="2" charset="2"/>
              <a:buChar char="p"/>
            </a:pPr>
            <a:r>
              <a:rPr kumimoji="1" lang="zh-CN" altLang="en-US" sz="2400" dirty="0">
                <a:solidFill>
                  <a:srgbClr val="6F1787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脏页</a:t>
            </a:r>
            <a:r>
              <a:rPr kumimoji="1" lang="zh-CN" altLang="en-US" sz="2400" dirty="0">
                <a:latin typeface="微软雅黑" panose="020B0503020204020204" pitchFamily="82" charset="2"/>
                <a:ea typeface="微软雅黑" panose="020B0503020204020204" pitchFamily="82" charset="2"/>
              </a:rPr>
              <a:t>：内存页面已更新，磁盘页面未更新</a:t>
            </a:r>
            <a:endParaRPr kumimoji="1" lang="en-US" altLang="zh-CN" sz="24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marL="914400" lvl="1" indent="-457200">
              <a:buFont typeface="Wingdings" pitchFamily="2" charset="2"/>
              <a:buChar char="p"/>
            </a:pPr>
            <a:r>
              <a:rPr kumimoji="1" lang="zh-CN" altLang="en-US" sz="2400" dirty="0">
                <a:solidFill>
                  <a:srgbClr val="6F1787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刷脏</a:t>
            </a:r>
            <a:r>
              <a:rPr kumimoji="1" lang="zh-CN" altLang="en-US" sz="2400" dirty="0">
                <a:latin typeface="微软雅黑" panose="020B0503020204020204" pitchFamily="82" charset="2"/>
                <a:ea typeface="微软雅黑" panose="020B0503020204020204" pitchFamily="82" charset="2"/>
              </a:rPr>
              <a:t>：将内存脏页刷到磁盘</a:t>
            </a:r>
            <a:endParaRPr kumimoji="1" lang="en-US" altLang="zh-CN" sz="24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marL="914400" lvl="1" indent="-457200">
              <a:buFont typeface="Wingdings" pitchFamily="2" charset="2"/>
              <a:buChar char="p"/>
            </a:pPr>
            <a:r>
              <a:rPr kumimoji="1" lang="en-US" altLang="zh-CN" sz="2400" dirty="0">
                <a:latin typeface="微软雅黑" panose="020B0503020204020204" pitchFamily="82" charset="2"/>
                <a:ea typeface="微软雅黑" panose="020B0503020204020204" pitchFamily="82" charset="2"/>
              </a:rPr>
              <a:t>T1</a:t>
            </a:r>
            <a:r>
              <a:rPr kumimoji="1" lang="zh-CN" altLang="en-US" sz="2400" dirty="0">
                <a:latin typeface="微软雅黑" panose="020B0503020204020204" pitchFamily="82" charset="2"/>
                <a:ea typeface="微软雅黑" panose="020B0503020204020204" pitchFamily="82" charset="2"/>
              </a:rPr>
              <a:t>、</a:t>
            </a:r>
            <a:r>
              <a:rPr kumimoji="1" lang="en-US" altLang="zh-CN" sz="2400" dirty="0">
                <a:latin typeface="微软雅黑" panose="020B0503020204020204" pitchFamily="82" charset="2"/>
                <a:ea typeface="微软雅黑" panose="020B0503020204020204" pitchFamily="82" charset="2"/>
              </a:rPr>
              <a:t>T3</a:t>
            </a:r>
            <a:r>
              <a:rPr kumimoji="1" lang="zh-CN" altLang="en-US" sz="2400" dirty="0">
                <a:latin typeface="微软雅黑" panose="020B0503020204020204" pitchFamily="82" charset="2"/>
                <a:ea typeface="微软雅黑" panose="020B0503020204020204" pitchFamily="82" charset="2"/>
              </a:rPr>
              <a:t>在崩溃时刻前已经提交</a:t>
            </a:r>
            <a:endParaRPr kumimoji="1" lang="en-US" altLang="zh-CN" sz="24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微软雅黑" panose="020B0503020204020204" pitchFamily="82" charset="2"/>
                <a:ea typeface="微软雅黑" panose="020B0503020204020204" pitchFamily="82" charset="2"/>
              </a:rPr>
              <a:t>如果</a:t>
            </a:r>
            <a:r>
              <a:rPr kumimoji="1" lang="zh-CN" altLang="en-US" dirty="0">
                <a:solidFill>
                  <a:srgbClr val="6F1787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未刷脏</a:t>
            </a:r>
            <a:r>
              <a:rPr kumimoji="1" lang="zh-CN" altLang="en-US" dirty="0">
                <a:latin typeface="微软雅黑" panose="020B0503020204020204" pitchFamily="82" charset="2"/>
                <a:ea typeface="微软雅黑" panose="020B0503020204020204" pitchFamily="82" charset="2"/>
              </a:rPr>
              <a:t>，则影响持久性，需要</a:t>
            </a:r>
            <a:r>
              <a:rPr kumimoji="1" lang="zh-CN" altLang="en-US" dirty="0">
                <a:solidFill>
                  <a:srgbClr val="6F1787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重做</a:t>
            </a:r>
            <a:endParaRPr kumimoji="1" lang="en-US" altLang="zh-CN" dirty="0">
              <a:solidFill>
                <a:srgbClr val="6F1787"/>
              </a:solidFill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微软雅黑" panose="020B0503020204020204" pitchFamily="82" charset="2"/>
                <a:ea typeface="微软雅黑" panose="020B0503020204020204" pitchFamily="82" charset="2"/>
              </a:rPr>
              <a:t>如果</a:t>
            </a:r>
            <a:r>
              <a:rPr kumimoji="1" lang="zh-CN" altLang="en-US" dirty="0">
                <a:solidFill>
                  <a:srgbClr val="6F1787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已刷脏</a:t>
            </a:r>
            <a:r>
              <a:rPr kumimoji="1" lang="zh-CN" altLang="en-US" dirty="0">
                <a:latin typeface="微软雅黑" panose="020B0503020204020204" pitchFamily="82" charset="2"/>
                <a:ea typeface="微软雅黑" panose="020B0503020204020204" pitchFamily="82" charset="2"/>
              </a:rPr>
              <a:t>，则不影响持久性</a:t>
            </a:r>
            <a:endParaRPr kumimoji="1" lang="en-US" altLang="zh-CN" dirty="0">
              <a:solidFill>
                <a:srgbClr val="0432FF"/>
              </a:solidFill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marL="914400" lvl="1" indent="-457200">
              <a:buFont typeface="Wingdings" pitchFamily="2" charset="2"/>
              <a:buChar char="p"/>
            </a:pPr>
            <a:r>
              <a:rPr kumimoji="1" lang="en-US" altLang="zh-CN" sz="2400" dirty="0">
                <a:latin typeface="微软雅黑" panose="020B0503020204020204" pitchFamily="82" charset="2"/>
                <a:ea typeface="微软雅黑" panose="020B0503020204020204" pitchFamily="82" charset="2"/>
              </a:rPr>
              <a:t>T2</a:t>
            </a:r>
            <a:r>
              <a:rPr kumimoji="1" lang="zh-CN" altLang="en-US" sz="2400" dirty="0">
                <a:latin typeface="微软雅黑" panose="020B0503020204020204" pitchFamily="82" charset="2"/>
                <a:ea typeface="微软雅黑" panose="020B0503020204020204" pitchFamily="82" charset="2"/>
              </a:rPr>
              <a:t>在崩溃时刻前已经中止（已经完成了回滚）</a:t>
            </a:r>
            <a:endParaRPr kumimoji="1" lang="en-US" altLang="zh-CN" sz="24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微软雅黑" panose="020B0503020204020204" pitchFamily="82" charset="2"/>
                <a:ea typeface="微软雅黑" panose="020B0503020204020204" pitchFamily="82" charset="2"/>
              </a:rPr>
              <a:t>如果期间刷过脏，但是</a:t>
            </a:r>
            <a:r>
              <a:rPr kumimoji="1" lang="en-US" altLang="zh-CN" dirty="0">
                <a:latin typeface="微软雅黑" panose="020B0503020204020204" pitchFamily="82" charset="2"/>
                <a:ea typeface="微软雅黑" panose="020B0503020204020204" pitchFamily="82" charset="2"/>
              </a:rPr>
              <a:t>abort</a:t>
            </a:r>
            <a:r>
              <a:rPr kumimoji="1" lang="zh-CN" altLang="en-US" dirty="0">
                <a:latin typeface="微软雅黑" panose="020B0503020204020204" pitchFamily="82" charset="2"/>
                <a:ea typeface="微软雅黑" panose="020B0503020204020204" pitchFamily="82" charset="2"/>
              </a:rPr>
              <a:t>时未刷脏，则影响持久性，需要</a:t>
            </a:r>
            <a:r>
              <a:rPr kumimoji="1" lang="zh-CN" altLang="en-US" dirty="0">
                <a:solidFill>
                  <a:srgbClr val="6F1787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重做</a:t>
            </a:r>
            <a:endParaRPr kumimoji="1" lang="en-US" altLang="zh-CN" dirty="0">
              <a:solidFill>
                <a:srgbClr val="6F1787"/>
              </a:solidFill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微软雅黑" panose="020B0503020204020204" pitchFamily="82" charset="2"/>
                <a:ea typeface="微软雅黑" panose="020B0503020204020204" pitchFamily="82" charset="2"/>
              </a:rPr>
              <a:t>如果已刷脏，则不影响持久性</a:t>
            </a:r>
            <a:endParaRPr kumimoji="1" lang="en-US" altLang="zh-CN" dirty="0">
              <a:solidFill>
                <a:srgbClr val="0432FF"/>
              </a:solidFill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marL="914400" lvl="1" indent="-457200">
              <a:buFont typeface="Wingdings" pitchFamily="2" charset="2"/>
              <a:buChar char="p"/>
            </a:pPr>
            <a:r>
              <a:rPr kumimoji="1" lang="en-US" altLang="zh-CN" sz="2400" dirty="0">
                <a:latin typeface="微软雅黑" panose="020B0503020204020204" pitchFamily="82" charset="2"/>
                <a:ea typeface="微软雅黑" panose="020B0503020204020204" pitchFamily="82" charset="2"/>
              </a:rPr>
              <a:t>T4</a:t>
            </a:r>
            <a:r>
              <a:rPr kumimoji="1" lang="zh-CN" altLang="en-US" sz="2400" dirty="0">
                <a:latin typeface="微软雅黑" panose="020B0503020204020204" pitchFamily="82" charset="2"/>
                <a:ea typeface="微软雅黑" panose="020B0503020204020204" pitchFamily="82" charset="2"/>
              </a:rPr>
              <a:t>、</a:t>
            </a:r>
            <a:r>
              <a:rPr kumimoji="1" lang="en-US" altLang="zh-CN" sz="2400" dirty="0">
                <a:latin typeface="微软雅黑" panose="020B0503020204020204" pitchFamily="82" charset="2"/>
                <a:ea typeface="微软雅黑" panose="020B0503020204020204" pitchFamily="82" charset="2"/>
              </a:rPr>
              <a:t>T5</a:t>
            </a:r>
            <a:r>
              <a:rPr kumimoji="1" lang="zh-CN" altLang="en-US" sz="2400" dirty="0">
                <a:latin typeface="微软雅黑" panose="020B0503020204020204" pitchFamily="82" charset="2"/>
                <a:ea typeface="微软雅黑" panose="020B0503020204020204" pitchFamily="82" charset="2"/>
              </a:rPr>
              <a:t>在崩溃时刻前未结束</a:t>
            </a:r>
            <a:endParaRPr kumimoji="1" lang="en-US" altLang="zh-CN" sz="24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微软雅黑" panose="020B0503020204020204" pitchFamily="82" charset="2"/>
                <a:ea typeface="微软雅黑" panose="020B0503020204020204" pitchFamily="82" charset="2"/>
              </a:rPr>
              <a:t>如果已刷脏，则影响原子性，需要</a:t>
            </a:r>
            <a:r>
              <a:rPr kumimoji="1" lang="zh-CN" altLang="en-US" dirty="0">
                <a:solidFill>
                  <a:srgbClr val="6F1787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回滚</a:t>
            </a:r>
            <a:endParaRPr kumimoji="1" lang="en-US" altLang="zh-CN" dirty="0">
              <a:solidFill>
                <a:srgbClr val="6F1787"/>
              </a:solidFill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微软雅黑" panose="020B0503020204020204" pitchFamily="82" charset="2"/>
                <a:ea typeface="微软雅黑" panose="020B0503020204020204" pitchFamily="82" charset="2"/>
              </a:rPr>
              <a:t>如果未刷脏，则不影响原子性</a:t>
            </a:r>
            <a:endParaRPr kumimoji="1" lang="zh-CN" altLang="en-US" dirty="0">
              <a:solidFill>
                <a:srgbClr val="0432FF"/>
              </a:solidFill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marL="1371600" lvl="2" indent="-457200">
              <a:buFont typeface="Wingdings" pitchFamily="2" charset="2"/>
              <a:buChar char="p"/>
            </a:pPr>
            <a:endParaRPr kumimoji="1" lang="zh-CN" altLang="en-US" sz="2400" dirty="0">
              <a:solidFill>
                <a:srgbClr val="0432FF"/>
              </a:solidFill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304C4CE0-EF52-FF72-73F4-7A7429340B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8221582"/>
              </p:ext>
            </p:extLst>
          </p:nvPr>
        </p:nvGraphicFramePr>
        <p:xfrm>
          <a:off x="7335102" y="1562972"/>
          <a:ext cx="566234" cy="28972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66234">
                  <a:extLst>
                    <a:ext uri="{9D8B030D-6E8A-4147-A177-3AD203B41FA5}">
                      <a16:colId xmlns:a16="http://schemas.microsoft.com/office/drawing/2014/main" val="3414728540"/>
                    </a:ext>
                  </a:extLst>
                </a:gridCol>
              </a:tblGrid>
              <a:tr h="579450">
                <a:tc>
                  <a:txBody>
                    <a:bodyPr/>
                    <a:lstStyle/>
                    <a:p>
                      <a:r>
                        <a:rPr lang="en-US" altLang="zh-CN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T1</a:t>
                      </a:r>
                      <a:endParaRPr lang="zh-CN" alt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8369748"/>
                  </a:ext>
                </a:extLst>
              </a:tr>
              <a:tr h="579450">
                <a:tc>
                  <a:txBody>
                    <a:bodyPr/>
                    <a:lstStyle/>
                    <a:p>
                      <a:r>
                        <a:rPr lang="en-US" altLang="zh-CN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T2</a:t>
                      </a:r>
                      <a:endParaRPr lang="zh-CN" alt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7113825"/>
                  </a:ext>
                </a:extLst>
              </a:tr>
              <a:tr h="579450">
                <a:tc>
                  <a:txBody>
                    <a:bodyPr/>
                    <a:lstStyle/>
                    <a:p>
                      <a:r>
                        <a:rPr lang="en-US" altLang="zh-CN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T3</a:t>
                      </a:r>
                      <a:endParaRPr lang="zh-CN" alt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2047947"/>
                  </a:ext>
                </a:extLst>
              </a:tr>
              <a:tr h="579450">
                <a:tc>
                  <a:txBody>
                    <a:bodyPr/>
                    <a:lstStyle/>
                    <a:p>
                      <a:r>
                        <a:rPr lang="en-US" altLang="zh-CN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T4</a:t>
                      </a:r>
                      <a:endParaRPr lang="zh-CN" alt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5706449"/>
                  </a:ext>
                </a:extLst>
              </a:tr>
              <a:tr h="579450">
                <a:tc>
                  <a:txBody>
                    <a:bodyPr/>
                    <a:lstStyle/>
                    <a:p>
                      <a:r>
                        <a:rPr lang="en-US" altLang="zh-CN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T5</a:t>
                      </a:r>
                      <a:endParaRPr lang="zh-CN" alt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1622317"/>
                  </a:ext>
                </a:extLst>
              </a:tr>
            </a:tbl>
          </a:graphicData>
        </a:graphic>
      </p:graphicFrame>
      <p:cxnSp>
        <p:nvCxnSpPr>
          <p:cNvPr id="9" name="直线连接符 8">
            <a:extLst>
              <a:ext uri="{FF2B5EF4-FFF2-40B4-BE49-F238E27FC236}">
                <a16:creationId xmlns:a16="http://schemas.microsoft.com/office/drawing/2014/main" id="{360E5646-5F13-DFF9-A72C-8B8A085A1B57}"/>
              </a:ext>
            </a:extLst>
          </p:cNvPr>
          <p:cNvCxnSpPr>
            <a:cxnSpLocks/>
          </p:cNvCxnSpPr>
          <p:nvPr/>
        </p:nvCxnSpPr>
        <p:spPr>
          <a:xfrm>
            <a:off x="11026452" y="1447743"/>
            <a:ext cx="0" cy="2911542"/>
          </a:xfrm>
          <a:prstGeom prst="line">
            <a:avLst/>
          </a:prstGeom>
          <a:ln w="635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50D51C6D-6BD5-A9D6-334C-DCD641A1E704}"/>
              </a:ext>
            </a:extLst>
          </p:cNvPr>
          <p:cNvSpPr txBox="1"/>
          <p:nvPr/>
        </p:nvSpPr>
        <p:spPr>
          <a:xfrm>
            <a:off x="10477271" y="1047924"/>
            <a:ext cx="15277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 dirty="0">
                <a:latin typeface="微软雅黑" panose="020B0503020204020204" pitchFamily="82" charset="2"/>
                <a:ea typeface="微软雅黑" panose="020B0503020204020204" pitchFamily="82" charset="2"/>
              </a:rPr>
              <a:t>系统崩溃</a:t>
            </a:r>
          </a:p>
        </p:txBody>
      </p:sp>
      <p:cxnSp>
        <p:nvCxnSpPr>
          <p:cNvPr id="11" name="直线连接符 10">
            <a:extLst>
              <a:ext uri="{FF2B5EF4-FFF2-40B4-BE49-F238E27FC236}">
                <a16:creationId xmlns:a16="http://schemas.microsoft.com/office/drawing/2014/main" id="{061CED7B-5A7F-C43F-AC02-662603AB3E5E}"/>
              </a:ext>
            </a:extLst>
          </p:cNvPr>
          <p:cNvCxnSpPr>
            <a:cxnSpLocks/>
          </p:cNvCxnSpPr>
          <p:nvPr/>
        </p:nvCxnSpPr>
        <p:spPr>
          <a:xfrm>
            <a:off x="7874374" y="1719089"/>
            <a:ext cx="1806498" cy="0"/>
          </a:xfrm>
          <a:prstGeom prst="line">
            <a:avLst/>
          </a:prstGeom>
          <a:ln w="635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>
            <a:extLst>
              <a:ext uri="{FF2B5EF4-FFF2-40B4-BE49-F238E27FC236}">
                <a16:creationId xmlns:a16="http://schemas.microsoft.com/office/drawing/2014/main" id="{A4034589-B326-03A4-CEC4-E6A9245CFAAD}"/>
              </a:ext>
            </a:extLst>
          </p:cNvPr>
          <p:cNvSpPr/>
          <p:nvPr/>
        </p:nvSpPr>
        <p:spPr>
          <a:xfrm>
            <a:off x="7787938" y="1658115"/>
            <a:ext cx="108000" cy="10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6812E22B-8DB1-D05F-A471-6E601307FD98}"/>
              </a:ext>
            </a:extLst>
          </p:cNvPr>
          <p:cNvSpPr/>
          <p:nvPr/>
        </p:nvSpPr>
        <p:spPr>
          <a:xfrm>
            <a:off x="9650430" y="1665089"/>
            <a:ext cx="108000" cy="10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cxnSp>
        <p:nvCxnSpPr>
          <p:cNvPr id="14" name="直线连接符 13">
            <a:extLst>
              <a:ext uri="{FF2B5EF4-FFF2-40B4-BE49-F238E27FC236}">
                <a16:creationId xmlns:a16="http://schemas.microsoft.com/office/drawing/2014/main" id="{071C8F11-5FC5-0FF5-2585-74EB3633648A}"/>
              </a:ext>
            </a:extLst>
          </p:cNvPr>
          <p:cNvCxnSpPr>
            <a:cxnSpLocks/>
          </p:cNvCxnSpPr>
          <p:nvPr/>
        </p:nvCxnSpPr>
        <p:spPr>
          <a:xfrm>
            <a:off x="8648356" y="2324250"/>
            <a:ext cx="1140516" cy="0"/>
          </a:xfrm>
          <a:prstGeom prst="line">
            <a:avLst/>
          </a:prstGeom>
          <a:ln w="635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>
            <a:extLst>
              <a:ext uri="{FF2B5EF4-FFF2-40B4-BE49-F238E27FC236}">
                <a16:creationId xmlns:a16="http://schemas.microsoft.com/office/drawing/2014/main" id="{C299CAE5-4EC6-57AF-D11F-15BCA71A7B05}"/>
              </a:ext>
            </a:extLst>
          </p:cNvPr>
          <p:cNvSpPr/>
          <p:nvPr/>
        </p:nvSpPr>
        <p:spPr>
          <a:xfrm>
            <a:off x="8570641" y="2263276"/>
            <a:ext cx="108000" cy="10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E1866710-3B2E-E080-52AE-F33EB0F7B9C0}"/>
              </a:ext>
            </a:extLst>
          </p:cNvPr>
          <p:cNvSpPr/>
          <p:nvPr/>
        </p:nvSpPr>
        <p:spPr>
          <a:xfrm>
            <a:off x="9758430" y="2270250"/>
            <a:ext cx="108000" cy="10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cxnSp>
        <p:nvCxnSpPr>
          <p:cNvPr id="17" name="直线连接符 16">
            <a:extLst>
              <a:ext uri="{FF2B5EF4-FFF2-40B4-BE49-F238E27FC236}">
                <a16:creationId xmlns:a16="http://schemas.microsoft.com/office/drawing/2014/main" id="{908C0003-FED5-7EBA-2F2C-22F8116E128F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8891016" y="2875411"/>
            <a:ext cx="1305504" cy="0"/>
          </a:xfrm>
          <a:prstGeom prst="line">
            <a:avLst/>
          </a:prstGeom>
          <a:ln w="635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>
            <a:extLst>
              <a:ext uri="{FF2B5EF4-FFF2-40B4-BE49-F238E27FC236}">
                <a16:creationId xmlns:a16="http://schemas.microsoft.com/office/drawing/2014/main" id="{A7D5895D-B78C-7EB2-74C4-7FCC4795FCF8}"/>
              </a:ext>
            </a:extLst>
          </p:cNvPr>
          <p:cNvSpPr/>
          <p:nvPr/>
        </p:nvSpPr>
        <p:spPr>
          <a:xfrm>
            <a:off x="8813301" y="2814437"/>
            <a:ext cx="108000" cy="10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BCC41424-C2D0-4462-FBA0-FEA8E917F240}"/>
              </a:ext>
            </a:extLst>
          </p:cNvPr>
          <p:cNvSpPr/>
          <p:nvPr/>
        </p:nvSpPr>
        <p:spPr>
          <a:xfrm>
            <a:off x="10196520" y="2821411"/>
            <a:ext cx="108000" cy="10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cxnSp>
        <p:nvCxnSpPr>
          <p:cNvPr id="20" name="直线连接符 19">
            <a:extLst>
              <a:ext uri="{FF2B5EF4-FFF2-40B4-BE49-F238E27FC236}">
                <a16:creationId xmlns:a16="http://schemas.microsoft.com/office/drawing/2014/main" id="{BC6C6375-C636-3D0D-A013-00EE590BA523}"/>
              </a:ext>
            </a:extLst>
          </p:cNvPr>
          <p:cNvCxnSpPr>
            <a:cxnSpLocks/>
          </p:cNvCxnSpPr>
          <p:nvPr/>
        </p:nvCxnSpPr>
        <p:spPr>
          <a:xfrm>
            <a:off x="7860504" y="3489449"/>
            <a:ext cx="3165948" cy="0"/>
          </a:xfrm>
          <a:prstGeom prst="line">
            <a:avLst/>
          </a:prstGeom>
          <a:ln w="635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>
            <a:extLst>
              <a:ext uri="{FF2B5EF4-FFF2-40B4-BE49-F238E27FC236}">
                <a16:creationId xmlns:a16="http://schemas.microsoft.com/office/drawing/2014/main" id="{F4F5B9CC-E0C3-EFE4-5FB9-E48A7BBC72CC}"/>
              </a:ext>
            </a:extLst>
          </p:cNvPr>
          <p:cNvSpPr/>
          <p:nvPr/>
        </p:nvSpPr>
        <p:spPr>
          <a:xfrm>
            <a:off x="7782789" y="3428475"/>
            <a:ext cx="108000" cy="10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cxnSp>
        <p:nvCxnSpPr>
          <p:cNvPr id="22" name="直线连接符 21">
            <a:extLst>
              <a:ext uri="{FF2B5EF4-FFF2-40B4-BE49-F238E27FC236}">
                <a16:creationId xmlns:a16="http://schemas.microsoft.com/office/drawing/2014/main" id="{5BC1885A-FFDE-4E14-D367-D9A2A30F5157}"/>
              </a:ext>
            </a:extLst>
          </p:cNvPr>
          <p:cNvCxnSpPr>
            <a:cxnSpLocks/>
          </p:cNvCxnSpPr>
          <p:nvPr/>
        </p:nvCxnSpPr>
        <p:spPr>
          <a:xfrm>
            <a:off x="9637745" y="4040610"/>
            <a:ext cx="1388707" cy="0"/>
          </a:xfrm>
          <a:prstGeom prst="line">
            <a:avLst/>
          </a:prstGeom>
          <a:ln w="635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>
            <a:extLst>
              <a:ext uri="{FF2B5EF4-FFF2-40B4-BE49-F238E27FC236}">
                <a16:creationId xmlns:a16="http://schemas.microsoft.com/office/drawing/2014/main" id="{D838DE0D-143A-975B-449F-2E613FDFDD4C}"/>
              </a:ext>
            </a:extLst>
          </p:cNvPr>
          <p:cNvSpPr/>
          <p:nvPr/>
        </p:nvSpPr>
        <p:spPr>
          <a:xfrm>
            <a:off x="9560030" y="3979636"/>
            <a:ext cx="108000" cy="10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14581F10-AC47-F0FD-48C0-9AE76005D665}"/>
              </a:ext>
            </a:extLst>
          </p:cNvPr>
          <p:cNvSpPr txBox="1"/>
          <p:nvPr/>
        </p:nvSpPr>
        <p:spPr>
          <a:xfrm>
            <a:off x="9793574" y="1554094"/>
            <a:ext cx="936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 dirty="0">
                <a:latin typeface="微软雅黑" panose="020B0503020204020204" pitchFamily="82" charset="2"/>
                <a:ea typeface="微软雅黑" panose="020B0503020204020204" pitchFamily="82" charset="2"/>
              </a:rPr>
              <a:t>提交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3A353CC9-6278-74F0-9567-3DE1CCB83DCD}"/>
              </a:ext>
            </a:extLst>
          </p:cNvPr>
          <p:cNvSpPr txBox="1"/>
          <p:nvPr/>
        </p:nvSpPr>
        <p:spPr>
          <a:xfrm>
            <a:off x="9871602" y="2131659"/>
            <a:ext cx="936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 dirty="0">
                <a:latin typeface="微软雅黑" panose="020B0503020204020204" pitchFamily="82" charset="2"/>
                <a:ea typeface="微软雅黑" panose="020B0503020204020204" pitchFamily="82" charset="2"/>
              </a:rPr>
              <a:t>中止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C61DABEF-8031-A8E7-44B2-665AD803DA03}"/>
              </a:ext>
            </a:extLst>
          </p:cNvPr>
          <p:cNvSpPr txBox="1"/>
          <p:nvPr/>
        </p:nvSpPr>
        <p:spPr>
          <a:xfrm>
            <a:off x="10304520" y="2702721"/>
            <a:ext cx="936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 dirty="0">
                <a:latin typeface="微软雅黑" panose="020B0503020204020204" pitchFamily="82" charset="2"/>
                <a:ea typeface="微软雅黑" panose="020B0503020204020204" pitchFamily="82" charset="2"/>
              </a:rPr>
              <a:t>提交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64FE7525-64D9-35B7-14F1-3F90CB4A514F}"/>
              </a:ext>
            </a:extLst>
          </p:cNvPr>
          <p:cNvSpPr txBox="1"/>
          <p:nvPr/>
        </p:nvSpPr>
        <p:spPr>
          <a:xfrm>
            <a:off x="11127679" y="3304783"/>
            <a:ext cx="936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 dirty="0">
                <a:latin typeface="微软雅黑" panose="020B0503020204020204" pitchFamily="82" charset="2"/>
                <a:ea typeface="微软雅黑" panose="020B0503020204020204" pitchFamily="82" charset="2"/>
              </a:rPr>
              <a:t>未结束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0FF59E53-ABEF-5AF6-4EA7-EFCCABB23940}"/>
              </a:ext>
            </a:extLst>
          </p:cNvPr>
          <p:cNvSpPr txBox="1"/>
          <p:nvPr/>
        </p:nvSpPr>
        <p:spPr>
          <a:xfrm>
            <a:off x="11127679" y="3848970"/>
            <a:ext cx="936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 dirty="0">
                <a:latin typeface="微软雅黑" panose="020B0503020204020204" pitchFamily="82" charset="2"/>
                <a:ea typeface="微软雅黑" panose="020B0503020204020204" pitchFamily="82" charset="2"/>
              </a:rPr>
              <a:t>未结束</a:t>
            </a:r>
          </a:p>
        </p:txBody>
      </p:sp>
      <p:graphicFrame>
        <p:nvGraphicFramePr>
          <p:cNvPr id="6" name="表格 6">
            <a:extLst>
              <a:ext uri="{FF2B5EF4-FFF2-40B4-BE49-F238E27FC236}">
                <a16:creationId xmlns:a16="http://schemas.microsoft.com/office/drawing/2014/main" id="{FB7E2DEA-B900-B6C7-52AB-0A6EE0A96D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2361092"/>
              </p:ext>
            </p:extLst>
          </p:nvPr>
        </p:nvGraphicFramePr>
        <p:xfrm>
          <a:off x="7347990" y="4525375"/>
          <a:ext cx="4120974" cy="189922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73658">
                  <a:extLst>
                    <a:ext uri="{9D8B030D-6E8A-4147-A177-3AD203B41FA5}">
                      <a16:colId xmlns:a16="http://schemas.microsoft.com/office/drawing/2014/main" val="1747121797"/>
                    </a:ext>
                  </a:extLst>
                </a:gridCol>
                <a:gridCol w="1197813">
                  <a:extLst>
                    <a:ext uri="{9D8B030D-6E8A-4147-A177-3AD203B41FA5}">
                      <a16:colId xmlns:a16="http://schemas.microsoft.com/office/drawing/2014/main" val="3635535351"/>
                    </a:ext>
                  </a:extLst>
                </a:gridCol>
                <a:gridCol w="1549503">
                  <a:extLst>
                    <a:ext uri="{9D8B030D-6E8A-4147-A177-3AD203B41FA5}">
                      <a16:colId xmlns:a16="http://schemas.microsoft.com/office/drawing/2014/main" val="3515165683"/>
                    </a:ext>
                  </a:extLst>
                </a:gridCol>
              </a:tblGrid>
              <a:tr h="292317">
                <a:tc>
                  <a:txBody>
                    <a:bodyPr/>
                    <a:lstStyle/>
                    <a:p>
                      <a:endParaRPr lang="zh-CN" altLang="en-US" dirty="0">
                        <a:latin typeface="SimHei" panose="02010609060101010101" pitchFamily="49" charset="-122"/>
                        <a:ea typeface="SimHei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已刷脏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未刷脏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2991506"/>
                  </a:ext>
                </a:extLst>
              </a:tr>
              <a:tr h="408443"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提交</a:t>
                      </a:r>
                      <a:r>
                        <a:rPr lang="en-US" altLang="zh-CN" dirty="0"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Commit</a:t>
                      </a:r>
                      <a:endParaRPr lang="zh-CN" altLang="en-US" dirty="0">
                        <a:latin typeface="SimHei" panose="02010609060101010101" pitchFamily="49" charset="-122"/>
                        <a:ea typeface="SimHei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>
                          <a:solidFill>
                            <a:srgbClr val="3B20FF"/>
                          </a:solidFill>
                          <a:latin typeface="SimHei" panose="02010609060101010101" pitchFamily="49" charset="-122"/>
                          <a:ea typeface="SimHei" panose="02010609060101010101" pitchFamily="49" charset="-122"/>
                          <a:sym typeface="Wingdings" pitchFamily="2" charset="2"/>
                        </a:rPr>
                        <a:t></a:t>
                      </a:r>
                      <a:endParaRPr lang="zh-CN" altLang="en-US" sz="2800" dirty="0">
                        <a:solidFill>
                          <a:srgbClr val="3B20FF"/>
                        </a:solidFill>
                        <a:latin typeface="SimHei" panose="02010609060101010101" pitchFamily="49" charset="-122"/>
                        <a:ea typeface="SimHei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重做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5174141"/>
                  </a:ext>
                </a:extLst>
              </a:tr>
              <a:tr h="408443"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中止</a:t>
                      </a:r>
                      <a:r>
                        <a:rPr lang="en-US" altLang="zh-CN" dirty="0"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Abort</a:t>
                      </a:r>
                      <a:endParaRPr lang="zh-CN" altLang="en-US" dirty="0">
                        <a:latin typeface="SimHei" panose="02010609060101010101" pitchFamily="49" charset="-122"/>
                        <a:ea typeface="SimHei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8440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800" dirty="0">
                          <a:solidFill>
                            <a:srgbClr val="3B20FF"/>
                          </a:solidFill>
                          <a:latin typeface="SimHei" panose="02010609060101010101" pitchFamily="49" charset="-122"/>
                          <a:ea typeface="SimHei" panose="02010609060101010101" pitchFamily="49" charset="-122"/>
                          <a:sym typeface="Wingdings" pitchFamily="2" charset="2"/>
                        </a:rPr>
                        <a:t></a:t>
                      </a:r>
                      <a:endParaRPr lang="zh-CN" altLang="en-US" sz="2800" dirty="0">
                        <a:solidFill>
                          <a:srgbClr val="3B20FF"/>
                        </a:solidFill>
                        <a:latin typeface="SimHei" panose="02010609060101010101" pitchFamily="49" charset="-122"/>
                        <a:ea typeface="SimHei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重做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569278"/>
                  </a:ext>
                </a:extLst>
              </a:tr>
              <a:tr h="408443"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未完成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SimHei" panose="02010609060101010101" pitchFamily="49" charset="-122"/>
                          <a:ea typeface="SimHei" panose="02010609060101010101" pitchFamily="49" charset="-122"/>
                        </a:rPr>
                        <a:t>回滚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8440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800" dirty="0">
                          <a:solidFill>
                            <a:srgbClr val="3B20FF"/>
                          </a:solidFill>
                          <a:latin typeface="SimHei" panose="02010609060101010101" pitchFamily="49" charset="-122"/>
                          <a:ea typeface="SimHei" panose="02010609060101010101" pitchFamily="49" charset="-122"/>
                          <a:sym typeface="Wingdings" pitchFamily="2" charset="2"/>
                        </a:rPr>
                        <a:t></a:t>
                      </a:r>
                      <a:endParaRPr lang="zh-CN" altLang="en-US" sz="2800" dirty="0">
                        <a:solidFill>
                          <a:srgbClr val="3B20FF"/>
                        </a:solidFill>
                        <a:latin typeface="SimHei" panose="02010609060101010101" pitchFamily="49" charset="-122"/>
                        <a:ea typeface="SimHei" panose="02010609060101010101" pitchFamily="49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3208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647135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18">
            <a:extLst>
              <a:ext uri="{FF2B5EF4-FFF2-40B4-BE49-F238E27FC236}">
                <a16:creationId xmlns:a16="http://schemas.microsoft.com/office/drawing/2014/main" id="{6606054E-C3C6-46E6-BA17-F5DF71F8C88E}"/>
              </a:ext>
            </a:extLst>
          </p:cNvPr>
          <p:cNvSpPr/>
          <p:nvPr/>
        </p:nvSpPr>
        <p:spPr>
          <a:xfrm>
            <a:off x="448484" y="1457491"/>
            <a:ext cx="11320909" cy="4460865"/>
          </a:xfrm>
          <a:prstGeom prst="roundRect">
            <a:avLst>
              <a:gd name="adj" fmla="val 9827"/>
            </a:avLst>
          </a:prstGeom>
          <a:solidFill>
            <a:schemeClr val="bg1"/>
          </a:solidFill>
          <a:ln w="12700" cap="flat">
            <a:gradFill>
              <a:gsLst>
                <a:gs pos="0">
                  <a:srgbClr val="3B20FF">
                    <a:alpha val="16000"/>
                  </a:srgbClr>
                </a:gs>
                <a:gs pos="100000">
                  <a:srgbClr val="6F1787"/>
                </a:gs>
              </a:gsLst>
              <a:lin ang="10800000" scaled="1"/>
            </a:gradFill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endParaRPr lang="zh-CN" altLang="en-US" b="1" dirty="0">
              <a:latin typeface="微软雅黑" panose="020B0503020204020204" pitchFamily="82" charset="2"/>
              <a:ea typeface="微软雅黑" panose="020B0503020204020204" pitchFamily="82" charset="2"/>
              <a:sym typeface="+mn-ea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D4750F9E-47FF-2D47-9FDB-A3C5B5AAF17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BBDC00-B9E2-4EFD-9306-2934E87247C6}" type="slidenum">
              <a:rPr lang="zh-CN" altLang="en-US" smtClean="0">
                <a:latin typeface="微软雅黑" panose="020B0503020204020204" pitchFamily="82" charset="2"/>
                <a:ea typeface="微软雅黑" panose="020B0503020204020204" pitchFamily="82" charset="2"/>
              </a:rPr>
              <a:pPr/>
              <a:t>16</a:t>
            </a:fld>
            <a:endParaRPr lang="zh-CN" altLang="en-US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519A7E77-1B91-DF4D-A023-04D7E92D2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82" charset="2"/>
                <a:ea typeface="微软雅黑" panose="020B0503020204020204" pitchFamily="82" charset="2"/>
              </a:rPr>
              <a:t>系统崩溃下的事务</a:t>
            </a:r>
            <a:endParaRPr kumimoji="1" lang="zh-CN" altLang="en-US" dirty="0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98B6D84-ABC0-674D-8F54-BAD6244318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zh-CN" altLang="en-US">
                <a:latin typeface="微软雅黑" panose="020B0503020204020204" pitchFamily="82" charset="2"/>
                <a:ea typeface="微软雅黑" panose="020B0503020204020204" pitchFamily="82" charset="2"/>
              </a:rPr>
              <a:t>数据库系统</a:t>
            </a:r>
            <a:r>
              <a:rPr lang="en-US" altLang="zh-CN">
                <a:latin typeface="微软雅黑" panose="020B0503020204020204" pitchFamily="82" charset="2"/>
                <a:ea typeface="微软雅黑" panose="020B0503020204020204" pitchFamily="82" charset="2"/>
              </a:rPr>
              <a:t>—</a:t>
            </a:r>
            <a:r>
              <a:rPr lang="zh-CN" altLang="en-US">
                <a:latin typeface="微软雅黑" panose="020B0503020204020204" pitchFamily="82" charset="2"/>
                <a:ea typeface="微软雅黑" panose="020B0503020204020204" pitchFamily="82" charset="2"/>
              </a:rPr>
              <a:t>故障恢复</a:t>
            </a:r>
            <a:endParaRPr lang="en-US" altLang="zh-CN" sz="12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9802A14-8C11-3945-9B7D-E4704DC8A3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986" y="1611391"/>
            <a:ext cx="10958102" cy="5005387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kumimoji="1" lang="zh-CN" altLang="en-US" sz="2400" b="1" dirty="0">
                <a:latin typeface="微软雅黑" panose="020B0503020204020204" pitchFamily="82" charset="2"/>
                <a:ea typeface="微软雅黑" panose="020B0503020204020204" pitchFamily="82" charset="2"/>
              </a:rPr>
              <a:t>已完成的事务</a:t>
            </a:r>
            <a:endParaRPr kumimoji="1" lang="en-US" altLang="zh-CN" sz="2400" b="1" dirty="0"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lvl="1">
              <a:lnSpc>
                <a:spcPct val="150000"/>
              </a:lnSpc>
            </a:pPr>
            <a:r>
              <a:rPr kumimoji="1" lang="zh-CN" altLang="en-US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已提交的事务（</a:t>
            </a:r>
            <a:r>
              <a:rPr kumimoji="1" lang="en-US" altLang="zh-CN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Commit</a:t>
            </a:r>
            <a:r>
              <a:rPr kumimoji="1" lang="zh-CN" altLang="en-US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标记）：</a:t>
            </a:r>
            <a:r>
              <a:rPr lang="zh-CN" altLang="zh-CN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它们对数据库的修改可能没有写回磁盘，缓冲区数据丢失后这些修改无法找回。</a:t>
            </a:r>
            <a:r>
              <a:rPr lang="zh-CN" altLang="zh-CN" sz="2000" dirty="0">
                <a:solidFill>
                  <a:srgbClr val="6F1787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事务的持久性受到了影响</a:t>
            </a:r>
            <a:r>
              <a:rPr lang="zh-CN" altLang="en-US" sz="2000" dirty="0">
                <a:solidFill>
                  <a:srgbClr val="6F1787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，需要重做这些事务。</a:t>
            </a:r>
            <a:endParaRPr lang="en-US" altLang="zh-CN" sz="2000" dirty="0">
              <a:solidFill>
                <a:srgbClr val="6F1787"/>
              </a:solidFill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lvl="1">
              <a:lnSpc>
                <a:spcPct val="150000"/>
              </a:lnSpc>
            </a:pPr>
            <a:r>
              <a:rPr kumimoji="1" lang="zh-CN" altLang="en-US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已中止的事务（</a:t>
            </a:r>
            <a:r>
              <a:rPr kumimoji="1" lang="en-US" altLang="zh-CN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Abort</a:t>
            </a:r>
            <a:r>
              <a:rPr kumimoji="1" lang="zh-CN" altLang="en-US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标记） ：</a:t>
            </a:r>
            <a:r>
              <a:rPr lang="zh-CN" altLang="zh-CN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系统对这些事务的撤销可能没有写回磁盘，因此在重启之后这些撤销内容会丢失。</a:t>
            </a:r>
            <a:r>
              <a:rPr lang="zh-CN" altLang="zh-CN" sz="2000" dirty="0">
                <a:solidFill>
                  <a:srgbClr val="6F1787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事务的持久性受到了影响</a:t>
            </a:r>
            <a:r>
              <a:rPr lang="zh-CN" altLang="en-US" sz="2000" dirty="0">
                <a:solidFill>
                  <a:srgbClr val="6F1787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，需要重做这些事务。</a:t>
            </a:r>
            <a:endParaRPr kumimoji="1" lang="en-US" altLang="zh-CN" sz="2000" dirty="0">
              <a:solidFill>
                <a:srgbClr val="6F1787"/>
              </a:solidFill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>
              <a:lnSpc>
                <a:spcPct val="150000"/>
              </a:lnSpc>
            </a:pPr>
            <a:r>
              <a:rPr lang="zh-CN" altLang="en-US" sz="2400" b="1" dirty="0">
                <a:latin typeface="微软雅黑" panose="020B0503020204020204" pitchFamily="82" charset="2"/>
                <a:ea typeface="微软雅黑" panose="020B0503020204020204" pitchFamily="82" charset="2"/>
              </a:rPr>
              <a:t>未完成的事务（只有</a:t>
            </a:r>
            <a:r>
              <a:rPr lang="en-US" altLang="zh-CN" sz="2400" b="1" dirty="0">
                <a:latin typeface="微软雅黑" panose="020B0503020204020204" pitchFamily="82" charset="2"/>
                <a:ea typeface="微软雅黑" panose="020B0503020204020204" pitchFamily="82" charset="2"/>
              </a:rPr>
              <a:t>Start</a:t>
            </a:r>
            <a:r>
              <a:rPr lang="zh-CN" altLang="en-US" sz="2400" b="1" dirty="0">
                <a:latin typeface="微软雅黑" panose="020B0503020204020204" pitchFamily="82" charset="2"/>
                <a:ea typeface="微软雅黑" panose="020B0503020204020204" pitchFamily="82" charset="2"/>
              </a:rPr>
              <a:t>，没有</a:t>
            </a:r>
            <a:r>
              <a:rPr kumimoji="1" lang="en-US" altLang="zh-CN" sz="2400" b="1" dirty="0">
                <a:latin typeface="微软雅黑" panose="020B0503020204020204" pitchFamily="82" charset="2"/>
                <a:ea typeface="微软雅黑" panose="020B0503020204020204" pitchFamily="82" charset="2"/>
              </a:rPr>
              <a:t>Commit</a:t>
            </a:r>
            <a:r>
              <a:rPr kumimoji="1" lang="zh-CN" altLang="en-US" sz="2400" b="1" dirty="0">
                <a:latin typeface="微软雅黑" panose="020B0503020204020204" pitchFamily="82" charset="2"/>
                <a:ea typeface="微软雅黑" panose="020B0503020204020204" pitchFamily="82" charset="2"/>
              </a:rPr>
              <a:t>、</a:t>
            </a:r>
            <a:r>
              <a:rPr kumimoji="1" lang="en-US" altLang="zh-CN" sz="2400" b="1" dirty="0">
                <a:latin typeface="微软雅黑" panose="020B0503020204020204" pitchFamily="82" charset="2"/>
                <a:ea typeface="微软雅黑" panose="020B0503020204020204" pitchFamily="82" charset="2"/>
              </a:rPr>
              <a:t>Abort</a:t>
            </a:r>
            <a:r>
              <a:rPr kumimoji="1" lang="zh-CN" altLang="en-US" sz="2400" b="1" dirty="0">
                <a:latin typeface="微软雅黑" panose="020B0503020204020204" pitchFamily="82" charset="2"/>
                <a:ea typeface="微软雅黑" panose="020B0503020204020204" pitchFamily="82" charset="2"/>
              </a:rPr>
              <a:t>标记</a:t>
            </a:r>
            <a:r>
              <a:rPr lang="zh-CN" altLang="en-US" sz="2400" b="1" dirty="0">
                <a:latin typeface="微软雅黑" panose="020B0503020204020204" pitchFamily="82" charset="2"/>
                <a:ea typeface="微软雅黑" panose="020B0503020204020204" pitchFamily="82" charset="2"/>
              </a:rPr>
              <a:t>）：</a:t>
            </a:r>
            <a:r>
              <a:rPr lang="zh-CN" altLang="zh-CN" sz="2400" b="1" dirty="0">
                <a:latin typeface="微软雅黑" panose="020B0503020204020204" pitchFamily="82" charset="2"/>
                <a:ea typeface="微软雅黑" panose="020B0503020204020204" pitchFamily="82" charset="2"/>
              </a:rPr>
              <a:t>它们可能已经对数据库造成了修改，但是没有被系统提交，重启之后的数据库也没有撤销这些修改。</a:t>
            </a:r>
            <a:r>
              <a:rPr lang="zh-CN" altLang="zh-CN" sz="2400" b="1" dirty="0">
                <a:solidFill>
                  <a:srgbClr val="6F1787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事务的原子性受到了影响</a:t>
            </a:r>
            <a:r>
              <a:rPr lang="zh-CN" altLang="en-US" sz="2400" b="1" dirty="0">
                <a:solidFill>
                  <a:srgbClr val="6F1787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，需要回滚这些事务</a:t>
            </a:r>
            <a:endParaRPr lang="en-US" altLang="zh-CN" sz="2400" b="1" dirty="0">
              <a:solidFill>
                <a:srgbClr val="6F1787"/>
              </a:solidFill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>
              <a:lnSpc>
                <a:spcPct val="150000"/>
              </a:lnSpc>
            </a:pPr>
            <a:endParaRPr kumimoji="1" lang="zh-CN" altLang="en-US" sz="24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2695262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18">
            <a:extLst>
              <a:ext uri="{FF2B5EF4-FFF2-40B4-BE49-F238E27FC236}">
                <a16:creationId xmlns:a16="http://schemas.microsoft.com/office/drawing/2014/main" id="{A05555FC-4CCD-44F8-8D2A-636966FDA73D}"/>
              </a:ext>
            </a:extLst>
          </p:cNvPr>
          <p:cNvSpPr/>
          <p:nvPr/>
        </p:nvSpPr>
        <p:spPr>
          <a:xfrm>
            <a:off x="496786" y="1166481"/>
            <a:ext cx="6609005" cy="5125451"/>
          </a:xfrm>
          <a:prstGeom prst="roundRect">
            <a:avLst>
              <a:gd name="adj" fmla="val 9827"/>
            </a:avLst>
          </a:prstGeom>
          <a:solidFill>
            <a:schemeClr val="bg1"/>
          </a:solidFill>
          <a:ln w="12700" cap="flat">
            <a:gradFill>
              <a:gsLst>
                <a:gs pos="0">
                  <a:srgbClr val="3B20FF">
                    <a:alpha val="16000"/>
                  </a:srgbClr>
                </a:gs>
                <a:gs pos="100000">
                  <a:srgbClr val="6F1787"/>
                </a:gs>
              </a:gsLst>
              <a:lin ang="10800000" scaled="1"/>
            </a:gradFill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endParaRPr lang="zh-CN" altLang="en-US" b="1" dirty="0">
              <a:latin typeface="微软雅黑" panose="020B0503020204020204" pitchFamily="82" charset="2"/>
              <a:ea typeface="微软雅黑" panose="020B0503020204020204" pitchFamily="82" charset="2"/>
              <a:sym typeface="+mn-ea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C8371F9-3ACB-8341-BB0F-F359545FD24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BBDC00-B9E2-4EFD-9306-2934E87247C6}" type="slidenum">
              <a:rPr lang="zh-CN" altLang="en-US" smtClean="0">
                <a:latin typeface="微软雅黑" panose="020B0503020204020204" pitchFamily="82" charset="2"/>
                <a:ea typeface="微软雅黑" panose="020B0503020204020204" pitchFamily="82" charset="2"/>
              </a:rPr>
              <a:pPr/>
              <a:t>17</a:t>
            </a:fld>
            <a:endParaRPr lang="zh-CN" altLang="en-US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DAB1470B-08C9-B54D-A3B5-92EF579E6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latin typeface="微软雅黑" panose="020B0503020204020204" pitchFamily="82" charset="2"/>
                <a:ea typeface="微软雅黑" panose="020B0503020204020204" pitchFamily="82" charset="2"/>
              </a:rPr>
              <a:t>崩溃恢复策略设计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83D8DAE-C89A-EF44-A760-C63CBC922D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7610" y="1377782"/>
            <a:ext cx="6163097" cy="5005387"/>
          </a:xfrm>
        </p:spPr>
        <p:txBody>
          <a:bodyPr/>
          <a:lstStyle/>
          <a:p>
            <a:r>
              <a:rPr kumimoji="1" lang="zh-CN" altLang="en-US" sz="2400" b="1" dirty="0">
                <a:latin typeface="微软雅黑" panose="020B0503020204020204" pitchFamily="82" charset="2"/>
                <a:ea typeface="微软雅黑" panose="020B0503020204020204" pitchFamily="82" charset="2"/>
              </a:rPr>
              <a:t>原子性保证</a:t>
            </a:r>
            <a:endParaRPr kumimoji="1" lang="en-US" altLang="zh-CN" sz="2400" b="1" dirty="0"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lvl="1"/>
            <a:r>
              <a:rPr lang="zh-CN" altLang="en-US" sz="1800" dirty="0">
                <a:latin typeface="微软雅黑" panose="020B0503020204020204" pitchFamily="82" charset="2"/>
                <a:ea typeface="微软雅黑" panose="020B0503020204020204" pitchFamily="82" charset="2"/>
              </a:rPr>
              <a:t>选择</a:t>
            </a:r>
            <a:r>
              <a:rPr lang="zh-CN" altLang="en-US" sz="1800" b="0" i="0" u="none" strike="noStrike" dirty="0">
                <a:solidFill>
                  <a:srgbClr val="333333"/>
                </a:solidFill>
                <a:effectLst/>
                <a:latin typeface="微软雅黑" panose="020B0503020204020204" pitchFamily="82" charset="2"/>
                <a:ea typeface="微软雅黑" panose="020B0503020204020204" pitchFamily="82" charset="2"/>
              </a:rPr>
              <a:t>①：</a:t>
            </a:r>
            <a:r>
              <a:rPr lang="en-US" altLang="zh-CN" sz="1800" dirty="0">
                <a:solidFill>
                  <a:srgbClr val="0432FF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NO-STEAL</a:t>
            </a:r>
            <a:r>
              <a:rPr lang="zh-CN" altLang="en-US" sz="1800" dirty="0">
                <a:solidFill>
                  <a:srgbClr val="0432FF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（非窃取）</a:t>
            </a:r>
            <a:endParaRPr lang="en-US" altLang="zh-CN" sz="1800" dirty="0">
              <a:solidFill>
                <a:srgbClr val="0432FF"/>
              </a:solidFill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lvl="2"/>
            <a:r>
              <a:rPr lang="zh-CN" altLang="en-US" sz="1800" dirty="0">
                <a:solidFill>
                  <a:srgbClr val="6F1787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未结束事务</a:t>
            </a:r>
            <a:r>
              <a:rPr lang="zh-CN" altLang="en-US" sz="1800" u="sng" dirty="0">
                <a:solidFill>
                  <a:srgbClr val="6F1787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不能</a:t>
            </a:r>
            <a:r>
              <a:rPr lang="zh-CN" altLang="en-US" sz="1800" dirty="0">
                <a:solidFill>
                  <a:srgbClr val="6F1787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将脏页写入磁盘</a:t>
            </a:r>
            <a:r>
              <a:rPr lang="zh-CN" altLang="en-US" sz="1800" dirty="0">
                <a:latin typeface="微软雅黑" panose="020B0503020204020204" pitchFamily="82" charset="2"/>
                <a:ea typeface="微软雅黑" panose="020B0503020204020204" pitchFamily="82" charset="2"/>
              </a:rPr>
              <a:t>，不存在原子性问题</a:t>
            </a:r>
            <a:endParaRPr lang="en-US" altLang="zh-CN" sz="18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lvl="1"/>
            <a:r>
              <a:rPr lang="zh-CN" altLang="en-US" sz="1800" dirty="0">
                <a:latin typeface="微软雅黑" panose="020B0503020204020204" pitchFamily="82" charset="2"/>
                <a:ea typeface="微软雅黑" panose="020B0503020204020204" pitchFamily="82" charset="2"/>
              </a:rPr>
              <a:t>选择</a:t>
            </a:r>
            <a:r>
              <a:rPr lang="zh-CN" altLang="en-US" sz="1800" b="0" i="0" u="none" strike="noStrike" dirty="0">
                <a:solidFill>
                  <a:srgbClr val="333333"/>
                </a:solidFill>
                <a:effectLst/>
                <a:latin typeface="微软雅黑" panose="020B0503020204020204" pitchFamily="82" charset="2"/>
                <a:ea typeface="微软雅黑" panose="020B0503020204020204" pitchFamily="82" charset="2"/>
              </a:rPr>
              <a:t>②：</a:t>
            </a:r>
            <a:r>
              <a:rPr lang="en-US" altLang="zh-CN" sz="1800" dirty="0">
                <a:solidFill>
                  <a:srgbClr val="0432FF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STEAL</a:t>
            </a:r>
            <a:r>
              <a:rPr lang="zh-CN" altLang="en-US" sz="1800" dirty="0">
                <a:solidFill>
                  <a:srgbClr val="0432FF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（窃取）</a:t>
            </a:r>
            <a:endParaRPr lang="en-US" altLang="zh-CN" sz="1800" dirty="0">
              <a:solidFill>
                <a:srgbClr val="0432FF"/>
              </a:solidFill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lvl="2"/>
            <a:r>
              <a:rPr lang="zh-CN" altLang="en-US" sz="1800" dirty="0">
                <a:solidFill>
                  <a:srgbClr val="6F1787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未结束事务</a:t>
            </a:r>
            <a:r>
              <a:rPr lang="zh-CN" altLang="en-US" sz="1800" u="sng" dirty="0">
                <a:solidFill>
                  <a:srgbClr val="6F1787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能</a:t>
            </a:r>
            <a:r>
              <a:rPr lang="zh-CN" altLang="en-US" sz="1800" dirty="0">
                <a:solidFill>
                  <a:srgbClr val="6F1787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将脏页写入磁盘，影响原子性，需要回滚</a:t>
            </a:r>
            <a:endParaRPr kumimoji="1" lang="en-US" altLang="zh-CN" sz="1800" dirty="0">
              <a:solidFill>
                <a:srgbClr val="6F1787"/>
              </a:solidFill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r>
              <a:rPr lang="zh-CN" altLang="en-US" sz="2400" b="1" dirty="0">
                <a:latin typeface="微软雅黑" panose="020B0503020204020204" pitchFamily="82" charset="2"/>
                <a:ea typeface="微软雅黑" panose="020B0503020204020204" pitchFamily="82" charset="2"/>
              </a:rPr>
              <a:t>持久性保证</a:t>
            </a:r>
            <a:endParaRPr lang="en-US" altLang="zh-CN" sz="2400" b="1" dirty="0"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lvl="1"/>
            <a:r>
              <a:rPr lang="zh-CN" altLang="en-US" sz="1800" dirty="0">
                <a:latin typeface="微软雅黑" panose="020B0503020204020204" pitchFamily="82" charset="2"/>
                <a:ea typeface="微软雅黑" panose="020B0503020204020204" pitchFamily="82" charset="2"/>
              </a:rPr>
              <a:t>选择</a:t>
            </a:r>
            <a:r>
              <a:rPr lang="zh-CN" altLang="en-US" sz="1800" b="0" i="0" u="none" strike="noStrike" dirty="0">
                <a:solidFill>
                  <a:srgbClr val="333333"/>
                </a:solidFill>
                <a:effectLst/>
                <a:latin typeface="微软雅黑" panose="020B0503020204020204" pitchFamily="82" charset="2"/>
                <a:ea typeface="微软雅黑" panose="020B0503020204020204" pitchFamily="82" charset="2"/>
              </a:rPr>
              <a:t>①：</a:t>
            </a:r>
            <a:r>
              <a:rPr lang="en-US" altLang="zh-CN" sz="1800" dirty="0">
                <a:solidFill>
                  <a:srgbClr val="0432FF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Force</a:t>
            </a:r>
            <a:r>
              <a:rPr lang="zh-CN" altLang="en-US" sz="1800" dirty="0">
                <a:solidFill>
                  <a:srgbClr val="0432FF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（强制）</a:t>
            </a:r>
            <a:endParaRPr lang="en-US" altLang="zh-CN" sz="1800" dirty="0">
              <a:solidFill>
                <a:srgbClr val="0432FF"/>
              </a:solidFill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lvl="2"/>
            <a:r>
              <a:rPr kumimoji="1" lang="zh-CN" altLang="en-US" sz="1800" dirty="0">
                <a:solidFill>
                  <a:srgbClr val="6F1787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已完成事务</a:t>
            </a:r>
            <a:r>
              <a:rPr kumimoji="1" lang="zh-CN" altLang="en-US" sz="1800" u="sng" dirty="0">
                <a:solidFill>
                  <a:srgbClr val="6F1787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强制</a:t>
            </a:r>
            <a:r>
              <a:rPr kumimoji="1" lang="zh-CN" altLang="en-US" sz="1800" dirty="0">
                <a:solidFill>
                  <a:srgbClr val="6F1787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将脏页写入磁盘</a:t>
            </a:r>
            <a:r>
              <a:rPr kumimoji="1" lang="zh-CN" altLang="en-US" sz="1800" dirty="0">
                <a:solidFill>
                  <a:srgbClr val="3B20FF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，</a:t>
            </a:r>
            <a:r>
              <a:rPr kumimoji="1" lang="zh-CN" altLang="en-US" sz="1800" dirty="0">
                <a:latin typeface="微软雅黑" panose="020B0503020204020204" pitchFamily="82" charset="2"/>
                <a:ea typeface="微软雅黑" panose="020B0503020204020204" pitchFamily="82" charset="2"/>
              </a:rPr>
              <a:t>不存在持久性问题</a:t>
            </a:r>
            <a:endParaRPr lang="en-US" altLang="zh-CN" sz="1800" dirty="0">
              <a:solidFill>
                <a:srgbClr val="0432FF"/>
              </a:solidFill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lvl="1"/>
            <a:r>
              <a:rPr lang="zh-CN" altLang="en-US" sz="1800" dirty="0">
                <a:latin typeface="微软雅黑" panose="020B0503020204020204" pitchFamily="82" charset="2"/>
                <a:ea typeface="微软雅黑" panose="020B0503020204020204" pitchFamily="82" charset="2"/>
              </a:rPr>
              <a:t>选择</a:t>
            </a:r>
            <a:r>
              <a:rPr lang="zh-CN" altLang="en-US" sz="1800" b="0" i="0" u="none" strike="noStrike" dirty="0">
                <a:solidFill>
                  <a:srgbClr val="333333"/>
                </a:solidFill>
                <a:effectLst/>
                <a:latin typeface="微软雅黑" panose="020B0503020204020204" pitchFamily="82" charset="2"/>
                <a:ea typeface="微软雅黑" panose="020B0503020204020204" pitchFamily="82" charset="2"/>
              </a:rPr>
              <a:t>②：</a:t>
            </a:r>
            <a:r>
              <a:rPr lang="en-US" altLang="zh-CN" sz="1800" dirty="0">
                <a:solidFill>
                  <a:srgbClr val="0432FF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No-Force</a:t>
            </a:r>
            <a:r>
              <a:rPr lang="zh-CN" altLang="en-US" sz="1800" dirty="0">
                <a:solidFill>
                  <a:srgbClr val="0432FF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（非强制）</a:t>
            </a:r>
            <a:endParaRPr lang="en-US" altLang="zh-CN" sz="1800" dirty="0">
              <a:solidFill>
                <a:srgbClr val="0432FF"/>
              </a:solidFill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lvl="2"/>
            <a:r>
              <a:rPr lang="zh-CN" altLang="en-US" sz="1800" dirty="0">
                <a:solidFill>
                  <a:srgbClr val="6F1787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已完成事务</a:t>
            </a:r>
            <a:r>
              <a:rPr lang="zh-CN" altLang="en-US" sz="1800" u="sng" dirty="0">
                <a:solidFill>
                  <a:srgbClr val="6F1787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不强制</a:t>
            </a:r>
            <a:r>
              <a:rPr lang="zh-CN" altLang="en-US" sz="1800" dirty="0">
                <a:solidFill>
                  <a:srgbClr val="6F1787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将脏页写入磁盘，影响持久性，需要重做</a:t>
            </a:r>
            <a:endParaRPr kumimoji="1" lang="en-US" altLang="zh-CN" sz="1800" dirty="0">
              <a:solidFill>
                <a:srgbClr val="6F1787"/>
              </a:solidFill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lvl="1"/>
            <a:endParaRPr kumimoji="1" lang="zh-CN" altLang="en-US" sz="24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CF535CD-A29F-FD40-9119-1D552680FD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zh-CN" altLang="en-US">
                <a:latin typeface="微软雅黑" panose="020B0503020204020204" pitchFamily="82" charset="2"/>
                <a:ea typeface="微软雅黑" panose="020B0503020204020204" pitchFamily="82" charset="2"/>
              </a:rPr>
              <a:t>数据库系统</a:t>
            </a:r>
            <a:r>
              <a:rPr lang="en-US" altLang="zh-CN">
                <a:latin typeface="微软雅黑" panose="020B0503020204020204" pitchFamily="82" charset="2"/>
                <a:ea typeface="微软雅黑" panose="020B0503020204020204" pitchFamily="82" charset="2"/>
              </a:rPr>
              <a:t>—</a:t>
            </a:r>
            <a:r>
              <a:rPr lang="zh-CN" altLang="en-US">
                <a:latin typeface="微软雅黑" panose="020B0503020204020204" pitchFamily="82" charset="2"/>
                <a:ea typeface="微软雅黑" panose="020B0503020204020204" pitchFamily="82" charset="2"/>
              </a:rPr>
              <a:t>故障恢复</a:t>
            </a:r>
            <a:endParaRPr lang="en-US" altLang="zh-CN" sz="12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5B43DA5C-B3C2-10CA-2ECE-74C3AB04B70E}"/>
              </a:ext>
            </a:extLst>
          </p:cNvPr>
          <p:cNvGrpSpPr/>
          <p:nvPr/>
        </p:nvGrpSpPr>
        <p:grpSpPr>
          <a:xfrm>
            <a:off x="7853919" y="3851756"/>
            <a:ext cx="3487917" cy="2579879"/>
            <a:chOff x="8634953" y="3095144"/>
            <a:chExt cx="3487917" cy="2579879"/>
          </a:xfrm>
        </p:grpSpPr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B21B68D9-86BB-F5CB-181E-03DA68EA4EA1}"/>
                </a:ext>
              </a:extLst>
            </p:cNvPr>
            <p:cNvGrpSpPr/>
            <p:nvPr/>
          </p:nvGrpSpPr>
          <p:grpSpPr>
            <a:xfrm>
              <a:off x="8634953" y="3901354"/>
              <a:ext cx="3487917" cy="1773669"/>
              <a:chOff x="9175941" y="4232635"/>
              <a:chExt cx="2937502" cy="1525333"/>
            </a:xfrm>
          </p:grpSpPr>
          <p:sp>
            <p:nvSpPr>
              <p:cNvPr id="6" name="剪去单角的矩形 5">
                <a:extLst>
                  <a:ext uri="{FF2B5EF4-FFF2-40B4-BE49-F238E27FC236}">
                    <a16:creationId xmlns:a16="http://schemas.microsoft.com/office/drawing/2014/main" id="{D8DA07B1-1ACD-EEF4-44B6-91C60CCACAF6}"/>
                  </a:ext>
                </a:extLst>
              </p:cNvPr>
              <p:cNvSpPr/>
              <p:nvPr/>
            </p:nvSpPr>
            <p:spPr bwMode="auto">
              <a:xfrm>
                <a:off x="10011267" y="4232635"/>
                <a:ext cx="801278" cy="556181"/>
              </a:xfrm>
              <a:prstGeom prst="snip1Rect">
                <a:avLst/>
              </a:prstGeom>
              <a:solidFill>
                <a:srgbClr val="00B050"/>
              </a:solidFill>
              <a:ln w="381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zh-CN" altLang="en-US" sz="32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微软雅黑" panose="020B0503020204020204" pitchFamily="82" charset="2"/>
                  <a:ea typeface="微软雅黑" panose="020B0503020204020204" pitchFamily="82" charset="2"/>
                </a:endParaRPr>
              </a:p>
            </p:txBody>
          </p:sp>
          <p:sp>
            <p:nvSpPr>
              <p:cNvPr id="7" name="剪去单角的矩形 6">
                <a:extLst>
                  <a:ext uri="{FF2B5EF4-FFF2-40B4-BE49-F238E27FC236}">
                    <a16:creationId xmlns:a16="http://schemas.microsoft.com/office/drawing/2014/main" id="{4D9C05E6-3631-DDA1-2EA7-E41A984CC94E}"/>
                  </a:ext>
                </a:extLst>
              </p:cNvPr>
              <p:cNvSpPr/>
              <p:nvPr/>
            </p:nvSpPr>
            <p:spPr bwMode="auto">
              <a:xfrm>
                <a:off x="11072133" y="4232635"/>
                <a:ext cx="801278" cy="556181"/>
              </a:xfrm>
              <a:prstGeom prst="snip1Rect">
                <a:avLst/>
              </a:prstGeom>
              <a:solidFill>
                <a:srgbClr val="00B050"/>
              </a:solidFill>
              <a:ln w="381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zh-CN" altLang="en-US" sz="32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微软雅黑" panose="020B0503020204020204" pitchFamily="82" charset="2"/>
                  <a:ea typeface="微软雅黑" panose="020B0503020204020204" pitchFamily="82" charset="2"/>
                </a:endParaRPr>
              </a:p>
            </p:txBody>
          </p:sp>
          <p:sp>
            <p:nvSpPr>
              <p:cNvPr id="8" name="剪去单角的矩形 7">
                <a:extLst>
                  <a:ext uri="{FF2B5EF4-FFF2-40B4-BE49-F238E27FC236}">
                    <a16:creationId xmlns:a16="http://schemas.microsoft.com/office/drawing/2014/main" id="{FEAB31DE-A045-F7F0-1023-851E42B9D1D7}"/>
                  </a:ext>
                </a:extLst>
              </p:cNvPr>
              <p:cNvSpPr/>
              <p:nvPr/>
            </p:nvSpPr>
            <p:spPr bwMode="auto">
              <a:xfrm>
                <a:off x="10011267" y="5201787"/>
                <a:ext cx="801278" cy="556181"/>
              </a:xfrm>
              <a:prstGeom prst="snip1Rect">
                <a:avLst/>
              </a:prstGeom>
              <a:solidFill>
                <a:srgbClr val="00B050"/>
              </a:solidFill>
              <a:ln w="381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zh-CN" altLang="en-US" sz="32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微软雅黑" panose="020B0503020204020204" pitchFamily="82" charset="2"/>
                  <a:ea typeface="微软雅黑" panose="020B0503020204020204" pitchFamily="82" charset="2"/>
                </a:endParaRPr>
              </a:p>
            </p:txBody>
          </p:sp>
          <p:sp>
            <p:nvSpPr>
              <p:cNvPr id="9" name="剪去单角的矩形 8">
                <a:extLst>
                  <a:ext uri="{FF2B5EF4-FFF2-40B4-BE49-F238E27FC236}">
                    <a16:creationId xmlns:a16="http://schemas.microsoft.com/office/drawing/2014/main" id="{CF38AEE1-8E04-3ABD-1A65-83852944063D}"/>
                  </a:ext>
                </a:extLst>
              </p:cNvPr>
              <p:cNvSpPr/>
              <p:nvPr/>
            </p:nvSpPr>
            <p:spPr bwMode="auto">
              <a:xfrm>
                <a:off x="11072133" y="5201787"/>
                <a:ext cx="801278" cy="556181"/>
              </a:xfrm>
              <a:prstGeom prst="snip1Rect">
                <a:avLst/>
              </a:prstGeom>
              <a:solidFill>
                <a:srgbClr val="00B050"/>
              </a:solidFill>
              <a:ln w="381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zh-CN" altLang="en-US" sz="32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微软雅黑" panose="020B0503020204020204" pitchFamily="82" charset="2"/>
                  <a:ea typeface="微软雅黑" panose="020B0503020204020204" pitchFamily="82" charset="2"/>
                </a:endParaRPr>
              </a:p>
            </p:txBody>
          </p:sp>
          <p:cxnSp>
            <p:nvCxnSpPr>
              <p:cNvPr id="11" name="直线连接符 10">
                <a:extLst>
                  <a:ext uri="{FF2B5EF4-FFF2-40B4-BE49-F238E27FC236}">
                    <a16:creationId xmlns:a16="http://schemas.microsoft.com/office/drawing/2014/main" id="{9F82528A-F63A-5283-C1F9-B0BEA7DAE4D7}"/>
                  </a:ext>
                </a:extLst>
              </p:cNvPr>
              <p:cNvCxnSpPr/>
              <p:nvPr/>
            </p:nvCxnSpPr>
            <p:spPr bwMode="auto">
              <a:xfrm>
                <a:off x="9615340" y="5005633"/>
                <a:ext cx="2498103" cy="0"/>
              </a:xfrm>
              <a:prstGeom prst="line">
                <a:avLst/>
              </a:prstGeom>
              <a:noFill/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1127C0E8-3265-2A1A-CEFC-E00435461169}"/>
                  </a:ext>
                </a:extLst>
              </p:cNvPr>
              <p:cNvSpPr txBox="1"/>
              <p:nvPr/>
            </p:nvSpPr>
            <p:spPr>
              <a:xfrm>
                <a:off x="9175941" y="4297959"/>
                <a:ext cx="896250" cy="3970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sz="2400" dirty="0">
                    <a:latin typeface="微软雅黑" panose="020B0503020204020204" pitchFamily="82" charset="2"/>
                    <a:ea typeface="微软雅黑" panose="020B0503020204020204" pitchFamily="82" charset="2"/>
                  </a:rPr>
                  <a:t>内存</a:t>
                </a:r>
              </a:p>
            </p:txBody>
          </p:sp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4AF9F505-EB87-6724-C03E-8836DE881C5C}"/>
                  </a:ext>
                </a:extLst>
              </p:cNvPr>
              <p:cNvSpPr txBox="1"/>
              <p:nvPr/>
            </p:nvSpPr>
            <p:spPr>
              <a:xfrm>
                <a:off x="9175941" y="5238574"/>
                <a:ext cx="896250" cy="3970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sz="2400" dirty="0">
                    <a:latin typeface="微软雅黑" panose="020B0503020204020204" pitchFamily="82" charset="2"/>
                    <a:ea typeface="微软雅黑" panose="020B0503020204020204" pitchFamily="82" charset="2"/>
                  </a:rPr>
                  <a:t>磁盘</a:t>
                </a:r>
              </a:p>
            </p:txBody>
          </p:sp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541D79C2-35E1-04FC-3E54-2A70652ECA7C}"/>
                  </a:ext>
                </a:extLst>
              </p:cNvPr>
              <p:cNvSpPr txBox="1"/>
              <p:nvPr/>
            </p:nvSpPr>
            <p:spPr>
              <a:xfrm>
                <a:off x="9992414" y="5403620"/>
                <a:ext cx="429269" cy="3176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dirty="0">
                    <a:latin typeface="微软雅黑" panose="020B0503020204020204" pitchFamily="82" charset="2"/>
                    <a:ea typeface="微软雅黑" panose="020B0503020204020204" pitchFamily="82" charset="2"/>
                  </a:rPr>
                  <a:t>p1</a:t>
                </a:r>
                <a:endParaRPr kumimoji="1" lang="zh-CN" altLang="en-US" dirty="0">
                  <a:latin typeface="微软雅黑" panose="020B0503020204020204" pitchFamily="82" charset="2"/>
                  <a:ea typeface="微软雅黑" panose="020B0503020204020204" pitchFamily="82" charset="2"/>
                </a:endParaRPr>
              </a:p>
            </p:txBody>
          </p:sp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6342AA5D-86AB-9FA3-D462-3200DC90BE29}"/>
                  </a:ext>
                </a:extLst>
              </p:cNvPr>
              <p:cNvSpPr txBox="1"/>
              <p:nvPr/>
            </p:nvSpPr>
            <p:spPr>
              <a:xfrm>
                <a:off x="11042374" y="5403620"/>
                <a:ext cx="429269" cy="3176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dirty="0">
                    <a:latin typeface="微软雅黑" panose="020B0503020204020204" pitchFamily="82" charset="2"/>
                    <a:ea typeface="微软雅黑" panose="020B0503020204020204" pitchFamily="82" charset="2"/>
                  </a:rPr>
                  <a:t>p2</a:t>
                </a:r>
                <a:endParaRPr kumimoji="1" lang="zh-CN" altLang="en-US" dirty="0">
                  <a:latin typeface="微软雅黑" panose="020B0503020204020204" pitchFamily="82" charset="2"/>
                  <a:ea typeface="微软雅黑" panose="020B0503020204020204" pitchFamily="82" charset="2"/>
                </a:endParaRPr>
              </a:p>
            </p:txBody>
          </p:sp>
        </p:grp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AF3C98A8-0425-A75A-0858-FF8FF1652CE2}"/>
                </a:ext>
              </a:extLst>
            </p:cNvPr>
            <p:cNvSpPr txBox="1"/>
            <p:nvPr/>
          </p:nvSpPr>
          <p:spPr>
            <a:xfrm>
              <a:off x="9581177" y="4201159"/>
              <a:ext cx="5097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dirty="0">
                  <a:latin typeface="微软雅黑" panose="020B0503020204020204" pitchFamily="82" charset="2"/>
                  <a:ea typeface="微软雅黑" panose="020B0503020204020204" pitchFamily="82" charset="2"/>
                </a:rPr>
                <a:t>p1</a:t>
              </a:r>
              <a:endParaRPr kumimoji="1" lang="zh-CN" altLang="en-US" dirty="0">
                <a:latin typeface="微软雅黑" panose="020B0503020204020204" pitchFamily="82" charset="2"/>
                <a:ea typeface="微软雅黑" panose="020B0503020204020204" pitchFamily="82" charset="2"/>
              </a:endParaRP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B16312FC-C9AE-4299-398C-85DD1CD60B88}"/>
                </a:ext>
              </a:extLst>
            </p:cNvPr>
            <p:cNvSpPr txBox="1"/>
            <p:nvPr/>
          </p:nvSpPr>
          <p:spPr>
            <a:xfrm>
              <a:off x="10827873" y="4201159"/>
              <a:ext cx="5097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dirty="0">
                  <a:latin typeface="微软雅黑" panose="020B0503020204020204" pitchFamily="82" charset="2"/>
                  <a:ea typeface="微软雅黑" panose="020B0503020204020204" pitchFamily="82" charset="2"/>
                </a:rPr>
                <a:t>p2</a:t>
              </a:r>
              <a:endParaRPr kumimoji="1" lang="zh-CN" altLang="en-US" dirty="0">
                <a:latin typeface="微软雅黑" panose="020B0503020204020204" pitchFamily="82" charset="2"/>
                <a:ea typeface="微软雅黑" panose="020B0503020204020204" pitchFamily="82" charset="2"/>
              </a:endParaRP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07816126-E4D3-3803-4F10-04416315C308}"/>
                </a:ext>
              </a:extLst>
            </p:cNvPr>
            <p:cNvSpPr txBox="1"/>
            <p:nvPr/>
          </p:nvSpPr>
          <p:spPr>
            <a:xfrm>
              <a:off x="9739197" y="3891519"/>
              <a:ext cx="8205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dirty="0">
                  <a:latin typeface="微软雅黑" panose="020B0503020204020204" pitchFamily="82" charset="2"/>
                  <a:ea typeface="微软雅黑" panose="020B0503020204020204" pitchFamily="82" charset="2"/>
                </a:rPr>
                <a:t>A=0</a:t>
              </a:r>
              <a:endParaRPr kumimoji="1" lang="zh-CN" altLang="en-US" dirty="0">
                <a:latin typeface="微软雅黑" panose="020B0503020204020204" pitchFamily="82" charset="2"/>
                <a:ea typeface="微软雅黑" panose="020B0503020204020204" pitchFamily="82" charset="2"/>
              </a:endParaRP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37AAB4B2-018C-C45D-CBD5-A98AC8FB113B}"/>
                </a:ext>
              </a:extLst>
            </p:cNvPr>
            <p:cNvSpPr txBox="1"/>
            <p:nvPr/>
          </p:nvSpPr>
          <p:spPr>
            <a:xfrm>
              <a:off x="10957542" y="3873463"/>
              <a:ext cx="8205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dirty="0">
                  <a:latin typeface="微软雅黑" panose="020B0503020204020204" pitchFamily="82" charset="2"/>
                  <a:ea typeface="微软雅黑" panose="020B0503020204020204" pitchFamily="82" charset="2"/>
                </a:rPr>
                <a:t>B=20</a:t>
              </a:r>
              <a:endParaRPr kumimoji="1" lang="zh-CN" altLang="en-US" dirty="0">
                <a:latin typeface="微软雅黑" panose="020B0503020204020204" pitchFamily="82" charset="2"/>
                <a:ea typeface="微软雅黑" panose="020B0503020204020204" pitchFamily="82" charset="2"/>
              </a:endParaRP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EA0A5753-A3AA-3088-729D-33177377927F}"/>
                </a:ext>
              </a:extLst>
            </p:cNvPr>
            <p:cNvSpPr txBox="1"/>
            <p:nvPr/>
          </p:nvSpPr>
          <p:spPr>
            <a:xfrm>
              <a:off x="9087439" y="3095144"/>
              <a:ext cx="286645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2000" dirty="0">
                  <a:latin typeface="微软雅黑" panose="020B0503020204020204" pitchFamily="82" charset="2"/>
                  <a:ea typeface="微软雅黑" panose="020B0503020204020204" pitchFamily="82" charset="2"/>
                </a:rPr>
                <a:t>初始：</a:t>
              </a:r>
              <a:r>
                <a:rPr kumimoji="1" lang="en-US" altLang="zh-CN" sz="2000" dirty="0">
                  <a:latin typeface="微软雅黑" panose="020B0503020204020204" pitchFamily="82" charset="2"/>
                  <a:ea typeface="微软雅黑" panose="020B0503020204020204" pitchFamily="82" charset="2"/>
                </a:rPr>
                <a:t>A=10;</a:t>
              </a:r>
              <a:r>
                <a:rPr kumimoji="1" lang="zh-CN" altLang="en-US" sz="2000" dirty="0">
                  <a:latin typeface="微软雅黑" panose="020B0503020204020204" pitchFamily="82" charset="2"/>
                  <a:ea typeface="微软雅黑" panose="020B0503020204020204" pitchFamily="82" charset="2"/>
                </a:rPr>
                <a:t> </a:t>
              </a:r>
              <a:r>
                <a:rPr kumimoji="1" lang="en-US" altLang="zh-CN" sz="2000" dirty="0">
                  <a:latin typeface="微软雅黑" panose="020B0503020204020204" pitchFamily="82" charset="2"/>
                  <a:ea typeface="微软雅黑" panose="020B0503020204020204" pitchFamily="82" charset="2"/>
                </a:rPr>
                <a:t>B=10</a:t>
              </a:r>
            </a:p>
            <a:p>
              <a:r>
                <a:rPr kumimoji="1" lang="en-US" altLang="zh-CN" sz="2000" dirty="0">
                  <a:latin typeface="微软雅黑" panose="020B0503020204020204" pitchFamily="82" charset="2"/>
                  <a:ea typeface="微软雅黑" panose="020B0503020204020204" pitchFamily="82" charset="2"/>
                </a:rPr>
                <a:t>T:</a:t>
              </a:r>
              <a:r>
                <a:rPr kumimoji="1" lang="zh-CN" altLang="en-US" sz="2000" dirty="0">
                  <a:latin typeface="微软雅黑" panose="020B0503020204020204" pitchFamily="82" charset="2"/>
                  <a:ea typeface="微软雅黑" panose="020B0503020204020204" pitchFamily="82" charset="2"/>
                </a:rPr>
                <a:t> </a:t>
              </a:r>
              <a:r>
                <a:rPr kumimoji="1" lang="en-US" altLang="zh-CN" sz="2000" dirty="0">
                  <a:latin typeface="微软雅黑" panose="020B0503020204020204" pitchFamily="82" charset="2"/>
                  <a:ea typeface="微软雅黑" panose="020B0503020204020204" pitchFamily="82" charset="2"/>
                </a:rPr>
                <a:t>A=A-10,</a:t>
              </a:r>
              <a:r>
                <a:rPr kumimoji="1" lang="zh-CN" altLang="en-US" sz="2000" dirty="0">
                  <a:latin typeface="微软雅黑" panose="020B0503020204020204" pitchFamily="82" charset="2"/>
                  <a:ea typeface="微软雅黑" panose="020B0503020204020204" pitchFamily="82" charset="2"/>
                </a:rPr>
                <a:t> </a:t>
              </a:r>
              <a:r>
                <a:rPr kumimoji="1" lang="en-US" altLang="zh-CN" sz="2000" dirty="0">
                  <a:latin typeface="微软雅黑" panose="020B0503020204020204" pitchFamily="82" charset="2"/>
                  <a:ea typeface="微软雅黑" panose="020B0503020204020204" pitchFamily="82" charset="2"/>
                </a:rPr>
                <a:t>B=B+10</a:t>
              </a:r>
              <a:endParaRPr kumimoji="1" lang="zh-CN" altLang="en-US" sz="2000" dirty="0">
                <a:latin typeface="微软雅黑" panose="020B0503020204020204" pitchFamily="82" charset="2"/>
                <a:ea typeface="微软雅黑" panose="020B0503020204020204" pitchFamily="82" charset="2"/>
              </a:endParaRP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47D23170-AF07-1C80-65EC-81540BCA38F1}"/>
                </a:ext>
              </a:extLst>
            </p:cNvPr>
            <p:cNvSpPr txBox="1"/>
            <p:nvPr/>
          </p:nvSpPr>
          <p:spPr>
            <a:xfrm>
              <a:off x="9819534" y="4993036"/>
              <a:ext cx="8205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dirty="0">
                  <a:latin typeface="微软雅黑" panose="020B0503020204020204" pitchFamily="82" charset="2"/>
                  <a:ea typeface="微软雅黑" panose="020B0503020204020204" pitchFamily="82" charset="2"/>
                </a:rPr>
                <a:t>A=10</a:t>
              </a:r>
              <a:endParaRPr kumimoji="1" lang="zh-CN" altLang="en-US" dirty="0">
                <a:latin typeface="微软雅黑" panose="020B0503020204020204" pitchFamily="82" charset="2"/>
                <a:ea typeface="微软雅黑" panose="020B0503020204020204" pitchFamily="82" charset="2"/>
              </a:endParaRP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EFB6C9B6-9717-FD87-5593-8BCD03936CB7}"/>
                </a:ext>
              </a:extLst>
            </p:cNvPr>
            <p:cNvSpPr txBox="1"/>
            <p:nvPr/>
          </p:nvSpPr>
          <p:spPr>
            <a:xfrm>
              <a:off x="11037879" y="4974980"/>
              <a:ext cx="8205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dirty="0">
                  <a:latin typeface="微软雅黑" panose="020B0503020204020204" pitchFamily="82" charset="2"/>
                  <a:ea typeface="微软雅黑" panose="020B0503020204020204" pitchFamily="82" charset="2"/>
                </a:rPr>
                <a:t>B=10</a:t>
              </a:r>
              <a:endParaRPr kumimoji="1" lang="zh-CN" altLang="en-US" dirty="0">
                <a:latin typeface="微软雅黑" panose="020B0503020204020204" pitchFamily="82" charset="2"/>
                <a:ea typeface="微软雅黑" panose="020B0503020204020204" pitchFamily="82" charset="2"/>
              </a:endParaRPr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E8806CA9-13B8-682E-FA3E-0185E18CF77F}"/>
              </a:ext>
            </a:extLst>
          </p:cNvPr>
          <p:cNvGrpSpPr/>
          <p:nvPr/>
        </p:nvGrpSpPr>
        <p:grpSpPr>
          <a:xfrm>
            <a:off x="7853919" y="993168"/>
            <a:ext cx="3487917" cy="2579879"/>
            <a:chOff x="8634953" y="3095144"/>
            <a:chExt cx="3487917" cy="2579879"/>
          </a:xfrm>
        </p:grpSpPr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43B97EEA-29F8-4C21-D36F-965D80377C33}"/>
                </a:ext>
              </a:extLst>
            </p:cNvPr>
            <p:cNvGrpSpPr/>
            <p:nvPr/>
          </p:nvGrpSpPr>
          <p:grpSpPr>
            <a:xfrm>
              <a:off x="8634953" y="3901354"/>
              <a:ext cx="3487917" cy="1773669"/>
              <a:chOff x="9175941" y="4232635"/>
              <a:chExt cx="2937502" cy="1525333"/>
            </a:xfrm>
          </p:grpSpPr>
          <p:sp>
            <p:nvSpPr>
              <p:cNvPr id="34" name="剪去单角的矩形 33">
                <a:extLst>
                  <a:ext uri="{FF2B5EF4-FFF2-40B4-BE49-F238E27FC236}">
                    <a16:creationId xmlns:a16="http://schemas.microsoft.com/office/drawing/2014/main" id="{B1A2D08A-A369-1E4C-3232-35097BCA3110}"/>
                  </a:ext>
                </a:extLst>
              </p:cNvPr>
              <p:cNvSpPr/>
              <p:nvPr/>
            </p:nvSpPr>
            <p:spPr bwMode="auto">
              <a:xfrm>
                <a:off x="10011267" y="4232635"/>
                <a:ext cx="801278" cy="556181"/>
              </a:xfrm>
              <a:prstGeom prst="snip1Rect">
                <a:avLst/>
              </a:prstGeom>
              <a:solidFill>
                <a:srgbClr val="00B050"/>
              </a:solidFill>
              <a:ln w="381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zh-CN" altLang="en-US" sz="32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微软雅黑" panose="020B0503020204020204" pitchFamily="82" charset="2"/>
                  <a:ea typeface="微软雅黑" panose="020B0503020204020204" pitchFamily="82" charset="2"/>
                </a:endParaRPr>
              </a:p>
            </p:txBody>
          </p:sp>
          <p:sp>
            <p:nvSpPr>
              <p:cNvPr id="35" name="剪去单角的矩形 34">
                <a:extLst>
                  <a:ext uri="{FF2B5EF4-FFF2-40B4-BE49-F238E27FC236}">
                    <a16:creationId xmlns:a16="http://schemas.microsoft.com/office/drawing/2014/main" id="{D94F7DE2-9F96-8537-E735-872588549CDE}"/>
                  </a:ext>
                </a:extLst>
              </p:cNvPr>
              <p:cNvSpPr/>
              <p:nvPr/>
            </p:nvSpPr>
            <p:spPr bwMode="auto">
              <a:xfrm>
                <a:off x="11072133" y="4232635"/>
                <a:ext cx="801278" cy="556181"/>
              </a:xfrm>
              <a:prstGeom prst="snip1Rect">
                <a:avLst/>
              </a:prstGeom>
              <a:solidFill>
                <a:srgbClr val="00B050"/>
              </a:solidFill>
              <a:ln w="381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zh-CN" altLang="en-US" sz="32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微软雅黑" panose="020B0503020204020204" pitchFamily="82" charset="2"/>
                  <a:ea typeface="微软雅黑" panose="020B0503020204020204" pitchFamily="82" charset="2"/>
                </a:endParaRPr>
              </a:p>
            </p:txBody>
          </p:sp>
          <p:sp>
            <p:nvSpPr>
              <p:cNvPr id="36" name="剪去单角的矩形 35">
                <a:extLst>
                  <a:ext uri="{FF2B5EF4-FFF2-40B4-BE49-F238E27FC236}">
                    <a16:creationId xmlns:a16="http://schemas.microsoft.com/office/drawing/2014/main" id="{09E091DC-18DA-8EF2-F6F3-3C389134151F}"/>
                  </a:ext>
                </a:extLst>
              </p:cNvPr>
              <p:cNvSpPr/>
              <p:nvPr/>
            </p:nvSpPr>
            <p:spPr bwMode="auto">
              <a:xfrm>
                <a:off x="10011267" y="5201787"/>
                <a:ext cx="801278" cy="556181"/>
              </a:xfrm>
              <a:prstGeom prst="snip1Rect">
                <a:avLst/>
              </a:prstGeom>
              <a:solidFill>
                <a:srgbClr val="00B050"/>
              </a:solidFill>
              <a:ln w="381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zh-CN" altLang="en-US" sz="32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微软雅黑" panose="020B0503020204020204" pitchFamily="82" charset="2"/>
                  <a:ea typeface="微软雅黑" panose="020B0503020204020204" pitchFamily="82" charset="2"/>
                </a:endParaRPr>
              </a:p>
            </p:txBody>
          </p:sp>
          <p:sp>
            <p:nvSpPr>
              <p:cNvPr id="37" name="剪去单角的矩形 36">
                <a:extLst>
                  <a:ext uri="{FF2B5EF4-FFF2-40B4-BE49-F238E27FC236}">
                    <a16:creationId xmlns:a16="http://schemas.microsoft.com/office/drawing/2014/main" id="{18BB34C5-2E37-42BB-12A4-6E83E127544C}"/>
                  </a:ext>
                </a:extLst>
              </p:cNvPr>
              <p:cNvSpPr/>
              <p:nvPr/>
            </p:nvSpPr>
            <p:spPr bwMode="auto">
              <a:xfrm>
                <a:off x="11072133" y="5201787"/>
                <a:ext cx="801278" cy="556181"/>
              </a:xfrm>
              <a:prstGeom prst="snip1Rect">
                <a:avLst/>
              </a:prstGeom>
              <a:solidFill>
                <a:srgbClr val="00B050"/>
              </a:solidFill>
              <a:ln w="381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zh-CN" altLang="en-US" sz="32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微软雅黑" panose="020B0503020204020204" pitchFamily="82" charset="2"/>
                  <a:ea typeface="微软雅黑" panose="020B0503020204020204" pitchFamily="82" charset="2"/>
                </a:endParaRPr>
              </a:p>
            </p:txBody>
          </p:sp>
          <p:cxnSp>
            <p:nvCxnSpPr>
              <p:cNvPr id="38" name="直线连接符 37">
                <a:extLst>
                  <a:ext uri="{FF2B5EF4-FFF2-40B4-BE49-F238E27FC236}">
                    <a16:creationId xmlns:a16="http://schemas.microsoft.com/office/drawing/2014/main" id="{DE42E0D3-E9A5-0F34-7CE8-B8714D9DD7F9}"/>
                  </a:ext>
                </a:extLst>
              </p:cNvPr>
              <p:cNvCxnSpPr/>
              <p:nvPr/>
            </p:nvCxnSpPr>
            <p:spPr bwMode="auto">
              <a:xfrm>
                <a:off x="9615340" y="5005633"/>
                <a:ext cx="2498103" cy="0"/>
              </a:xfrm>
              <a:prstGeom prst="line">
                <a:avLst/>
              </a:prstGeom>
              <a:noFill/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B0472C6D-2043-DE16-07A8-77B0E98ECC37}"/>
                  </a:ext>
                </a:extLst>
              </p:cNvPr>
              <p:cNvSpPr txBox="1"/>
              <p:nvPr/>
            </p:nvSpPr>
            <p:spPr>
              <a:xfrm>
                <a:off x="9175941" y="4297959"/>
                <a:ext cx="896250" cy="3970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sz="2400" dirty="0">
                    <a:latin typeface="微软雅黑" panose="020B0503020204020204" pitchFamily="82" charset="2"/>
                    <a:ea typeface="微软雅黑" panose="020B0503020204020204" pitchFamily="82" charset="2"/>
                  </a:rPr>
                  <a:t>内存</a:t>
                </a:r>
              </a:p>
            </p:txBody>
          </p:sp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95FFC4F7-42A3-CC99-F41A-FF0F0ACCA0E1}"/>
                  </a:ext>
                </a:extLst>
              </p:cNvPr>
              <p:cNvSpPr txBox="1"/>
              <p:nvPr/>
            </p:nvSpPr>
            <p:spPr>
              <a:xfrm>
                <a:off x="9175941" y="5238574"/>
                <a:ext cx="896250" cy="3970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sz="2400" dirty="0">
                    <a:latin typeface="微软雅黑" panose="020B0503020204020204" pitchFamily="82" charset="2"/>
                    <a:ea typeface="微软雅黑" panose="020B0503020204020204" pitchFamily="82" charset="2"/>
                  </a:rPr>
                  <a:t>磁盘</a:t>
                </a:r>
              </a:p>
            </p:txBody>
          </p:sp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10F59DE4-1407-EE58-5E99-BFCF12015496}"/>
                  </a:ext>
                </a:extLst>
              </p:cNvPr>
              <p:cNvSpPr txBox="1"/>
              <p:nvPr/>
            </p:nvSpPr>
            <p:spPr>
              <a:xfrm>
                <a:off x="9992414" y="5403620"/>
                <a:ext cx="429269" cy="3176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dirty="0">
                    <a:latin typeface="微软雅黑" panose="020B0503020204020204" pitchFamily="82" charset="2"/>
                    <a:ea typeface="微软雅黑" panose="020B0503020204020204" pitchFamily="82" charset="2"/>
                  </a:rPr>
                  <a:t>p1</a:t>
                </a:r>
                <a:endParaRPr kumimoji="1" lang="zh-CN" altLang="en-US" dirty="0">
                  <a:latin typeface="微软雅黑" panose="020B0503020204020204" pitchFamily="82" charset="2"/>
                  <a:ea typeface="微软雅黑" panose="020B0503020204020204" pitchFamily="82" charset="2"/>
                </a:endParaRPr>
              </a:p>
            </p:txBody>
          </p:sp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F9ED39CF-0E62-0C7A-406B-973A2E4AE182}"/>
                  </a:ext>
                </a:extLst>
              </p:cNvPr>
              <p:cNvSpPr txBox="1"/>
              <p:nvPr/>
            </p:nvSpPr>
            <p:spPr>
              <a:xfrm>
                <a:off x="11042374" y="5403620"/>
                <a:ext cx="429269" cy="3176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dirty="0">
                    <a:latin typeface="微软雅黑" panose="020B0503020204020204" pitchFamily="82" charset="2"/>
                    <a:ea typeface="微软雅黑" panose="020B0503020204020204" pitchFamily="82" charset="2"/>
                  </a:rPr>
                  <a:t>p2</a:t>
                </a:r>
                <a:endParaRPr kumimoji="1" lang="zh-CN" altLang="en-US" dirty="0">
                  <a:latin typeface="微软雅黑" panose="020B0503020204020204" pitchFamily="82" charset="2"/>
                  <a:ea typeface="微软雅黑" panose="020B0503020204020204" pitchFamily="82" charset="2"/>
                </a:endParaRPr>
              </a:p>
            </p:txBody>
          </p:sp>
        </p:grp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A7EFB8F8-B16C-F9B0-4F06-A0951AE6B9C5}"/>
                </a:ext>
              </a:extLst>
            </p:cNvPr>
            <p:cNvSpPr txBox="1"/>
            <p:nvPr/>
          </p:nvSpPr>
          <p:spPr>
            <a:xfrm>
              <a:off x="9581177" y="4201159"/>
              <a:ext cx="5097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dirty="0">
                  <a:latin typeface="微软雅黑" panose="020B0503020204020204" pitchFamily="82" charset="2"/>
                  <a:ea typeface="微软雅黑" panose="020B0503020204020204" pitchFamily="82" charset="2"/>
                </a:rPr>
                <a:t>p1</a:t>
              </a:r>
              <a:endParaRPr kumimoji="1" lang="zh-CN" altLang="en-US" dirty="0">
                <a:latin typeface="微软雅黑" panose="020B0503020204020204" pitchFamily="82" charset="2"/>
                <a:ea typeface="微软雅黑" panose="020B0503020204020204" pitchFamily="82" charset="2"/>
              </a:endParaRPr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87988067-3FC2-DD05-712E-472AB58F9389}"/>
                </a:ext>
              </a:extLst>
            </p:cNvPr>
            <p:cNvSpPr txBox="1"/>
            <p:nvPr/>
          </p:nvSpPr>
          <p:spPr>
            <a:xfrm>
              <a:off x="10827873" y="4201159"/>
              <a:ext cx="5097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dirty="0">
                  <a:latin typeface="微软雅黑" panose="020B0503020204020204" pitchFamily="82" charset="2"/>
                  <a:ea typeface="微软雅黑" panose="020B0503020204020204" pitchFamily="82" charset="2"/>
                </a:rPr>
                <a:t>p2</a:t>
              </a:r>
              <a:endParaRPr kumimoji="1" lang="zh-CN" altLang="en-US" dirty="0">
                <a:latin typeface="微软雅黑" panose="020B0503020204020204" pitchFamily="82" charset="2"/>
                <a:ea typeface="微软雅黑" panose="020B0503020204020204" pitchFamily="82" charset="2"/>
              </a:endParaRPr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A6B308AB-C86E-D891-0F9D-AFFC3748FA8E}"/>
                </a:ext>
              </a:extLst>
            </p:cNvPr>
            <p:cNvSpPr txBox="1"/>
            <p:nvPr/>
          </p:nvSpPr>
          <p:spPr>
            <a:xfrm>
              <a:off x="9739197" y="3891519"/>
              <a:ext cx="8205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dirty="0">
                  <a:latin typeface="微软雅黑" panose="020B0503020204020204" pitchFamily="82" charset="2"/>
                  <a:ea typeface="微软雅黑" panose="020B0503020204020204" pitchFamily="82" charset="2"/>
                </a:rPr>
                <a:t>A=0</a:t>
              </a:r>
              <a:endParaRPr kumimoji="1" lang="zh-CN" altLang="en-US" dirty="0">
                <a:latin typeface="微软雅黑" panose="020B0503020204020204" pitchFamily="82" charset="2"/>
                <a:ea typeface="微软雅黑" panose="020B0503020204020204" pitchFamily="82" charset="2"/>
              </a:endParaRPr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9276BB65-70B6-0AD2-E2BD-53CF81EB7BD2}"/>
                </a:ext>
              </a:extLst>
            </p:cNvPr>
            <p:cNvSpPr txBox="1"/>
            <p:nvPr/>
          </p:nvSpPr>
          <p:spPr>
            <a:xfrm>
              <a:off x="10957542" y="3873463"/>
              <a:ext cx="8205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dirty="0">
                  <a:latin typeface="微软雅黑" panose="020B0503020204020204" pitchFamily="82" charset="2"/>
                  <a:ea typeface="微软雅黑" panose="020B0503020204020204" pitchFamily="82" charset="2"/>
                </a:rPr>
                <a:t>B=20</a:t>
              </a:r>
              <a:endParaRPr kumimoji="1" lang="zh-CN" altLang="en-US" dirty="0">
                <a:latin typeface="微软雅黑" panose="020B0503020204020204" pitchFamily="82" charset="2"/>
                <a:ea typeface="微软雅黑" panose="020B0503020204020204" pitchFamily="82" charset="2"/>
              </a:endParaRPr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DBCB39DD-2F31-77A2-9FDE-8E2E860428A4}"/>
                </a:ext>
              </a:extLst>
            </p:cNvPr>
            <p:cNvSpPr txBox="1"/>
            <p:nvPr/>
          </p:nvSpPr>
          <p:spPr>
            <a:xfrm>
              <a:off x="9087439" y="3095144"/>
              <a:ext cx="286645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2000" dirty="0">
                  <a:latin typeface="微软雅黑" panose="020B0503020204020204" pitchFamily="82" charset="2"/>
                  <a:ea typeface="微软雅黑" panose="020B0503020204020204" pitchFamily="82" charset="2"/>
                </a:rPr>
                <a:t>初始：</a:t>
              </a:r>
              <a:r>
                <a:rPr kumimoji="1" lang="en-US" altLang="zh-CN" sz="2000" dirty="0">
                  <a:latin typeface="微软雅黑" panose="020B0503020204020204" pitchFamily="82" charset="2"/>
                  <a:ea typeface="微软雅黑" panose="020B0503020204020204" pitchFamily="82" charset="2"/>
                </a:rPr>
                <a:t>A=10;</a:t>
              </a:r>
              <a:r>
                <a:rPr kumimoji="1" lang="zh-CN" altLang="en-US" sz="2000" dirty="0">
                  <a:latin typeface="微软雅黑" panose="020B0503020204020204" pitchFamily="82" charset="2"/>
                  <a:ea typeface="微软雅黑" panose="020B0503020204020204" pitchFamily="82" charset="2"/>
                </a:rPr>
                <a:t> </a:t>
              </a:r>
              <a:r>
                <a:rPr kumimoji="1" lang="en-US" altLang="zh-CN" sz="2000" dirty="0">
                  <a:latin typeface="微软雅黑" panose="020B0503020204020204" pitchFamily="82" charset="2"/>
                  <a:ea typeface="微软雅黑" panose="020B0503020204020204" pitchFamily="82" charset="2"/>
                </a:rPr>
                <a:t>B=10</a:t>
              </a:r>
            </a:p>
            <a:p>
              <a:r>
                <a:rPr kumimoji="1" lang="en-US" altLang="zh-CN" sz="2000" dirty="0">
                  <a:latin typeface="微软雅黑" panose="020B0503020204020204" pitchFamily="82" charset="2"/>
                  <a:ea typeface="微软雅黑" panose="020B0503020204020204" pitchFamily="82" charset="2"/>
                </a:rPr>
                <a:t>T:</a:t>
              </a:r>
              <a:r>
                <a:rPr kumimoji="1" lang="zh-CN" altLang="en-US" sz="2000" dirty="0">
                  <a:latin typeface="微软雅黑" panose="020B0503020204020204" pitchFamily="82" charset="2"/>
                  <a:ea typeface="微软雅黑" panose="020B0503020204020204" pitchFamily="82" charset="2"/>
                </a:rPr>
                <a:t> </a:t>
              </a:r>
              <a:r>
                <a:rPr kumimoji="1" lang="en-US" altLang="zh-CN" sz="2000" dirty="0">
                  <a:latin typeface="微软雅黑" panose="020B0503020204020204" pitchFamily="82" charset="2"/>
                  <a:ea typeface="微软雅黑" panose="020B0503020204020204" pitchFamily="82" charset="2"/>
                </a:rPr>
                <a:t>A=A-10,</a:t>
              </a:r>
              <a:r>
                <a:rPr kumimoji="1" lang="zh-CN" altLang="en-US" sz="2000" dirty="0">
                  <a:latin typeface="微软雅黑" panose="020B0503020204020204" pitchFamily="82" charset="2"/>
                  <a:ea typeface="微软雅黑" panose="020B0503020204020204" pitchFamily="82" charset="2"/>
                </a:rPr>
                <a:t> </a:t>
              </a:r>
              <a:r>
                <a:rPr kumimoji="1" lang="en-US" altLang="zh-CN" sz="2000" dirty="0">
                  <a:latin typeface="微软雅黑" panose="020B0503020204020204" pitchFamily="82" charset="2"/>
                  <a:ea typeface="微软雅黑" panose="020B0503020204020204" pitchFamily="82" charset="2"/>
                </a:rPr>
                <a:t>B=B+10</a:t>
              </a:r>
              <a:endParaRPr kumimoji="1" lang="zh-CN" altLang="en-US" sz="2000" dirty="0">
                <a:latin typeface="微软雅黑" panose="020B0503020204020204" pitchFamily="82" charset="2"/>
                <a:ea typeface="微软雅黑" panose="020B0503020204020204" pitchFamily="82" charset="2"/>
              </a:endParaRPr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E2EED776-E99A-589F-40F8-26DE1D84EEBE}"/>
                </a:ext>
              </a:extLst>
            </p:cNvPr>
            <p:cNvSpPr txBox="1"/>
            <p:nvPr/>
          </p:nvSpPr>
          <p:spPr>
            <a:xfrm>
              <a:off x="9819534" y="4993036"/>
              <a:ext cx="8205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dirty="0">
                  <a:latin typeface="微软雅黑" panose="020B0503020204020204" pitchFamily="82" charset="2"/>
                  <a:ea typeface="微软雅黑" panose="020B0503020204020204" pitchFamily="82" charset="2"/>
                </a:rPr>
                <a:t>A=0</a:t>
              </a:r>
              <a:endParaRPr kumimoji="1" lang="zh-CN" altLang="en-US" dirty="0">
                <a:latin typeface="微软雅黑" panose="020B0503020204020204" pitchFamily="82" charset="2"/>
                <a:ea typeface="微软雅黑" panose="020B0503020204020204" pitchFamily="82" charset="2"/>
              </a:endParaRPr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8E846B6C-F534-89ED-CB32-87BC7AF20902}"/>
                </a:ext>
              </a:extLst>
            </p:cNvPr>
            <p:cNvSpPr txBox="1"/>
            <p:nvPr/>
          </p:nvSpPr>
          <p:spPr>
            <a:xfrm>
              <a:off x="11037879" y="4974980"/>
              <a:ext cx="8205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dirty="0">
                  <a:latin typeface="微软雅黑" panose="020B0503020204020204" pitchFamily="82" charset="2"/>
                  <a:ea typeface="微软雅黑" panose="020B0503020204020204" pitchFamily="82" charset="2"/>
                </a:rPr>
                <a:t>B=10</a:t>
              </a:r>
              <a:endParaRPr kumimoji="1" lang="zh-CN" altLang="en-US" dirty="0">
                <a:latin typeface="微软雅黑" panose="020B0503020204020204" pitchFamily="82" charset="2"/>
                <a:ea typeface="微软雅黑" panose="020B0503020204020204" pitchFamily="82" charset="2"/>
              </a:endParaRPr>
            </a:p>
          </p:txBody>
        </p:sp>
      </p:grpSp>
      <p:sp>
        <p:nvSpPr>
          <p:cNvPr id="43" name="矩形 42">
            <a:extLst>
              <a:ext uri="{FF2B5EF4-FFF2-40B4-BE49-F238E27FC236}">
                <a16:creationId xmlns:a16="http://schemas.microsoft.com/office/drawing/2014/main" id="{D51E78E8-BF21-D518-A740-CAA8E8DE32C9}"/>
              </a:ext>
            </a:extLst>
          </p:cNvPr>
          <p:cNvSpPr/>
          <p:nvPr/>
        </p:nvSpPr>
        <p:spPr bwMode="auto">
          <a:xfrm>
            <a:off x="7842785" y="1030875"/>
            <a:ext cx="3499051" cy="2736000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03C984ED-042F-8DF0-F5D0-8C5FD4F11050}"/>
              </a:ext>
            </a:extLst>
          </p:cNvPr>
          <p:cNvSpPr/>
          <p:nvPr/>
        </p:nvSpPr>
        <p:spPr bwMode="auto">
          <a:xfrm>
            <a:off x="7842784" y="3813165"/>
            <a:ext cx="3499051" cy="2736000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4372552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18">
            <a:extLst>
              <a:ext uri="{FF2B5EF4-FFF2-40B4-BE49-F238E27FC236}">
                <a16:creationId xmlns:a16="http://schemas.microsoft.com/office/drawing/2014/main" id="{A82F0130-FFF6-4DBB-A4ED-ABC460B70D30}"/>
              </a:ext>
            </a:extLst>
          </p:cNvPr>
          <p:cNvSpPr/>
          <p:nvPr/>
        </p:nvSpPr>
        <p:spPr>
          <a:xfrm>
            <a:off x="850566" y="1233947"/>
            <a:ext cx="10514921" cy="5005387"/>
          </a:xfrm>
          <a:prstGeom prst="roundRect">
            <a:avLst>
              <a:gd name="adj" fmla="val 9827"/>
            </a:avLst>
          </a:prstGeom>
          <a:solidFill>
            <a:schemeClr val="bg1"/>
          </a:solidFill>
          <a:ln w="12700" cap="flat">
            <a:gradFill>
              <a:gsLst>
                <a:gs pos="0">
                  <a:srgbClr val="3B20FF">
                    <a:alpha val="16000"/>
                  </a:srgbClr>
                </a:gs>
                <a:gs pos="100000">
                  <a:srgbClr val="6F1787"/>
                </a:gs>
              </a:gsLst>
              <a:lin ang="10800000" scaled="1"/>
            </a:gradFill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endParaRPr lang="zh-CN" altLang="en-US" b="1" dirty="0">
              <a:latin typeface="微软雅黑" panose="020B0503020204020204" pitchFamily="82" charset="2"/>
              <a:ea typeface="微软雅黑" panose="020B0503020204020204" pitchFamily="82" charset="2"/>
              <a:sym typeface="+mn-ea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C8371F9-3ACB-8341-BB0F-F359545FD24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BBDC00-B9E2-4EFD-9306-2934E87247C6}" type="slidenum">
              <a:rPr lang="zh-CN" altLang="en-US" smtClean="0">
                <a:latin typeface="微软雅黑" panose="020B0503020204020204" pitchFamily="82" charset="2"/>
                <a:ea typeface="微软雅黑" panose="020B0503020204020204" pitchFamily="82" charset="2"/>
              </a:rPr>
              <a:pPr/>
              <a:t>18</a:t>
            </a:fld>
            <a:endParaRPr lang="zh-CN" altLang="en-US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DAB1470B-08C9-B54D-A3B5-92EF579E6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latin typeface="微软雅黑" panose="020B0503020204020204" pitchFamily="82" charset="2"/>
                <a:ea typeface="微软雅黑" panose="020B0503020204020204" pitchFamily="82" charset="2"/>
              </a:rPr>
              <a:t>保证持久性和原子性的方案选择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83D8DAE-C89A-EF44-A760-C63CBC922D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93026" y="1233947"/>
            <a:ext cx="9211838" cy="5005387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kumimoji="1" lang="en-US" altLang="zh-CN" sz="2400" b="1" dirty="0">
                <a:solidFill>
                  <a:srgbClr val="6F1787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FORCE</a:t>
            </a:r>
            <a:r>
              <a:rPr kumimoji="1" lang="zh-CN" altLang="en-US" sz="2400" b="1" dirty="0">
                <a:solidFill>
                  <a:srgbClr val="6F1787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条件：事务完成强制刷脏 </a:t>
            </a:r>
            <a:r>
              <a:rPr kumimoji="1" lang="en-US" altLang="zh-CN" sz="2400" b="1" dirty="0">
                <a:solidFill>
                  <a:srgbClr val="6F1787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vs</a:t>
            </a:r>
            <a:r>
              <a:rPr kumimoji="1" lang="zh-CN" altLang="en-US" sz="2400" b="1" dirty="0">
                <a:solidFill>
                  <a:srgbClr val="6F1787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 不强制刷脏</a:t>
            </a:r>
            <a:endParaRPr kumimoji="1" lang="en-US" altLang="zh-CN" sz="2400" b="1" dirty="0">
              <a:solidFill>
                <a:srgbClr val="6F1787"/>
              </a:solidFill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lvl="1">
              <a:lnSpc>
                <a:spcPct val="150000"/>
              </a:lnSpc>
            </a:pPr>
            <a:r>
              <a:rPr lang="en-US" altLang="zh-CN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Force</a:t>
            </a:r>
            <a:r>
              <a:rPr lang="zh-CN" altLang="en-US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缺点：</a:t>
            </a:r>
            <a:r>
              <a:rPr lang="zh-CN" altLang="zh-CN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每次事务提交都必须刷新脏页，消耗大量</a:t>
            </a:r>
            <a:r>
              <a:rPr lang="en-US" altLang="zh-CN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IO</a:t>
            </a:r>
            <a:r>
              <a:rPr lang="zh-CN" altLang="zh-CN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读写资源</a:t>
            </a:r>
            <a:endParaRPr lang="en-US" altLang="zh-CN" sz="20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lvl="1">
              <a:lnSpc>
                <a:spcPct val="150000"/>
              </a:lnSpc>
            </a:pPr>
            <a:r>
              <a:rPr kumimoji="1" lang="zh-CN" altLang="en-US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解决方法：使用</a:t>
            </a:r>
            <a:r>
              <a:rPr kumimoji="1" lang="en-US" altLang="zh-CN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NO-FORCE</a:t>
            </a:r>
            <a:r>
              <a:rPr kumimoji="1" lang="zh-CN" altLang="en-US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模式，利用</a:t>
            </a:r>
            <a:r>
              <a:rPr kumimoji="1" lang="en-US" altLang="zh-CN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Redo</a:t>
            </a:r>
            <a:r>
              <a:rPr kumimoji="1" lang="zh-CN" altLang="en-US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日志重做事务</a:t>
            </a:r>
            <a:endParaRPr kumimoji="1" lang="en-US" altLang="zh-CN" sz="20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lvl="1">
              <a:lnSpc>
                <a:spcPct val="150000"/>
              </a:lnSpc>
            </a:pPr>
            <a:r>
              <a:rPr lang="en-US" altLang="zh-CN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Redo</a:t>
            </a:r>
            <a:r>
              <a:rPr lang="zh-CN" altLang="en-US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日志：记录</a:t>
            </a:r>
            <a:r>
              <a:rPr lang="zh-CN" altLang="zh-CN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事务对数据库的所有影响</a:t>
            </a:r>
            <a:endParaRPr kumimoji="1" lang="en-US" altLang="zh-CN" sz="20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>
              <a:lnSpc>
                <a:spcPct val="150000"/>
              </a:lnSpc>
            </a:pPr>
            <a:r>
              <a:rPr lang="en-US" altLang="zh-CN" sz="2400" b="1" dirty="0">
                <a:solidFill>
                  <a:srgbClr val="6F1787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NO-STEAL</a:t>
            </a:r>
            <a:r>
              <a:rPr lang="zh-CN" altLang="en-US" sz="2400" b="1" dirty="0">
                <a:solidFill>
                  <a:srgbClr val="6F1787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条件：事务中间可以</a:t>
            </a:r>
            <a:r>
              <a:rPr kumimoji="1" lang="zh-CN" altLang="en-US" sz="2400" b="1" dirty="0">
                <a:solidFill>
                  <a:srgbClr val="6F1787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刷脏 </a:t>
            </a:r>
            <a:r>
              <a:rPr kumimoji="1" lang="en-US" altLang="zh-CN" sz="2400" b="1" dirty="0">
                <a:solidFill>
                  <a:srgbClr val="6F1787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vs</a:t>
            </a:r>
            <a:r>
              <a:rPr kumimoji="1" lang="zh-CN" altLang="en-US" sz="2400" b="1" dirty="0">
                <a:solidFill>
                  <a:srgbClr val="6F1787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 不可以刷脏</a:t>
            </a:r>
            <a:endParaRPr lang="en-US" altLang="zh-CN" sz="2400" b="1" dirty="0">
              <a:solidFill>
                <a:srgbClr val="6F1787"/>
              </a:solidFill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lvl="1">
              <a:lnSpc>
                <a:spcPct val="150000"/>
              </a:lnSpc>
            </a:pPr>
            <a:r>
              <a:rPr kumimoji="1" lang="en-US" altLang="zh-CN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No-Steal</a:t>
            </a:r>
            <a:r>
              <a:rPr kumimoji="1" lang="zh-CN" altLang="en-US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缺点：</a:t>
            </a:r>
            <a:r>
              <a:rPr lang="zh-CN" altLang="zh-CN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事务执行过程中</a:t>
            </a:r>
            <a:r>
              <a:rPr lang="zh-CN" altLang="en-US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不能刷新磁盘，</a:t>
            </a:r>
            <a:r>
              <a:rPr lang="zh-CN" altLang="zh-CN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必须占有较大的缓冲区空间，不利于多个事务的并发执行</a:t>
            </a:r>
            <a:endParaRPr kumimoji="1" lang="en-US" altLang="zh-CN" sz="20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lvl="1"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解决方法：使用</a:t>
            </a:r>
            <a:r>
              <a:rPr lang="en-US" altLang="zh-CN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STEAL</a:t>
            </a:r>
            <a:r>
              <a:rPr lang="zh-CN" altLang="en-US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模式，利用</a:t>
            </a:r>
            <a:r>
              <a:rPr lang="en-US" altLang="zh-CN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Undo</a:t>
            </a:r>
            <a:r>
              <a:rPr lang="zh-CN" altLang="en-US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日志撤销事务</a:t>
            </a:r>
            <a:endParaRPr lang="en-US" altLang="zh-CN" sz="20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lvl="1">
              <a:lnSpc>
                <a:spcPct val="150000"/>
              </a:lnSpc>
            </a:pPr>
            <a:r>
              <a:rPr kumimoji="1" lang="en-US" altLang="zh-CN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Undo</a:t>
            </a:r>
            <a:r>
              <a:rPr kumimoji="1" lang="zh-CN" altLang="en-US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日志：记录撤销事务所需的内容</a:t>
            </a: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CF535CD-A29F-FD40-9119-1D552680FD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zh-CN" altLang="en-US">
                <a:latin typeface="微软雅黑" panose="020B0503020204020204" pitchFamily="82" charset="2"/>
                <a:ea typeface="微软雅黑" panose="020B0503020204020204" pitchFamily="82" charset="2"/>
              </a:rPr>
              <a:t>数据库系统</a:t>
            </a:r>
            <a:r>
              <a:rPr lang="en-US" altLang="zh-CN">
                <a:latin typeface="微软雅黑" panose="020B0503020204020204" pitchFamily="82" charset="2"/>
                <a:ea typeface="微软雅黑" panose="020B0503020204020204" pitchFamily="82" charset="2"/>
              </a:rPr>
              <a:t>—</a:t>
            </a:r>
            <a:r>
              <a:rPr lang="zh-CN" altLang="en-US">
                <a:latin typeface="微软雅黑" panose="020B0503020204020204" pitchFamily="82" charset="2"/>
                <a:ea typeface="微软雅黑" panose="020B0503020204020204" pitchFamily="82" charset="2"/>
              </a:rPr>
              <a:t>故障恢复</a:t>
            </a:r>
            <a:endParaRPr lang="en-US" altLang="zh-CN" sz="12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5757189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18">
            <a:extLst>
              <a:ext uri="{FF2B5EF4-FFF2-40B4-BE49-F238E27FC236}">
                <a16:creationId xmlns:a16="http://schemas.microsoft.com/office/drawing/2014/main" id="{62C164F0-2865-45E3-A38E-ED417F6B1621}"/>
              </a:ext>
            </a:extLst>
          </p:cNvPr>
          <p:cNvSpPr/>
          <p:nvPr/>
        </p:nvSpPr>
        <p:spPr>
          <a:xfrm>
            <a:off x="520700" y="2564127"/>
            <a:ext cx="11366500" cy="3411664"/>
          </a:xfrm>
          <a:prstGeom prst="roundRect">
            <a:avLst>
              <a:gd name="adj" fmla="val 9827"/>
            </a:avLst>
          </a:prstGeom>
          <a:solidFill>
            <a:schemeClr val="bg1"/>
          </a:solidFill>
          <a:ln w="12700" cap="flat">
            <a:gradFill>
              <a:gsLst>
                <a:gs pos="0">
                  <a:srgbClr val="3B20FF">
                    <a:alpha val="16000"/>
                  </a:srgbClr>
                </a:gs>
                <a:gs pos="100000">
                  <a:srgbClr val="6F1787"/>
                </a:gs>
              </a:gsLst>
              <a:lin ang="10800000" scaled="1"/>
            </a:gradFill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endParaRPr lang="zh-CN" altLang="en-US" b="1" dirty="0">
              <a:latin typeface="微软雅黑" panose="020B0503020204020204" pitchFamily="82" charset="2"/>
              <a:ea typeface="微软雅黑" panose="020B0503020204020204" pitchFamily="82" charset="2"/>
              <a:sym typeface="+mn-ea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C8371F9-3ACB-8341-BB0F-F359545FD24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BBDC00-B9E2-4EFD-9306-2934E87247C6}" type="slidenum">
              <a:rPr lang="zh-CN" altLang="en-US" smtClean="0">
                <a:latin typeface="微软雅黑" panose="020B0503020204020204" pitchFamily="82" charset="2"/>
                <a:ea typeface="微软雅黑" panose="020B0503020204020204" pitchFamily="82" charset="2"/>
              </a:rPr>
              <a:pPr/>
              <a:t>19</a:t>
            </a:fld>
            <a:endParaRPr lang="zh-CN" altLang="en-US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DAB1470B-08C9-B54D-A3B5-92EF579E6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latin typeface="微软雅黑" panose="020B0503020204020204" pitchFamily="82" charset="2"/>
                <a:ea typeface="微软雅黑" panose="020B0503020204020204" pitchFamily="82" charset="2"/>
              </a:rPr>
              <a:t>数据库恢复算法分类</a:t>
            </a:r>
          </a:p>
        </p:txBody>
      </p:sp>
      <p:graphicFrame>
        <p:nvGraphicFramePr>
          <p:cNvPr id="8" name="内容占位符 7">
            <a:extLst>
              <a:ext uri="{FF2B5EF4-FFF2-40B4-BE49-F238E27FC236}">
                <a16:creationId xmlns:a16="http://schemas.microsoft.com/office/drawing/2014/main" id="{20A9592F-1FD9-B841-A3BE-759588A1CE4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73694087"/>
              </p:ext>
            </p:extLst>
          </p:nvPr>
        </p:nvGraphicFramePr>
        <p:xfrm>
          <a:off x="787399" y="2844604"/>
          <a:ext cx="10883901" cy="2856328"/>
        </p:xfrm>
        <a:graphic>
          <a:graphicData uri="http://schemas.openxmlformats.org/drawingml/2006/table">
            <a:tbl>
              <a:tblPr firstRow="1" firstCol="1" bandRow="1"/>
              <a:tblGrid>
                <a:gridCol w="2215988">
                  <a:extLst>
                    <a:ext uri="{9D8B030D-6E8A-4147-A177-3AD203B41FA5}">
                      <a16:colId xmlns:a16="http://schemas.microsoft.com/office/drawing/2014/main" val="3490346455"/>
                    </a:ext>
                  </a:extLst>
                </a:gridCol>
                <a:gridCol w="4162500">
                  <a:extLst>
                    <a:ext uri="{9D8B030D-6E8A-4147-A177-3AD203B41FA5}">
                      <a16:colId xmlns:a16="http://schemas.microsoft.com/office/drawing/2014/main" val="3254492423"/>
                    </a:ext>
                  </a:extLst>
                </a:gridCol>
                <a:gridCol w="4505413">
                  <a:extLst>
                    <a:ext uri="{9D8B030D-6E8A-4147-A177-3AD203B41FA5}">
                      <a16:colId xmlns:a16="http://schemas.microsoft.com/office/drawing/2014/main" val="2165186192"/>
                    </a:ext>
                  </a:extLst>
                </a:gridCol>
              </a:tblGrid>
              <a:tr h="484348"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</a:pPr>
                      <a:r>
                        <a:rPr lang="en-US" sz="1800" kern="100" dirty="0">
                          <a:effectLst/>
                          <a:latin typeface="微软雅黑" panose="020B0503020204020204" pitchFamily="82" charset="2"/>
                          <a:ea typeface="微软雅黑" panose="020B0503020204020204" pitchFamily="82" charset="2"/>
                          <a:cs typeface="Times New Roman" panose="02020603050405020304" pitchFamily="18" charset="0"/>
                        </a:rPr>
                        <a:t> </a:t>
                      </a:r>
                      <a:endParaRPr lang="zh-CN" sz="1800" kern="100" dirty="0">
                        <a:effectLst/>
                        <a:latin typeface="微软雅黑" panose="020B0503020204020204" pitchFamily="82" charset="2"/>
                        <a:ea typeface="微软雅黑" panose="020B0503020204020204" pitchFamily="82" charset="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127000" algn="ctr" defTabSz="844083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00" dirty="0">
                          <a:effectLst/>
                          <a:latin typeface="微软雅黑" panose="020B0503020204020204" pitchFamily="82" charset="2"/>
                          <a:ea typeface="微软雅黑" panose="020B0503020204020204" pitchFamily="82" charset="2"/>
                          <a:cs typeface="Times New Roman" panose="02020603050405020304" pitchFamily="18" charset="0"/>
                        </a:rPr>
                        <a:t>FORCE</a:t>
                      </a:r>
                      <a:r>
                        <a:rPr lang="zh-CN" altLang="en-US" sz="1800" kern="100" dirty="0">
                          <a:effectLst/>
                          <a:latin typeface="微软雅黑" panose="020B0503020204020204" pitchFamily="82" charset="2"/>
                          <a:ea typeface="微软雅黑" panose="020B0503020204020204" pitchFamily="82" charset="2"/>
                          <a:cs typeface="Times New Roman" panose="02020603050405020304" pitchFamily="18" charset="0"/>
                        </a:rPr>
                        <a:t> 强制（事务提交强制刷盘） </a:t>
                      </a:r>
                      <a:endParaRPr lang="zh-CN" sz="1800" kern="100" dirty="0">
                        <a:effectLst/>
                        <a:latin typeface="微软雅黑" panose="020B0503020204020204" pitchFamily="82" charset="2"/>
                        <a:ea typeface="微软雅黑" panose="020B0503020204020204" pitchFamily="82" charset="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127000" algn="ctr" defTabSz="844083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00" dirty="0">
                          <a:effectLst/>
                          <a:latin typeface="微软雅黑" panose="020B0503020204020204" pitchFamily="82" charset="2"/>
                          <a:ea typeface="微软雅黑" panose="020B0503020204020204" pitchFamily="82" charset="2"/>
                          <a:cs typeface="Times New Roman" panose="02020603050405020304" pitchFamily="18" charset="0"/>
                        </a:rPr>
                        <a:t>NO-FORCE</a:t>
                      </a:r>
                      <a:r>
                        <a:rPr lang="zh-CN" altLang="en-US" sz="1800" kern="100" dirty="0">
                          <a:effectLst/>
                          <a:latin typeface="微软雅黑" panose="020B0503020204020204" pitchFamily="82" charset="2"/>
                          <a:ea typeface="微软雅黑" panose="020B0503020204020204" pitchFamily="82" charset="2"/>
                          <a:cs typeface="Times New Roman" panose="02020603050405020304" pitchFamily="18" charset="0"/>
                        </a:rPr>
                        <a:t>非强制（事务提交非强制刷盘） </a:t>
                      </a:r>
                      <a:endParaRPr lang="zh-CN" sz="1800" kern="100" dirty="0">
                        <a:effectLst/>
                        <a:latin typeface="微软雅黑" panose="020B0503020204020204" pitchFamily="82" charset="2"/>
                        <a:ea typeface="微软雅黑" panose="020B0503020204020204" pitchFamily="82" charset="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66866633"/>
                  </a:ext>
                </a:extLst>
              </a:tr>
              <a:tr h="1092974">
                <a:tc>
                  <a:txBody>
                    <a:bodyPr/>
                    <a:lstStyle/>
                    <a:p>
                      <a:pPr marL="0" marR="0" indent="127000" algn="ctr" defTabSz="844083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00" dirty="0">
                          <a:effectLst/>
                          <a:latin typeface="微软雅黑" panose="020B0503020204020204" pitchFamily="82" charset="2"/>
                          <a:ea typeface="微软雅黑" panose="020B0503020204020204" pitchFamily="82" charset="2"/>
                          <a:cs typeface="Times New Roman" panose="02020603050405020304" pitchFamily="18" charset="0"/>
                        </a:rPr>
                        <a:t>NO-STEAL</a:t>
                      </a:r>
                      <a:r>
                        <a:rPr lang="zh-CN" altLang="en-US" sz="1800" kern="100" dirty="0">
                          <a:effectLst/>
                          <a:latin typeface="微软雅黑" panose="020B0503020204020204" pitchFamily="82" charset="2"/>
                          <a:ea typeface="微软雅黑" panose="020B0503020204020204" pitchFamily="82" charset="2"/>
                          <a:cs typeface="Times New Roman" panose="02020603050405020304" pitchFamily="18" charset="0"/>
                        </a:rPr>
                        <a:t>非窃取</a:t>
                      </a:r>
                    </a:p>
                    <a:p>
                      <a:pPr marL="0" marR="0" indent="127000" algn="ctr" defTabSz="844083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kern="100" dirty="0">
                          <a:effectLst/>
                          <a:latin typeface="微软雅黑" panose="020B0503020204020204" pitchFamily="82" charset="2"/>
                          <a:ea typeface="微软雅黑" panose="020B0503020204020204" pitchFamily="82" charset="2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zh-CN" altLang="en-US" sz="1800" kern="100" dirty="0">
                          <a:effectLst/>
                          <a:latin typeface="微软雅黑" panose="020B0503020204020204" pitchFamily="82" charset="2"/>
                          <a:ea typeface="微软雅黑" panose="020B0503020204020204" pitchFamily="82" charset="2"/>
                          <a:cs typeface="Times New Roman" panose="02020603050405020304" pitchFamily="18" charset="0"/>
                        </a:rPr>
                        <a:t>执行期间不刷盘</a:t>
                      </a:r>
                      <a:r>
                        <a:rPr lang="en-US" altLang="zh-CN" sz="1800" kern="100" dirty="0">
                          <a:effectLst/>
                          <a:latin typeface="微软雅黑" panose="020B0503020204020204" pitchFamily="82" charset="2"/>
                          <a:ea typeface="微软雅黑" panose="020B0503020204020204" pitchFamily="82" charset="2"/>
                          <a:cs typeface="Times New Roman" panose="02020603050405020304" pitchFamily="18" charset="0"/>
                        </a:rPr>
                        <a:t>)</a:t>
                      </a:r>
                    </a:p>
                    <a:p>
                      <a:pPr marL="0" marR="0" indent="127000" algn="ctr" defTabSz="844083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kern="100" dirty="0">
                          <a:effectLst/>
                          <a:latin typeface="微软雅黑" panose="020B0503020204020204" pitchFamily="82" charset="2"/>
                          <a:ea typeface="微软雅黑" panose="020B0503020204020204" pitchFamily="82" charset="2"/>
                          <a:cs typeface="Times New Roman" panose="02020603050405020304" pitchFamily="18" charset="0"/>
                        </a:rPr>
                        <a:t> </a:t>
                      </a:r>
                      <a:endParaRPr lang="zh-CN" sz="1800" kern="100" dirty="0">
                        <a:effectLst/>
                        <a:latin typeface="微软雅黑" panose="020B0503020204020204" pitchFamily="82" charset="2"/>
                        <a:ea typeface="微软雅黑" panose="020B0503020204020204" pitchFamily="82" charset="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</a:pPr>
                      <a:r>
                        <a:rPr lang="zh-CN" sz="1800" kern="100" dirty="0">
                          <a:effectLst/>
                          <a:latin typeface="微软雅黑" panose="020B0503020204020204" pitchFamily="82" charset="2"/>
                          <a:ea typeface="微软雅黑" panose="020B0503020204020204" pitchFamily="82" charset="2"/>
                          <a:cs typeface="Times New Roman" panose="02020603050405020304" pitchFamily="18" charset="0"/>
                        </a:rPr>
                        <a:t>无</a:t>
                      </a:r>
                      <a:r>
                        <a:rPr lang="en-US" sz="1800" kern="100" dirty="0">
                          <a:effectLst/>
                          <a:latin typeface="微软雅黑" panose="020B0503020204020204" pitchFamily="82" charset="2"/>
                          <a:ea typeface="微软雅黑" panose="020B0503020204020204" pitchFamily="82" charset="2"/>
                          <a:cs typeface="Times New Roman" panose="02020603050405020304" pitchFamily="18" charset="0"/>
                        </a:rPr>
                        <a:t>redo</a:t>
                      </a:r>
                      <a:r>
                        <a:rPr lang="zh-CN" sz="1800" kern="100" dirty="0">
                          <a:effectLst/>
                          <a:latin typeface="微软雅黑" panose="020B0503020204020204" pitchFamily="82" charset="2"/>
                          <a:ea typeface="微软雅黑" panose="020B0503020204020204" pitchFamily="82" charset="2"/>
                          <a:cs typeface="Times New Roman" panose="02020603050405020304" pitchFamily="18" charset="0"/>
                        </a:rPr>
                        <a:t>日志</a:t>
                      </a:r>
                      <a:r>
                        <a:rPr lang="en-US" sz="1800" kern="100" dirty="0">
                          <a:effectLst/>
                          <a:latin typeface="微软雅黑" panose="020B0503020204020204" pitchFamily="82" charset="2"/>
                          <a:ea typeface="微软雅黑" panose="020B0503020204020204" pitchFamily="82" charset="2"/>
                          <a:cs typeface="Times New Roman" panose="02020603050405020304" pitchFamily="18" charset="0"/>
                        </a:rPr>
                        <a:t> | </a:t>
                      </a:r>
                      <a:r>
                        <a:rPr lang="zh-CN" sz="1800" kern="100" dirty="0">
                          <a:effectLst/>
                          <a:latin typeface="微软雅黑" panose="020B0503020204020204" pitchFamily="82" charset="2"/>
                          <a:ea typeface="微软雅黑" panose="020B0503020204020204" pitchFamily="82" charset="2"/>
                          <a:cs typeface="Times New Roman" panose="02020603050405020304" pitchFamily="18" charset="0"/>
                        </a:rPr>
                        <a:t>无</a:t>
                      </a:r>
                      <a:r>
                        <a:rPr lang="en-US" sz="1800" kern="100" dirty="0">
                          <a:effectLst/>
                          <a:latin typeface="微软雅黑" panose="020B0503020204020204" pitchFamily="82" charset="2"/>
                          <a:ea typeface="微软雅黑" panose="020B0503020204020204" pitchFamily="82" charset="2"/>
                          <a:cs typeface="Times New Roman" panose="02020603050405020304" pitchFamily="18" charset="0"/>
                        </a:rPr>
                        <a:t>undo</a:t>
                      </a:r>
                      <a:r>
                        <a:rPr lang="zh-CN" sz="1800" kern="100" dirty="0">
                          <a:effectLst/>
                          <a:latin typeface="微软雅黑" panose="020B0503020204020204" pitchFamily="82" charset="2"/>
                          <a:ea typeface="微软雅黑" panose="020B0503020204020204" pitchFamily="82" charset="2"/>
                          <a:cs typeface="Times New Roman" panose="02020603050405020304" pitchFamily="18" charset="0"/>
                        </a:rPr>
                        <a:t>日志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</a:pPr>
                      <a:r>
                        <a:rPr lang="zh-CN" sz="1800" kern="100" dirty="0">
                          <a:effectLst/>
                          <a:latin typeface="微软雅黑" panose="020B0503020204020204" pitchFamily="82" charset="2"/>
                          <a:ea typeface="微软雅黑" panose="020B0503020204020204" pitchFamily="82" charset="2"/>
                          <a:cs typeface="Times New Roman" panose="02020603050405020304" pitchFamily="18" charset="0"/>
                        </a:rPr>
                        <a:t>有</a:t>
                      </a:r>
                      <a:r>
                        <a:rPr lang="en-US" sz="1800" kern="100" dirty="0">
                          <a:effectLst/>
                          <a:latin typeface="微软雅黑" panose="020B0503020204020204" pitchFamily="82" charset="2"/>
                          <a:ea typeface="微软雅黑" panose="020B0503020204020204" pitchFamily="82" charset="2"/>
                          <a:cs typeface="Times New Roman" panose="02020603050405020304" pitchFamily="18" charset="0"/>
                        </a:rPr>
                        <a:t>redo</a:t>
                      </a:r>
                      <a:r>
                        <a:rPr lang="zh-CN" sz="1800" kern="100" dirty="0">
                          <a:effectLst/>
                          <a:latin typeface="微软雅黑" panose="020B0503020204020204" pitchFamily="82" charset="2"/>
                          <a:ea typeface="微软雅黑" panose="020B0503020204020204" pitchFamily="82" charset="2"/>
                          <a:cs typeface="Times New Roman" panose="02020603050405020304" pitchFamily="18" charset="0"/>
                        </a:rPr>
                        <a:t>日志</a:t>
                      </a:r>
                      <a:r>
                        <a:rPr lang="en-US" sz="1800" kern="100" dirty="0">
                          <a:effectLst/>
                          <a:latin typeface="微软雅黑" panose="020B0503020204020204" pitchFamily="82" charset="2"/>
                          <a:ea typeface="微软雅黑" panose="020B0503020204020204" pitchFamily="82" charset="2"/>
                          <a:cs typeface="Times New Roman" panose="02020603050405020304" pitchFamily="18" charset="0"/>
                        </a:rPr>
                        <a:t> | </a:t>
                      </a:r>
                      <a:r>
                        <a:rPr lang="zh-CN" sz="1800" kern="100" dirty="0">
                          <a:effectLst/>
                          <a:latin typeface="微软雅黑" panose="020B0503020204020204" pitchFamily="82" charset="2"/>
                          <a:ea typeface="微软雅黑" panose="020B0503020204020204" pitchFamily="82" charset="2"/>
                          <a:cs typeface="Times New Roman" panose="02020603050405020304" pitchFamily="18" charset="0"/>
                        </a:rPr>
                        <a:t>无</a:t>
                      </a:r>
                      <a:r>
                        <a:rPr lang="en-US" sz="1800" kern="100" dirty="0">
                          <a:effectLst/>
                          <a:latin typeface="微软雅黑" panose="020B0503020204020204" pitchFamily="82" charset="2"/>
                          <a:ea typeface="微软雅黑" panose="020B0503020204020204" pitchFamily="82" charset="2"/>
                          <a:cs typeface="Times New Roman" panose="02020603050405020304" pitchFamily="18" charset="0"/>
                        </a:rPr>
                        <a:t>undo</a:t>
                      </a:r>
                      <a:r>
                        <a:rPr lang="zh-CN" sz="1800" kern="100" dirty="0">
                          <a:effectLst/>
                          <a:latin typeface="微软雅黑" panose="020B0503020204020204" pitchFamily="82" charset="2"/>
                          <a:ea typeface="微软雅黑" panose="020B0503020204020204" pitchFamily="82" charset="2"/>
                          <a:cs typeface="Times New Roman" panose="02020603050405020304" pitchFamily="18" charset="0"/>
                        </a:rPr>
                        <a:t>日志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8977850"/>
                  </a:ext>
                </a:extLst>
              </a:tr>
              <a:tr h="1092974">
                <a:tc>
                  <a:txBody>
                    <a:bodyPr/>
                    <a:lstStyle/>
                    <a:p>
                      <a:pPr marL="0" marR="0" indent="127000" algn="ctr" defTabSz="844083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00" dirty="0">
                          <a:effectLst/>
                          <a:latin typeface="微软雅黑" panose="020B0503020204020204" pitchFamily="82" charset="2"/>
                          <a:ea typeface="微软雅黑" panose="020B0503020204020204" pitchFamily="82" charset="2"/>
                          <a:cs typeface="Times New Roman" panose="02020603050405020304" pitchFamily="18" charset="0"/>
                        </a:rPr>
                        <a:t>STEAL</a:t>
                      </a:r>
                      <a:r>
                        <a:rPr lang="zh-CN" altLang="en-US" sz="1800" kern="100" dirty="0">
                          <a:effectLst/>
                          <a:latin typeface="微软雅黑" panose="020B0503020204020204" pitchFamily="82" charset="2"/>
                          <a:ea typeface="微软雅黑" panose="020B0503020204020204" pitchFamily="82" charset="2"/>
                          <a:cs typeface="Times New Roman" panose="02020603050405020304" pitchFamily="18" charset="0"/>
                        </a:rPr>
                        <a:t>窃取</a:t>
                      </a:r>
                    </a:p>
                    <a:p>
                      <a:pPr marL="0" marR="0" indent="127000" algn="ctr" defTabSz="844083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kern="100" dirty="0">
                          <a:effectLst/>
                          <a:latin typeface="微软雅黑" panose="020B0503020204020204" pitchFamily="82" charset="2"/>
                          <a:ea typeface="微软雅黑" panose="020B0503020204020204" pitchFamily="82" charset="2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zh-CN" altLang="en-US" sz="1800" kern="100" dirty="0">
                          <a:effectLst/>
                          <a:latin typeface="微软雅黑" panose="020B0503020204020204" pitchFamily="82" charset="2"/>
                          <a:ea typeface="微软雅黑" panose="020B0503020204020204" pitchFamily="82" charset="2"/>
                          <a:cs typeface="Times New Roman" panose="02020603050405020304" pitchFamily="18" charset="0"/>
                        </a:rPr>
                        <a:t>执行期间可刷盘</a:t>
                      </a:r>
                      <a:r>
                        <a:rPr lang="en-US" altLang="zh-CN" sz="1800" kern="100" dirty="0">
                          <a:effectLst/>
                          <a:latin typeface="微软雅黑" panose="020B0503020204020204" pitchFamily="82" charset="2"/>
                          <a:ea typeface="微软雅黑" panose="020B0503020204020204" pitchFamily="82" charset="2"/>
                          <a:cs typeface="Times New Roman" panose="02020603050405020304" pitchFamily="18" charset="0"/>
                        </a:rPr>
                        <a:t>)</a:t>
                      </a:r>
                    </a:p>
                    <a:p>
                      <a:pPr marL="0" marR="0" indent="127000" algn="ctr" defTabSz="844083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kern="100" dirty="0">
                          <a:effectLst/>
                          <a:latin typeface="微软雅黑" panose="020B0503020204020204" pitchFamily="82" charset="2"/>
                          <a:ea typeface="微软雅黑" panose="020B0503020204020204" pitchFamily="82" charset="2"/>
                          <a:cs typeface="Times New Roman" panose="02020603050405020304" pitchFamily="18" charset="0"/>
                        </a:rPr>
                        <a:t> </a:t>
                      </a:r>
                      <a:endParaRPr lang="zh-CN" sz="1800" kern="100" dirty="0">
                        <a:effectLst/>
                        <a:latin typeface="微软雅黑" panose="020B0503020204020204" pitchFamily="82" charset="2"/>
                        <a:ea typeface="微软雅黑" panose="020B0503020204020204" pitchFamily="82" charset="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</a:pPr>
                      <a:r>
                        <a:rPr lang="zh-CN" sz="1800" kern="100">
                          <a:effectLst/>
                          <a:latin typeface="微软雅黑" panose="020B0503020204020204" pitchFamily="82" charset="2"/>
                          <a:ea typeface="微软雅黑" panose="020B0503020204020204" pitchFamily="82" charset="2"/>
                          <a:cs typeface="Times New Roman" panose="02020603050405020304" pitchFamily="18" charset="0"/>
                        </a:rPr>
                        <a:t>无</a:t>
                      </a:r>
                      <a:r>
                        <a:rPr lang="en-US" sz="1800" kern="100">
                          <a:effectLst/>
                          <a:latin typeface="微软雅黑" panose="020B0503020204020204" pitchFamily="82" charset="2"/>
                          <a:ea typeface="微软雅黑" panose="020B0503020204020204" pitchFamily="82" charset="2"/>
                          <a:cs typeface="Times New Roman" panose="02020603050405020304" pitchFamily="18" charset="0"/>
                        </a:rPr>
                        <a:t>redo</a:t>
                      </a:r>
                      <a:r>
                        <a:rPr lang="zh-CN" sz="1800" kern="100">
                          <a:effectLst/>
                          <a:latin typeface="微软雅黑" panose="020B0503020204020204" pitchFamily="82" charset="2"/>
                          <a:ea typeface="微软雅黑" panose="020B0503020204020204" pitchFamily="82" charset="2"/>
                          <a:cs typeface="Times New Roman" panose="02020603050405020304" pitchFamily="18" charset="0"/>
                        </a:rPr>
                        <a:t>日志</a:t>
                      </a:r>
                      <a:r>
                        <a:rPr lang="en-US" sz="1800" kern="100">
                          <a:effectLst/>
                          <a:latin typeface="微软雅黑" panose="020B0503020204020204" pitchFamily="82" charset="2"/>
                          <a:ea typeface="微软雅黑" panose="020B0503020204020204" pitchFamily="82" charset="2"/>
                          <a:cs typeface="Times New Roman" panose="02020603050405020304" pitchFamily="18" charset="0"/>
                        </a:rPr>
                        <a:t> | </a:t>
                      </a:r>
                      <a:r>
                        <a:rPr lang="zh-CN" sz="1800" kern="100">
                          <a:effectLst/>
                          <a:latin typeface="微软雅黑" panose="020B0503020204020204" pitchFamily="82" charset="2"/>
                          <a:ea typeface="微软雅黑" panose="020B0503020204020204" pitchFamily="82" charset="2"/>
                          <a:cs typeface="Times New Roman" panose="02020603050405020304" pitchFamily="18" charset="0"/>
                        </a:rPr>
                        <a:t>有</a:t>
                      </a:r>
                      <a:r>
                        <a:rPr lang="en-US" sz="1800" kern="100">
                          <a:effectLst/>
                          <a:latin typeface="微软雅黑" panose="020B0503020204020204" pitchFamily="82" charset="2"/>
                          <a:ea typeface="微软雅黑" panose="020B0503020204020204" pitchFamily="82" charset="2"/>
                          <a:cs typeface="Times New Roman" panose="02020603050405020304" pitchFamily="18" charset="0"/>
                        </a:rPr>
                        <a:t>undo</a:t>
                      </a:r>
                      <a:r>
                        <a:rPr lang="zh-CN" sz="1800" kern="100">
                          <a:effectLst/>
                          <a:latin typeface="微软雅黑" panose="020B0503020204020204" pitchFamily="82" charset="2"/>
                          <a:ea typeface="微软雅黑" panose="020B0503020204020204" pitchFamily="82" charset="2"/>
                          <a:cs typeface="Times New Roman" panose="02020603050405020304" pitchFamily="18" charset="0"/>
                        </a:rPr>
                        <a:t>日志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ct val="150000"/>
                        </a:lnSpc>
                      </a:pPr>
                      <a:r>
                        <a:rPr lang="zh-CN" sz="1800" kern="100" dirty="0">
                          <a:effectLst/>
                          <a:latin typeface="微软雅黑" panose="020B0503020204020204" pitchFamily="82" charset="2"/>
                          <a:ea typeface="微软雅黑" panose="020B0503020204020204" pitchFamily="82" charset="2"/>
                          <a:cs typeface="Times New Roman" panose="02020603050405020304" pitchFamily="18" charset="0"/>
                        </a:rPr>
                        <a:t>有</a:t>
                      </a:r>
                      <a:r>
                        <a:rPr lang="en-US" sz="1800" kern="100" dirty="0">
                          <a:effectLst/>
                          <a:latin typeface="微软雅黑" panose="020B0503020204020204" pitchFamily="82" charset="2"/>
                          <a:ea typeface="微软雅黑" panose="020B0503020204020204" pitchFamily="82" charset="2"/>
                          <a:cs typeface="Times New Roman" panose="02020603050405020304" pitchFamily="18" charset="0"/>
                        </a:rPr>
                        <a:t>redo</a:t>
                      </a:r>
                      <a:r>
                        <a:rPr lang="zh-CN" sz="1800" kern="100" dirty="0">
                          <a:effectLst/>
                          <a:latin typeface="微软雅黑" panose="020B0503020204020204" pitchFamily="82" charset="2"/>
                          <a:ea typeface="微软雅黑" panose="020B0503020204020204" pitchFamily="82" charset="2"/>
                          <a:cs typeface="Times New Roman" panose="02020603050405020304" pitchFamily="18" charset="0"/>
                        </a:rPr>
                        <a:t>日志</a:t>
                      </a:r>
                      <a:r>
                        <a:rPr lang="en-US" sz="1800" kern="100" dirty="0">
                          <a:effectLst/>
                          <a:latin typeface="微软雅黑" panose="020B0503020204020204" pitchFamily="82" charset="2"/>
                          <a:ea typeface="微软雅黑" panose="020B0503020204020204" pitchFamily="82" charset="2"/>
                          <a:cs typeface="Times New Roman" panose="02020603050405020304" pitchFamily="18" charset="0"/>
                        </a:rPr>
                        <a:t> | </a:t>
                      </a:r>
                      <a:r>
                        <a:rPr lang="zh-CN" sz="1800" kern="100" dirty="0">
                          <a:effectLst/>
                          <a:latin typeface="微软雅黑" panose="020B0503020204020204" pitchFamily="82" charset="2"/>
                          <a:ea typeface="微软雅黑" panose="020B0503020204020204" pitchFamily="82" charset="2"/>
                          <a:cs typeface="Times New Roman" panose="02020603050405020304" pitchFamily="18" charset="0"/>
                        </a:rPr>
                        <a:t>有</a:t>
                      </a:r>
                      <a:r>
                        <a:rPr lang="en-US" sz="1800" kern="100" dirty="0">
                          <a:effectLst/>
                          <a:latin typeface="微软雅黑" panose="020B0503020204020204" pitchFamily="82" charset="2"/>
                          <a:ea typeface="微软雅黑" panose="020B0503020204020204" pitchFamily="82" charset="2"/>
                          <a:cs typeface="Times New Roman" panose="02020603050405020304" pitchFamily="18" charset="0"/>
                        </a:rPr>
                        <a:t>undo</a:t>
                      </a:r>
                      <a:r>
                        <a:rPr lang="zh-CN" sz="1800" kern="100" dirty="0">
                          <a:effectLst/>
                          <a:latin typeface="微软雅黑" panose="020B0503020204020204" pitchFamily="82" charset="2"/>
                          <a:ea typeface="微软雅黑" panose="020B0503020204020204" pitchFamily="82" charset="2"/>
                          <a:cs typeface="Times New Roman" panose="02020603050405020304" pitchFamily="18" charset="0"/>
                        </a:rPr>
                        <a:t>日志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5107422"/>
                  </a:ext>
                </a:extLst>
              </a:tr>
            </a:tbl>
          </a:graphicData>
        </a:graphic>
      </p:graphicFrame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CF535CD-A29F-FD40-9119-1D552680FD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zh-CN" altLang="en-US">
                <a:latin typeface="微软雅黑" panose="020B0503020204020204" pitchFamily="82" charset="2"/>
                <a:ea typeface="微软雅黑" panose="020B0503020204020204" pitchFamily="82" charset="2"/>
              </a:rPr>
              <a:t>数据库系统</a:t>
            </a:r>
            <a:r>
              <a:rPr lang="en-US" altLang="zh-CN">
                <a:latin typeface="微软雅黑" panose="020B0503020204020204" pitchFamily="82" charset="2"/>
                <a:ea typeface="微软雅黑" panose="020B0503020204020204" pitchFamily="82" charset="2"/>
              </a:rPr>
              <a:t>—</a:t>
            </a:r>
            <a:r>
              <a:rPr lang="zh-CN" altLang="en-US">
                <a:latin typeface="微软雅黑" panose="020B0503020204020204" pitchFamily="82" charset="2"/>
                <a:ea typeface="微软雅黑" panose="020B0503020204020204" pitchFamily="82" charset="2"/>
              </a:rPr>
              <a:t>故障恢复</a:t>
            </a:r>
            <a:endParaRPr lang="en-US" altLang="zh-CN" sz="12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388233E-9352-B344-9F44-FBEC07F93D3C}"/>
              </a:ext>
            </a:extLst>
          </p:cNvPr>
          <p:cNvSpPr txBox="1"/>
          <p:nvPr/>
        </p:nvSpPr>
        <p:spPr>
          <a:xfrm>
            <a:off x="1283225" y="1264085"/>
            <a:ext cx="94675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b="1" dirty="0">
                <a:solidFill>
                  <a:srgbClr val="6F1787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要解决原子性和持久性问题，各分别存在两种方法，两两组合起来产生四种数据库恢复算法。</a:t>
            </a:r>
          </a:p>
        </p:txBody>
      </p:sp>
    </p:spTree>
    <p:extLst>
      <p:ext uri="{BB962C8B-B14F-4D97-AF65-F5344CB8AC3E}">
        <p14:creationId xmlns:p14="http://schemas.microsoft.com/office/powerpoint/2010/main" val="15382184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18">
            <a:extLst>
              <a:ext uri="{FF2B5EF4-FFF2-40B4-BE49-F238E27FC236}">
                <a16:creationId xmlns:a16="http://schemas.microsoft.com/office/drawing/2014/main" id="{DD5834A7-0851-40AB-BE1F-53B455077113}"/>
              </a:ext>
            </a:extLst>
          </p:cNvPr>
          <p:cNvSpPr/>
          <p:nvPr/>
        </p:nvSpPr>
        <p:spPr>
          <a:xfrm>
            <a:off x="2803242" y="1159151"/>
            <a:ext cx="6427511" cy="4372634"/>
          </a:xfrm>
          <a:prstGeom prst="roundRect">
            <a:avLst>
              <a:gd name="adj" fmla="val 9827"/>
            </a:avLst>
          </a:prstGeom>
          <a:solidFill>
            <a:schemeClr val="bg1"/>
          </a:solidFill>
          <a:ln w="12700" cap="flat">
            <a:gradFill>
              <a:gsLst>
                <a:gs pos="0">
                  <a:srgbClr val="3B20FF">
                    <a:alpha val="16000"/>
                  </a:srgbClr>
                </a:gs>
                <a:gs pos="100000">
                  <a:srgbClr val="6F1787"/>
                </a:gs>
              </a:gsLst>
              <a:lin ang="10800000" scaled="1"/>
            </a:gradFill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endParaRPr lang="zh-CN" altLang="en-US" b="1" dirty="0">
              <a:latin typeface="OPPOSans M" panose="00020600040101010101" pitchFamily="18" charset="-122"/>
              <a:ea typeface="OPPOSans M" panose="00020600040101010101" pitchFamily="18" charset="-122"/>
              <a:sym typeface="+mn-ea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792529EF-BEAC-9D49-A1D1-47474DBAB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82" charset="2"/>
                <a:ea typeface="微软雅黑" panose="020B0503020204020204" pitchFamily="82" charset="2"/>
              </a:rPr>
              <a:t>大纲</a:t>
            </a:r>
            <a:endParaRPr kumimoji="1" lang="zh-CN" altLang="en-US" dirty="0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CD9ABD9-66EF-2946-A0AD-5B1C2FEED6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00425" y="1516715"/>
            <a:ext cx="11456894" cy="4876801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kumimoji="1" lang="zh-CN" altLang="en-US" sz="2800" b="1" dirty="0">
                <a:solidFill>
                  <a:srgbClr val="6F1787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事务原子性和持久性的实现</a:t>
            </a:r>
            <a:endParaRPr kumimoji="1" lang="en-US" altLang="zh-CN" sz="2800" b="1" dirty="0">
              <a:solidFill>
                <a:srgbClr val="6F1787"/>
              </a:solidFill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marL="514350" indent="-514350">
              <a:buFont typeface="+mj-lt"/>
              <a:buAutoNum type="arabicPeriod"/>
            </a:pPr>
            <a:r>
              <a:rPr lang="zh-CN" altLang="en-US" sz="2800" b="1" dirty="0">
                <a:solidFill>
                  <a:srgbClr val="6F1787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数据库故障恢复机制概述</a:t>
            </a:r>
            <a:endParaRPr lang="en-US" altLang="zh-CN" sz="2800" b="1" dirty="0">
              <a:solidFill>
                <a:srgbClr val="6F1787"/>
              </a:solidFill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marL="514350" indent="-514350">
              <a:buFont typeface="+mj-lt"/>
              <a:buAutoNum type="arabicPeriod"/>
            </a:pPr>
            <a:r>
              <a:rPr lang="zh-CN" altLang="en-US" sz="2800" b="1" dirty="0">
                <a:solidFill>
                  <a:srgbClr val="6F1787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单机</a:t>
            </a:r>
            <a:r>
              <a:rPr kumimoji="1" lang="zh-CN" altLang="en-US" sz="2800" b="1" dirty="0">
                <a:solidFill>
                  <a:srgbClr val="6F1787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系统崩溃恢复方法</a:t>
            </a:r>
            <a:endParaRPr kumimoji="1" lang="en-US" altLang="zh-CN" sz="2800" b="1" dirty="0">
              <a:solidFill>
                <a:srgbClr val="6F1787"/>
              </a:solidFill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marL="514350" indent="-514350">
              <a:buFont typeface="+mj-lt"/>
              <a:buAutoNum type="arabicPeriod"/>
            </a:pPr>
            <a:r>
              <a:rPr kumimoji="1" lang="en-US" altLang="zh-CN" sz="2800" b="1" dirty="0">
                <a:solidFill>
                  <a:srgbClr val="6F1787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ARIES</a:t>
            </a:r>
            <a:r>
              <a:rPr kumimoji="1" lang="zh-CN" altLang="en-US" sz="2800" b="1" dirty="0">
                <a:solidFill>
                  <a:srgbClr val="6F1787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恢复算法</a:t>
            </a:r>
            <a:endParaRPr kumimoji="1" lang="en-US" altLang="zh-CN" sz="2800" b="1" dirty="0">
              <a:solidFill>
                <a:srgbClr val="6F1787"/>
              </a:solidFill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marL="514350" indent="-514350">
              <a:buFont typeface="+mj-lt"/>
              <a:buAutoNum type="arabicPeriod"/>
            </a:pPr>
            <a:r>
              <a:rPr lang="zh-CN" altLang="en-US" sz="2800" b="1" dirty="0">
                <a:solidFill>
                  <a:srgbClr val="6F1787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数据库备份技术</a:t>
            </a:r>
            <a:endParaRPr lang="en-US" altLang="zh-CN" sz="2800" b="1" dirty="0">
              <a:solidFill>
                <a:srgbClr val="6F1787"/>
              </a:solidFill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marL="514350" indent="-514350">
              <a:buFont typeface="+mj-lt"/>
              <a:buAutoNum type="arabicPeriod"/>
            </a:pPr>
            <a:r>
              <a:rPr kumimoji="1" lang="zh-CN" altLang="en-US" sz="2800" b="1" dirty="0">
                <a:solidFill>
                  <a:srgbClr val="6F1787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数据库多机恢复</a:t>
            </a:r>
            <a:endParaRPr kumimoji="1" lang="en-US" altLang="zh-CN" sz="2800" b="1" dirty="0">
              <a:solidFill>
                <a:srgbClr val="6F1787"/>
              </a:solidFill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marL="514350" indent="-514350">
              <a:buFont typeface="+mj-lt"/>
              <a:buAutoNum type="arabicPeriod"/>
            </a:pPr>
            <a:r>
              <a:rPr lang="zh-CN" altLang="en-US" sz="2800" b="1" dirty="0">
                <a:solidFill>
                  <a:srgbClr val="6F1787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小结</a:t>
            </a:r>
            <a:endParaRPr kumimoji="1" lang="zh-CN" altLang="en-US" sz="2800" b="1" dirty="0">
              <a:solidFill>
                <a:srgbClr val="6F1787"/>
              </a:solidFill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875CF22-6359-CB02-7274-051558CEDD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zh-CN" altLang="en-US">
                <a:latin typeface="微软雅黑" panose="020B0503020204020204" pitchFamily="82" charset="2"/>
                <a:ea typeface="微软雅黑" panose="020B0503020204020204" pitchFamily="82" charset="2"/>
              </a:rPr>
              <a:t>数据库系统</a:t>
            </a:r>
            <a:r>
              <a:rPr kumimoji="1" lang="en-US" altLang="zh-CN">
                <a:latin typeface="微软雅黑" panose="020B0503020204020204" pitchFamily="82" charset="2"/>
                <a:ea typeface="微软雅黑" panose="020B0503020204020204" pitchFamily="82" charset="2"/>
              </a:rPr>
              <a:t>—</a:t>
            </a:r>
            <a:r>
              <a:rPr kumimoji="1" lang="zh-CN" altLang="en-US">
                <a:latin typeface="微软雅黑" panose="020B0503020204020204" pitchFamily="82" charset="2"/>
                <a:ea typeface="微软雅黑" panose="020B0503020204020204" pitchFamily="82" charset="2"/>
              </a:rPr>
              <a:t>故障恢复</a:t>
            </a:r>
            <a:endParaRPr kumimoji="1" lang="zh-CN" altLang="en-US" dirty="0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CD1E613-A0B5-016F-BDFE-680EFFFCA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D34C0-35A8-654C-9FBA-7B4E017BD630}" type="slidenum">
              <a:rPr lang="en-US" altLang="zh-CN" smtClean="0">
                <a:latin typeface="微软雅黑" panose="020B0503020204020204" pitchFamily="82" charset="2"/>
                <a:ea typeface="微软雅黑" panose="020B0503020204020204" pitchFamily="82" charset="2"/>
              </a:rPr>
              <a:t>2</a:t>
            </a:fld>
            <a:endParaRPr kumimoji="1" lang="zh-CN" altLang="en-US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8922246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18">
            <a:extLst>
              <a:ext uri="{FF2B5EF4-FFF2-40B4-BE49-F238E27FC236}">
                <a16:creationId xmlns:a16="http://schemas.microsoft.com/office/drawing/2014/main" id="{9E62946F-842A-4120-B222-AF0E1DAD1743}"/>
              </a:ext>
            </a:extLst>
          </p:cNvPr>
          <p:cNvSpPr/>
          <p:nvPr/>
        </p:nvSpPr>
        <p:spPr>
          <a:xfrm>
            <a:off x="8169290" y="1165550"/>
            <a:ext cx="3570272" cy="4810241"/>
          </a:xfrm>
          <a:prstGeom prst="roundRect">
            <a:avLst>
              <a:gd name="adj" fmla="val 9827"/>
            </a:avLst>
          </a:prstGeom>
          <a:solidFill>
            <a:schemeClr val="bg1"/>
          </a:solidFill>
          <a:ln w="12700" cap="flat">
            <a:gradFill>
              <a:gsLst>
                <a:gs pos="0">
                  <a:srgbClr val="3B20FF">
                    <a:alpha val="16000"/>
                  </a:srgbClr>
                </a:gs>
                <a:gs pos="100000">
                  <a:srgbClr val="6F1787"/>
                </a:gs>
              </a:gsLst>
              <a:lin ang="10800000" scaled="1"/>
            </a:gradFill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endParaRPr lang="zh-CN" altLang="en-US" b="1" dirty="0">
              <a:latin typeface="微软雅黑" panose="020B0503020204020204" pitchFamily="82" charset="2"/>
              <a:ea typeface="微软雅黑" panose="020B0503020204020204" pitchFamily="82" charset="2"/>
              <a:sym typeface="+mn-ea"/>
            </a:endParaRPr>
          </a:p>
        </p:txBody>
      </p:sp>
      <p:sp>
        <p:nvSpPr>
          <p:cNvPr id="22" name="Shape18">
            <a:extLst>
              <a:ext uri="{FF2B5EF4-FFF2-40B4-BE49-F238E27FC236}">
                <a16:creationId xmlns:a16="http://schemas.microsoft.com/office/drawing/2014/main" id="{38182318-9307-4CFB-94F0-A1C2AF53CC6B}"/>
              </a:ext>
            </a:extLst>
          </p:cNvPr>
          <p:cNvSpPr/>
          <p:nvPr/>
        </p:nvSpPr>
        <p:spPr>
          <a:xfrm>
            <a:off x="452438" y="1243235"/>
            <a:ext cx="7569200" cy="4810241"/>
          </a:xfrm>
          <a:prstGeom prst="roundRect">
            <a:avLst>
              <a:gd name="adj" fmla="val 9827"/>
            </a:avLst>
          </a:prstGeom>
          <a:solidFill>
            <a:schemeClr val="bg1"/>
          </a:solidFill>
          <a:ln w="12700" cap="flat">
            <a:gradFill>
              <a:gsLst>
                <a:gs pos="0">
                  <a:srgbClr val="3B20FF">
                    <a:alpha val="16000"/>
                  </a:srgbClr>
                </a:gs>
                <a:gs pos="100000">
                  <a:srgbClr val="6F1787"/>
                </a:gs>
              </a:gsLst>
              <a:lin ang="10800000" scaled="1"/>
            </a:gradFill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endParaRPr lang="zh-CN" altLang="en-US" b="1" dirty="0">
              <a:latin typeface="微软雅黑" panose="020B0503020204020204" pitchFamily="82" charset="2"/>
              <a:ea typeface="微软雅黑" panose="020B0503020204020204" pitchFamily="82" charset="2"/>
              <a:sym typeface="+mn-ea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ED45E9BD-6250-2445-A620-51B015FFB42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BBDC00-B9E2-4EFD-9306-2934E87247C6}" type="slidenum">
              <a:rPr lang="zh-CN" altLang="en-US" smtClean="0">
                <a:latin typeface="微软雅黑" panose="020B0503020204020204" pitchFamily="82" charset="2"/>
                <a:ea typeface="微软雅黑" panose="020B0503020204020204" pitchFamily="82" charset="2"/>
              </a:rPr>
              <a:pPr/>
              <a:t>20</a:t>
            </a:fld>
            <a:endParaRPr lang="zh-CN" altLang="en-US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371F3ABA-5A47-BA41-B565-14751C6491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latin typeface="微软雅黑" panose="020B0503020204020204" pitchFamily="82" charset="2"/>
                <a:ea typeface="微软雅黑" panose="020B0503020204020204" pitchFamily="82" charset="2"/>
              </a:rPr>
              <a:t>数据页面写回磁盘时机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53CCFD2-5AF0-6B4B-BF41-D4DB780156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0267" y="1519224"/>
            <a:ext cx="6937402" cy="5005387"/>
          </a:xfrm>
        </p:spPr>
        <p:txBody>
          <a:bodyPr/>
          <a:lstStyle/>
          <a:p>
            <a:r>
              <a:rPr lang="zh-CN" altLang="en-US" sz="2400" b="1" dirty="0">
                <a:latin typeface="微软雅黑" panose="020B0503020204020204" pitchFamily="82" charset="2"/>
                <a:ea typeface="微软雅黑" panose="020B0503020204020204" pitchFamily="82" charset="2"/>
              </a:rPr>
              <a:t>同步写内存数据页面，但是异步写回磁盘</a:t>
            </a:r>
            <a:endParaRPr lang="en-US" altLang="zh-CN" sz="2400" b="1" dirty="0"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lvl="1"/>
            <a:r>
              <a:rPr lang="zh-CN" altLang="en-US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脏页：内存修改但是未写回磁盘的页面</a:t>
            </a:r>
            <a:endParaRPr lang="en-US" altLang="zh-CN" sz="20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lvl="1"/>
            <a:r>
              <a:rPr lang="zh-CN" altLang="en-US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刷脏：异步将脏页写回磁盘</a:t>
            </a:r>
            <a:endParaRPr lang="en-US" altLang="zh-CN" sz="20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r>
              <a:rPr lang="zh-CN" altLang="en-US" sz="2400" b="1" dirty="0">
                <a:latin typeface="微软雅黑" panose="020B0503020204020204" pitchFamily="82" charset="2"/>
                <a:ea typeface="微软雅黑" panose="020B0503020204020204" pitchFamily="82" charset="2"/>
              </a:rPr>
              <a:t>刷脏的时机：</a:t>
            </a:r>
            <a:endParaRPr lang="en-US" altLang="zh-CN" sz="2400" b="1" dirty="0"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lvl="1"/>
            <a:r>
              <a:rPr lang="zh-CN" altLang="zh-CN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数据库关闭时，缓冲区中的所有脏页需要写回磁盘</a:t>
            </a:r>
            <a:endParaRPr lang="en-US" altLang="zh-CN" sz="20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lvl="1"/>
            <a:r>
              <a:rPr lang="zh-CN" altLang="zh-CN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缓冲区中的数据页面已经满了，如果需要继续</a:t>
            </a:r>
            <a:br>
              <a:rPr lang="en-US" altLang="zh-CN" sz="2000" dirty="0">
                <a:latin typeface="微软雅黑" panose="020B0503020204020204" pitchFamily="82" charset="2"/>
                <a:ea typeface="微软雅黑" panose="020B0503020204020204" pitchFamily="82" charset="2"/>
              </a:rPr>
            </a:br>
            <a:r>
              <a:rPr lang="zh-CN" altLang="zh-CN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读入数据页面，就必须将被替换的脏页写回磁盘</a:t>
            </a:r>
            <a:endParaRPr lang="en-US" altLang="zh-CN" sz="20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lvl="1"/>
            <a:r>
              <a:rPr lang="zh-CN" altLang="zh-CN" sz="2000" dirty="0">
                <a:solidFill>
                  <a:srgbClr val="6F1787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数据库会设置一个单独线程定时</a:t>
            </a:r>
            <a:r>
              <a:rPr lang="zh-CN" altLang="en-US" sz="2000" dirty="0">
                <a:solidFill>
                  <a:srgbClr val="6F1787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刷脏</a:t>
            </a:r>
            <a:endParaRPr lang="en-US" altLang="zh-CN" sz="2000" dirty="0">
              <a:solidFill>
                <a:srgbClr val="6F1787"/>
              </a:solidFill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lvl="2"/>
            <a:r>
              <a:rPr lang="zh-CN" altLang="en-US" sz="2000" dirty="0">
                <a:solidFill>
                  <a:srgbClr val="6F1787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全量、增量</a:t>
            </a:r>
            <a:endParaRPr lang="en-US" altLang="zh-CN" sz="2000" dirty="0">
              <a:solidFill>
                <a:srgbClr val="6F1787"/>
              </a:solidFill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r>
              <a:rPr lang="zh-CN" altLang="en-US" sz="2400" b="1" dirty="0">
                <a:solidFill>
                  <a:srgbClr val="6F1787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难点：故障时如何恢复？需要回放（重做或回滚）哪些日志？</a:t>
            </a:r>
            <a:endParaRPr lang="zh-CN" altLang="zh-CN" sz="2400" b="1" dirty="0">
              <a:solidFill>
                <a:srgbClr val="6F1787"/>
              </a:solidFill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AD1E7FE-92AD-B14F-A30F-C6CA2693BA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zh-CN" altLang="en-US">
                <a:latin typeface="微软雅黑" panose="020B0503020204020204" pitchFamily="82" charset="2"/>
                <a:ea typeface="微软雅黑" panose="020B0503020204020204" pitchFamily="82" charset="2"/>
              </a:rPr>
              <a:t>数据库系统</a:t>
            </a:r>
            <a:r>
              <a:rPr lang="en-US" altLang="zh-CN">
                <a:latin typeface="微软雅黑" panose="020B0503020204020204" pitchFamily="82" charset="2"/>
                <a:ea typeface="微软雅黑" panose="020B0503020204020204" pitchFamily="82" charset="2"/>
              </a:rPr>
              <a:t>—</a:t>
            </a:r>
            <a:r>
              <a:rPr lang="zh-CN" altLang="en-US">
                <a:latin typeface="微软雅黑" panose="020B0503020204020204" pitchFamily="82" charset="2"/>
                <a:ea typeface="微软雅黑" panose="020B0503020204020204" pitchFamily="82" charset="2"/>
              </a:rPr>
              <a:t>故障恢复</a:t>
            </a:r>
            <a:endParaRPr lang="en-US" altLang="zh-CN" sz="12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070441C-1CD6-7A5F-335F-240168C5195E}"/>
              </a:ext>
            </a:extLst>
          </p:cNvPr>
          <p:cNvSpPr/>
          <p:nvPr/>
        </p:nvSpPr>
        <p:spPr bwMode="auto">
          <a:xfrm>
            <a:off x="9178715" y="1623734"/>
            <a:ext cx="1676610" cy="400110"/>
          </a:xfrm>
          <a:prstGeom prst="rect">
            <a:avLst/>
          </a:prstGeom>
          <a:ln w="31750"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5B7F504-E008-7345-26E9-B506CB050D61}"/>
              </a:ext>
            </a:extLst>
          </p:cNvPr>
          <p:cNvSpPr/>
          <p:nvPr/>
        </p:nvSpPr>
        <p:spPr bwMode="auto">
          <a:xfrm>
            <a:off x="9099365" y="1552455"/>
            <a:ext cx="1676610" cy="400110"/>
          </a:xfrm>
          <a:prstGeom prst="rect">
            <a:avLst/>
          </a:prstGeom>
          <a:ln w="31750"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F7BF062D-CB84-10D3-7B51-E12A0E5E27CE}"/>
              </a:ext>
            </a:extLst>
          </p:cNvPr>
          <p:cNvSpPr/>
          <p:nvPr/>
        </p:nvSpPr>
        <p:spPr bwMode="auto">
          <a:xfrm>
            <a:off x="9011945" y="1450779"/>
            <a:ext cx="1676610" cy="400110"/>
          </a:xfrm>
          <a:prstGeom prst="rect">
            <a:avLst/>
          </a:prstGeom>
          <a:ln w="31750"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55DF904A-5BA5-02B7-B321-5C1CBA360BF2}"/>
              </a:ext>
            </a:extLst>
          </p:cNvPr>
          <p:cNvSpPr/>
          <p:nvPr/>
        </p:nvSpPr>
        <p:spPr bwMode="auto">
          <a:xfrm>
            <a:off x="8795053" y="2980142"/>
            <a:ext cx="2280517" cy="400110"/>
          </a:xfrm>
          <a:prstGeom prst="rect">
            <a:avLst/>
          </a:prstGeom>
          <a:ln w="31750"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68CD6EF3-F0FB-9ADB-31BE-FA4A9E1638F3}"/>
              </a:ext>
            </a:extLst>
          </p:cNvPr>
          <p:cNvSpPr/>
          <p:nvPr/>
        </p:nvSpPr>
        <p:spPr bwMode="auto">
          <a:xfrm>
            <a:off x="9014949" y="3415086"/>
            <a:ext cx="1833293" cy="400110"/>
          </a:xfrm>
          <a:prstGeom prst="rect">
            <a:avLst/>
          </a:prstGeom>
          <a:ln w="31750"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13" name="圆柱体 12">
            <a:extLst>
              <a:ext uri="{FF2B5EF4-FFF2-40B4-BE49-F238E27FC236}">
                <a16:creationId xmlns:a16="http://schemas.microsoft.com/office/drawing/2014/main" id="{F166FC85-EC99-07E2-F26E-7EEDDCE352A2}"/>
              </a:ext>
            </a:extLst>
          </p:cNvPr>
          <p:cNvSpPr/>
          <p:nvPr/>
        </p:nvSpPr>
        <p:spPr>
          <a:xfrm>
            <a:off x="9063528" y="4646337"/>
            <a:ext cx="1702944" cy="971030"/>
          </a:xfrm>
          <a:prstGeom prst="can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200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14" name="上下箭头 13">
            <a:extLst>
              <a:ext uri="{FF2B5EF4-FFF2-40B4-BE49-F238E27FC236}">
                <a16:creationId xmlns:a16="http://schemas.microsoft.com/office/drawing/2014/main" id="{2AB9B1F2-CE39-75C2-4A5F-646CA14E2517}"/>
              </a:ext>
            </a:extLst>
          </p:cNvPr>
          <p:cNvSpPr/>
          <p:nvPr/>
        </p:nvSpPr>
        <p:spPr>
          <a:xfrm>
            <a:off x="9684161" y="2274160"/>
            <a:ext cx="443746" cy="615579"/>
          </a:xfrm>
          <a:prstGeom prst="upDownArrow">
            <a:avLst>
              <a:gd name="adj1" fmla="val 47183"/>
              <a:gd name="adj2" fmla="val 42958"/>
            </a:avLst>
          </a:prstGeom>
          <a:ln w="254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3660DEAA-CCC4-0330-52DE-3DB636B0FECB}"/>
              </a:ext>
            </a:extLst>
          </p:cNvPr>
          <p:cNvSpPr txBox="1"/>
          <p:nvPr/>
        </p:nvSpPr>
        <p:spPr>
          <a:xfrm>
            <a:off x="9321200" y="3021196"/>
            <a:ext cx="14476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b="1" dirty="0">
                <a:latin typeface="微软雅黑" panose="020B0503020204020204" pitchFamily="82" charset="2"/>
                <a:ea typeface="微软雅黑" panose="020B0503020204020204" pitchFamily="82" charset="2"/>
              </a:rPr>
              <a:t>缓存管理器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C5CB00F-38D8-CC9F-099E-3B403F62BA4D}"/>
              </a:ext>
            </a:extLst>
          </p:cNvPr>
          <p:cNvSpPr txBox="1"/>
          <p:nvPr/>
        </p:nvSpPr>
        <p:spPr>
          <a:xfrm>
            <a:off x="9238877" y="3457105"/>
            <a:ext cx="14683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b="1" dirty="0">
                <a:latin typeface="微软雅黑" panose="020B0503020204020204" pitchFamily="82" charset="2"/>
                <a:ea typeface="微软雅黑" panose="020B0503020204020204" pitchFamily="82" charset="2"/>
              </a:rPr>
              <a:t>数据库缓冲区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0010F554-3171-33C7-4C46-6D14577E0A4C}"/>
              </a:ext>
            </a:extLst>
          </p:cNvPr>
          <p:cNvSpPr txBox="1"/>
          <p:nvPr/>
        </p:nvSpPr>
        <p:spPr>
          <a:xfrm>
            <a:off x="9333755" y="4906791"/>
            <a:ext cx="11624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600" b="1" dirty="0">
                <a:latin typeface="微软雅黑" panose="020B0503020204020204" pitchFamily="82" charset="2"/>
                <a:ea typeface="微软雅黑" panose="020B0503020204020204" pitchFamily="82" charset="2"/>
              </a:rPr>
              <a:t>数据库</a:t>
            </a:r>
            <a:endParaRPr kumimoji="1" lang="en-US" altLang="zh-CN" sz="1600" b="1" dirty="0"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algn="ctr"/>
            <a:r>
              <a:rPr kumimoji="1" lang="zh-CN" altLang="en-US" sz="1600" b="1" dirty="0">
                <a:latin typeface="微软雅黑" panose="020B0503020204020204" pitchFamily="82" charset="2"/>
                <a:ea typeface="微软雅黑" panose="020B0503020204020204" pitchFamily="82" charset="2"/>
              </a:rPr>
              <a:t>磁盘存储</a:t>
            </a:r>
          </a:p>
        </p:txBody>
      </p:sp>
      <p:sp>
        <p:nvSpPr>
          <p:cNvPr id="18" name="上下箭头 17">
            <a:extLst>
              <a:ext uri="{FF2B5EF4-FFF2-40B4-BE49-F238E27FC236}">
                <a16:creationId xmlns:a16="http://schemas.microsoft.com/office/drawing/2014/main" id="{3BA0134F-F032-7E64-44D4-54FDD5713729}"/>
              </a:ext>
            </a:extLst>
          </p:cNvPr>
          <p:cNvSpPr/>
          <p:nvPr/>
        </p:nvSpPr>
        <p:spPr>
          <a:xfrm>
            <a:off x="9716416" y="3987787"/>
            <a:ext cx="443746" cy="615579"/>
          </a:xfrm>
          <a:prstGeom prst="upDownArrow">
            <a:avLst>
              <a:gd name="adj1" fmla="val 47183"/>
              <a:gd name="adj2" fmla="val 42958"/>
            </a:avLst>
          </a:prstGeom>
          <a:ln w="254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05A0B38B-8CD6-DBA3-639C-343AA6628191}"/>
              </a:ext>
            </a:extLst>
          </p:cNvPr>
          <p:cNvSpPr txBox="1"/>
          <p:nvPr/>
        </p:nvSpPr>
        <p:spPr>
          <a:xfrm>
            <a:off x="9256047" y="1569338"/>
            <a:ext cx="15219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b="1" dirty="0">
                <a:latin typeface="微软雅黑" panose="020B0503020204020204" pitchFamily="82" charset="2"/>
                <a:ea typeface="微软雅黑" panose="020B0503020204020204" pitchFamily="82" charset="2"/>
              </a:rPr>
              <a:t>数据库进程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6A6D3473-BADB-9911-D839-DE54C22009E2}"/>
              </a:ext>
            </a:extLst>
          </p:cNvPr>
          <p:cNvSpPr txBox="1"/>
          <p:nvPr/>
        </p:nvSpPr>
        <p:spPr>
          <a:xfrm>
            <a:off x="10240022" y="2483726"/>
            <a:ext cx="9343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b="1" dirty="0">
                <a:latin typeface="微软雅黑" panose="020B0503020204020204" pitchFamily="82" charset="2"/>
                <a:ea typeface="微软雅黑" panose="020B0503020204020204" pitchFamily="82" charset="2"/>
              </a:rPr>
              <a:t>数据页面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DE2EC056-A774-C426-9D40-3A97B8165DBB}"/>
              </a:ext>
            </a:extLst>
          </p:cNvPr>
          <p:cNvSpPr txBox="1"/>
          <p:nvPr/>
        </p:nvSpPr>
        <p:spPr>
          <a:xfrm>
            <a:off x="10240021" y="4164634"/>
            <a:ext cx="9343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b="1" dirty="0">
                <a:latin typeface="微软雅黑" panose="020B0503020204020204" pitchFamily="82" charset="2"/>
                <a:ea typeface="微软雅黑" panose="020B0503020204020204" pitchFamily="82" charset="2"/>
              </a:rPr>
              <a:t>数据页面</a:t>
            </a:r>
          </a:p>
        </p:txBody>
      </p:sp>
    </p:spTree>
    <p:extLst>
      <p:ext uri="{BB962C8B-B14F-4D97-AF65-F5344CB8AC3E}">
        <p14:creationId xmlns:p14="http://schemas.microsoft.com/office/powerpoint/2010/main" val="38910819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18">
            <a:extLst>
              <a:ext uri="{FF2B5EF4-FFF2-40B4-BE49-F238E27FC236}">
                <a16:creationId xmlns:a16="http://schemas.microsoft.com/office/drawing/2014/main" id="{973195F7-F62E-4EC2-A949-A8D49EC7CF5C}"/>
              </a:ext>
            </a:extLst>
          </p:cNvPr>
          <p:cNvSpPr/>
          <p:nvPr/>
        </p:nvSpPr>
        <p:spPr>
          <a:xfrm>
            <a:off x="378618" y="1073656"/>
            <a:ext cx="11434762" cy="5153240"/>
          </a:xfrm>
          <a:prstGeom prst="roundRect">
            <a:avLst>
              <a:gd name="adj" fmla="val 9827"/>
            </a:avLst>
          </a:prstGeom>
          <a:solidFill>
            <a:schemeClr val="bg1"/>
          </a:solidFill>
          <a:ln w="12700" cap="flat">
            <a:gradFill>
              <a:gsLst>
                <a:gs pos="0">
                  <a:srgbClr val="3B20FF">
                    <a:alpha val="16000"/>
                  </a:srgbClr>
                </a:gs>
                <a:gs pos="100000">
                  <a:srgbClr val="6F1787"/>
                </a:gs>
              </a:gsLst>
              <a:lin ang="10800000" scaled="1"/>
            </a:gradFill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endParaRPr lang="zh-CN" altLang="en-US" b="1" dirty="0">
              <a:latin typeface="微软雅黑" panose="020B0503020204020204" pitchFamily="82" charset="2"/>
              <a:ea typeface="微软雅黑" panose="020B0503020204020204" pitchFamily="82" charset="2"/>
              <a:sym typeface="+mn-ea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24746D21-520A-AB45-A3D7-6D084C49153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BBDC00-B9E2-4EFD-9306-2934E87247C6}" type="slidenum">
              <a:rPr lang="zh-CN" altLang="en-US" smtClean="0">
                <a:latin typeface="微软雅黑" panose="020B0503020204020204" pitchFamily="82" charset="2"/>
                <a:ea typeface="微软雅黑" panose="020B0503020204020204" pitchFamily="82" charset="2"/>
              </a:rPr>
              <a:pPr/>
              <a:t>21</a:t>
            </a:fld>
            <a:endParaRPr lang="zh-CN" altLang="en-US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715F1ADC-E4B0-7448-A72D-69381B8284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latin typeface="微软雅黑" panose="020B0503020204020204" pitchFamily="82" charset="2"/>
                <a:ea typeface="微软雅黑" panose="020B0503020204020204" pitchFamily="82" charset="2"/>
              </a:rPr>
              <a:t>数据库日志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3CAB342-82FC-D24B-A993-D993DF0917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6900" y="1073656"/>
            <a:ext cx="10874188" cy="5283935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zh-CN" sz="2400" dirty="0">
                <a:latin typeface="微软雅黑" panose="020B0503020204020204" pitchFamily="82" charset="2"/>
                <a:ea typeface="微软雅黑" panose="020B0503020204020204" pitchFamily="82" charset="2"/>
              </a:rPr>
              <a:t>数据库日志</a:t>
            </a:r>
            <a:r>
              <a:rPr lang="zh-CN" altLang="en-US" sz="2400" dirty="0">
                <a:latin typeface="微软雅黑" panose="020B0503020204020204" pitchFamily="82" charset="2"/>
                <a:ea typeface="微软雅黑" panose="020B0503020204020204" pitchFamily="82" charset="2"/>
              </a:rPr>
              <a:t>是数据库系统内一系列执行事件的记录，它与</a:t>
            </a:r>
            <a:r>
              <a:rPr lang="zh-CN" altLang="zh-CN" sz="2400" dirty="0">
                <a:latin typeface="微软雅黑" panose="020B0503020204020204" pitchFamily="82" charset="2"/>
                <a:ea typeface="微软雅黑" panose="020B0503020204020204" pitchFamily="82" charset="2"/>
              </a:rPr>
              <a:t>数据库事务是密切相关的，事务的执行过程会反映在日志中，</a:t>
            </a:r>
            <a:r>
              <a:rPr lang="zh-CN" altLang="zh-CN" sz="2400" dirty="0">
                <a:solidFill>
                  <a:srgbClr val="6F1787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数据库可以通过对日志的分析实现对事务的回滚</a:t>
            </a:r>
            <a:r>
              <a:rPr lang="zh-CN" altLang="en-US" sz="2400" dirty="0">
                <a:solidFill>
                  <a:srgbClr val="6F1787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（原子性）</a:t>
            </a:r>
            <a:r>
              <a:rPr lang="zh-CN" altLang="zh-CN" sz="2400" dirty="0">
                <a:solidFill>
                  <a:srgbClr val="6F1787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或重做</a:t>
            </a:r>
            <a:r>
              <a:rPr lang="zh-CN" altLang="en-US" sz="2400" dirty="0">
                <a:solidFill>
                  <a:srgbClr val="6F1787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（持久性）</a:t>
            </a:r>
            <a:r>
              <a:rPr lang="zh-CN" altLang="zh-CN" sz="2400" dirty="0">
                <a:solidFill>
                  <a:srgbClr val="6F1787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。 </a:t>
            </a:r>
            <a:endParaRPr lang="en-US" altLang="zh-CN" sz="2400" dirty="0">
              <a:solidFill>
                <a:srgbClr val="6F1787"/>
              </a:solidFill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>
              <a:lnSpc>
                <a:spcPct val="150000"/>
              </a:lnSpc>
            </a:pPr>
            <a:r>
              <a:rPr lang="zh-CN" altLang="zh-CN" sz="2400" dirty="0">
                <a:latin typeface="微软雅黑" panose="020B0503020204020204" pitchFamily="82" charset="2"/>
                <a:ea typeface="微软雅黑" panose="020B0503020204020204" pitchFamily="82" charset="2"/>
              </a:rPr>
              <a:t>日志是日志记录（</a:t>
            </a:r>
            <a:r>
              <a:rPr lang="en-US" altLang="zh-CN" sz="2400" dirty="0">
                <a:latin typeface="微软雅黑" panose="020B0503020204020204" pitchFamily="82" charset="2"/>
                <a:ea typeface="微软雅黑" panose="020B0503020204020204" pitchFamily="82" charset="2"/>
              </a:rPr>
              <a:t>log record</a:t>
            </a:r>
            <a:r>
              <a:rPr lang="zh-CN" altLang="zh-CN" sz="2400" dirty="0">
                <a:latin typeface="微软雅黑" panose="020B0503020204020204" pitchFamily="82" charset="2"/>
                <a:ea typeface="微软雅黑" panose="020B0503020204020204" pitchFamily="82" charset="2"/>
              </a:rPr>
              <a:t>）的序列。日志记录是数据库系统活动记录的最小单位，每一条记录反映了数据库系统的一次操作。</a:t>
            </a:r>
            <a:r>
              <a:rPr lang="zh-CN" altLang="zh-CN" sz="2400" dirty="0">
                <a:solidFill>
                  <a:srgbClr val="6F1787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日志记录不仅包含了数据的更新，还包含了数据库事务开始</a:t>
            </a:r>
            <a:r>
              <a:rPr lang="en-US" altLang="zh-CN" sz="2400" dirty="0">
                <a:solidFill>
                  <a:srgbClr val="6F1787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/</a:t>
            </a:r>
            <a:r>
              <a:rPr lang="zh-CN" altLang="zh-CN" sz="2400" dirty="0">
                <a:solidFill>
                  <a:srgbClr val="6F1787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结束的逻辑。 </a:t>
            </a:r>
            <a:endParaRPr lang="en-US" altLang="zh-CN" sz="2400" dirty="0">
              <a:solidFill>
                <a:srgbClr val="6F1787"/>
              </a:solidFill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>
              <a:lnSpc>
                <a:spcPct val="150000"/>
              </a:lnSpc>
            </a:pPr>
            <a:r>
              <a:rPr lang="zh-CN" altLang="zh-CN" sz="2400" dirty="0">
                <a:latin typeface="微软雅黑" panose="020B0503020204020204" pitchFamily="82" charset="2"/>
                <a:ea typeface="微软雅黑" panose="020B0503020204020204" pitchFamily="82" charset="2"/>
              </a:rPr>
              <a:t>日志的内容在写入磁盘以后是不会被修改的，因此所有的日志内容可以顺序写入磁盘，这保证了</a:t>
            </a:r>
            <a:r>
              <a:rPr lang="zh-CN" altLang="en-US" sz="2400" dirty="0">
                <a:latin typeface="微软雅黑" panose="020B0503020204020204" pitchFamily="82" charset="2"/>
                <a:ea typeface="微软雅黑" panose="020B0503020204020204" pitchFamily="82" charset="2"/>
              </a:rPr>
              <a:t>高效</a:t>
            </a:r>
            <a:r>
              <a:rPr lang="zh-CN" altLang="zh-CN" sz="2400" dirty="0">
                <a:latin typeface="微软雅黑" panose="020B0503020204020204" pitchFamily="82" charset="2"/>
                <a:ea typeface="微软雅黑" panose="020B0503020204020204" pitchFamily="82" charset="2"/>
              </a:rPr>
              <a:t>的写入速度。该特性也是建立高可用恢复机制的前提。</a:t>
            </a:r>
            <a:r>
              <a:rPr lang="zh-CN" altLang="en-US" sz="2400" dirty="0">
                <a:solidFill>
                  <a:srgbClr val="6F1787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即数据的随机读写转换为日志的连续读写。</a:t>
            </a:r>
            <a:endParaRPr kumimoji="1" lang="zh-CN" altLang="en-US" sz="2400" dirty="0">
              <a:solidFill>
                <a:srgbClr val="6F1787"/>
              </a:solidFill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CDADBDA-1D4D-254B-90D0-F2B53E1EAA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zh-CN" altLang="en-US">
                <a:latin typeface="微软雅黑" panose="020B0503020204020204" pitchFamily="82" charset="2"/>
                <a:ea typeface="微软雅黑" panose="020B0503020204020204" pitchFamily="82" charset="2"/>
              </a:rPr>
              <a:t>数据库系统</a:t>
            </a:r>
            <a:r>
              <a:rPr lang="en-US" altLang="zh-CN">
                <a:latin typeface="微软雅黑" panose="020B0503020204020204" pitchFamily="82" charset="2"/>
                <a:ea typeface="微软雅黑" panose="020B0503020204020204" pitchFamily="82" charset="2"/>
              </a:rPr>
              <a:t>—</a:t>
            </a:r>
            <a:r>
              <a:rPr lang="zh-CN" altLang="en-US">
                <a:latin typeface="微软雅黑" panose="020B0503020204020204" pitchFamily="82" charset="2"/>
                <a:ea typeface="微软雅黑" panose="020B0503020204020204" pitchFamily="82" charset="2"/>
              </a:rPr>
              <a:t>故障恢复</a:t>
            </a:r>
            <a:endParaRPr lang="en-US" altLang="zh-CN" sz="12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8581512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18">
            <a:extLst>
              <a:ext uri="{FF2B5EF4-FFF2-40B4-BE49-F238E27FC236}">
                <a16:creationId xmlns:a16="http://schemas.microsoft.com/office/drawing/2014/main" id="{3DCADF4F-E1AC-4881-823C-50DE4E355FF5}"/>
              </a:ext>
            </a:extLst>
          </p:cNvPr>
          <p:cNvSpPr/>
          <p:nvPr/>
        </p:nvSpPr>
        <p:spPr>
          <a:xfrm>
            <a:off x="1291534" y="901037"/>
            <a:ext cx="9491662" cy="3989674"/>
          </a:xfrm>
          <a:prstGeom prst="roundRect">
            <a:avLst>
              <a:gd name="adj" fmla="val 9827"/>
            </a:avLst>
          </a:prstGeom>
          <a:solidFill>
            <a:schemeClr val="bg1"/>
          </a:solidFill>
          <a:ln w="12700" cap="flat">
            <a:gradFill>
              <a:gsLst>
                <a:gs pos="0">
                  <a:srgbClr val="3B20FF">
                    <a:alpha val="16000"/>
                  </a:srgbClr>
                </a:gs>
                <a:gs pos="100000">
                  <a:srgbClr val="6F1787"/>
                </a:gs>
              </a:gsLst>
              <a:lin ang="10800000" scaled="1"/>
            </a:gradFill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endParaRPr lang="zh-CN" altLang="en-US" b="1" dirty="0">
              <a:latin typeface="微软雅黑" panose="020B0503020204020204" pitchFamily="82" charset="2"/>
              <a:ea typeface="微软雅黑" panose="020B0503020204020204" pitchFamily="82" charset="2"/>
              <a:sym typeface="+mn-ea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24746D21-520A-AB45-A3D7-6D084C49153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BBDC00-B9E2-4EFD-9306-2934E87247C6}" type="slidenum">
              <a:rPr lang="zh-CN" altLang="en-US" smtClean="0">
                <a:latin typeface="微软雅黑" panose="020B0503020204020204" pitchFamily="82" charset="2"/>
                <a:ea typeface="微软雅黑" panose="020B0503020204020204" pitchFamily="82" charset="2"/>
              </a:rPr>
              <a:pPr/>
              <a:t>22</a:t>
            </a:fld>
            <a:endParaRPr lang="zh-CN" altLang="en-US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715F1ADC-E4B0-7448-A72D-69381B8284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latin typeface="微软雅黑" panose="020B0503020204020204" pitchFamily="82" charset="2"/>
                <a:ea typeface="微软雅黑" panose="020B0503020204020204" pitchFamily="82" charset="2"/>
              </a:rPr>
              <a:t>事务控制日志记录</a:t>
            </a: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CDADBDA-1D4D-254B-90D0-F2B53E1EAA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zh-CN" altLang="en-US">
                <a:latin typeface="微软雅黑" panose="020B0503020204020204" pitchFamily="82" charset="2"/>
                <a:ea typeface="微软雅黑" panose="020B0503020204020204" pitchFamily="82" charset="2"/>
              </a:rPr>
              <a:t>数据库系统</a:t>
            </a:r>
            <a:r>
              <a:rPr lang="en-US" altLang="zh-CN">
                <a:latin typeface="微软雅黑" panose="020B0503020204020204" pitchFamily="82" charset="2"/>
                <a:ea typeface="微软雅黑" panose="020B0503020204020204" pitchFamily="82" charset="2"/>
              </a:rPr>
              <a:t>—</a:t>
            </a:r>
            <a:r>
              <a:rPr lang="zh-CN" altLang="en-US">
                <a:latin typeface="微软雅黑" panose="020B0503020204020204" pitchFamily="82" charset="2"/>
                <a:ea typeface="微软雅黑" panose="020B0503020204020204" pitchFamily="82" charset="2"/>
              </a:rPr>
              <a:t>故障恢复</a:t>
            </a:r>
            <a:endParaRPr lang="en-US" altLang="zh-CN" sz="12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BEDE57E-035C-D14F-8106-6471A601694A}"/>
              </a:ext>
            </a:extLst>
          </p:cNvPr>
          <p:cNvSpPr txBox="1"/>
          <p:nvPr/>
        </p:nvSpPr>
        <p:spPr>
          <a:xfrm>
            <a:off x="2964060" y="5119409"/>
            <a:ext cx="76703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400" kern="100" dirty="0">
                <a:latin typeface="微软雅黑" panose="020B0503020204020204" pitchFamily="82" charset="2"/>
                <a:ea typeface="微软雅黑" panose="020B0503020204020204" pitchFamily="82" charset="2"/>
                <a:cs typeface="Times New Roman" panose="02020603050405020304" pitchFamily="18" charset="0"/>
              </a:rPr>
              <a:t>事务开始日志记录</a:t>
            </a:r>
            <a:r>
              <a:rPr lang="en-US" altLang="zh-CN" sz="2400" kern="100" dirty="0">
                <a:latin typeface="微软雅黑" panose="020B0503020204020204" pitchFamily="82" charset="2"/>
                <a:ea typeface="微软雅黑" panose="020B0503020204020204" pitchFamily="82" charset="2"/>
              </a:rPr>
              <a:t> &lt; START T &gt;</a:t>
            </a:r>
          </a:p>
          <a:p>
            <a:r>
              <a:rPr lang="zh-CN" altLang="zh-CN" sz="2400" dirty="0">
                <a:latin typeface="微软雅黑" panose="020B0503020204020204" pitchFamily="82" charset="2"/>
                <a:ea typeface="微软雅黑" panose="020B0503020204020204" pitchFamily="82" charset="2"/>
              </a:rPr>
              <a:t>事务提交日志记录</a:t>
            </a:r>
            <a:r>
              <a:rPr lang="en-US" altLang="zh-CN" sz="2400" dirty="0">
                <a:latin typeface="微软雅黑" panose="020B0503020204020204" pitchFamily="82" charset="2"/>
                <a:ea typeface="微软雅黑" panose="020B0503020204020204" pitchFamily="82" charset="2"/>
              </a:rPr>
              <a:t> </a:t>
            </a:r>
            <a:r>
              <a:rPr lang="en-US" altLang="zh-CN" sz="2400" dirty="0">
                <a:latin typeface="微软雅黑" panose="020B0503020204020204" pitchFamily="82" charset="2"/>
                <a:ea typeface="微软雅黑" panose="020B0503020204020204" pitchFamily="82" charset="2"/>
                <a:cs typeface="Times New Roman" panose="02020603050405020304" pitchFamily="18" charset="0"/>
              </a:rPr>
              <a:t>&lt; COMMIT T &gt;</a:t>
            </a:r>
            <a:r>
              <a:rPr lang="zh-CN" altLang="zh-CN" sz="2400" dirty="0">
                <a:latin typeface="微软雅黑" panose="020B0503020204020204" pitchFamily="82" charset="2"/>
                <a:ea typeface="微软雅黑" panose="020B0503020204020204" pitchFamily="82" charset="2"/>
                <a:cs typeface="Times New Roman" panose="02020603050405020304" pitchFamily="18" charset="0"/>
              </a:rPr>
              <a:t> </a:t>
            </a:r>
            <a:endParaRPr lang="en-US" altLang="zh-CN" sz="2400" dirty="0">
              <a:latin typeface="微软雅黑" panose="020B0503020204020204" pitchFamily="82" charset="2"/>
              <a:ea typeface="微软雅黑" panose="020B0503020204020204" pitchFamily="82" charset="2"/>
              <a:cs typeface="Times New Roman" panose="02020603050405020304" pitchFamily="18" charset="0"/>
            </a:endParaRPr>
          </a:p>
          <a:p>
            <a:r>
              <a:rPr lang="zh-CN" altLang="zh-CN" sz="2400" dirty="0">
                <a:latin typeface="微软雅黑" panose="020B0503020204020204" pitchFamily="82" charset="2"/>
                <a:ea typeface="微软雅黑" panose="020B0503020204020204" pitchFamily="82" charset="2"/>
              </a:rPr>
              <a:t>事务中止日志记录</a:t>
            </a:r>
            <a:r>
              <a:rPr lang="en-US" altLang="zh-CN" sz="2400" dirty="0">
                <a:latin typeface="微软雅黑" panose="020B0503020204020204" pitchFamily="82" charset="2"/>
                <a:ea typeface="微软雅黑" panose="020B0503020204020204" pitchFamily="82" charset="2"/>
              </a:rPr>
              <a:t> </a:t>
            </a:r>
            <a:r>
              <a:rPr lang="en-US" altLang="zh-CN" sz="2400" dirty="0">
                <a:latin typeface="微软雅黑" panose="020B0503020204020204" pitchFamily="82" charset="2"/>
                <a:ea typeface="微软雅黑" panose="020B0503020204020204" pitchFamily="82" charset="2"/>
                <a:cs typeface="Times New Roman" panose="02020603050405020304" pitchFamily="18" charset="0"/>
              </a:rPr>
              <a:t>&lt; ABORT/ROLLBACK T &gt;</a:t>
            </a:r>
            <a:endParaRPr kumimoji="1" lang="zh-CN" altLang="en-US" sz="2400" dirty="0">
              <a:latin typeface="微软雅黑" panose="020B0503020204020204" pitchFamily="82" charset="2"/>
              <a:ea typeface="微软雅黑" panose="020B0503020204020204" pitchFamily="82" charset="2"/>
              <a:cs typeface="Times New Roman" panose="02020603050405020304" pitchFamily="18" charset="0"/>
            </a:endParaRP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89ADAB05-DC48-01B2-FAFB-EE512D2AD433}"/>
              </a:ext>
            </a:extLst>
          </p:cNvPr>
          <p:cNvSpPr/>
          <p:nvPr/>
        </p:nvSpPr>
        <p:spPr>
          <a:xfrm>
            <a:off x="3210457" y="1772271"/>
            <a:ext cx="1431637" cy="895928"/>
          </a:xfrm>
          <a:prstGeom prst="ellipse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b="1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7E6A75ED-2758-2252-57C4-A4C1DF4A4B7C}"/>
              </a:ext>
            </a:extLst>
          </p:cNvPr>
          <p:cNvSpPr/>
          <p:nvPr/>
        </p:nvSpPr>
        <p:spPr>
          <a:xfrm>
            <a:off x="8419763" y="1772271"/>
            <a:ext cx="1431637" cy="895928"/>
          </a:xfrm>
          <a:prstGeom prst="ellipse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b="1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23E731D3-52C8-8911-1D0F-0107C7B3E46A}"/>
              </a:ext>
            </a:extLst>
          </p:cNvPr>
          <p:cNvSpPr/>
          <p:nvPr/>
        </p:nvSpPr>
        <p:spPr>
          <a:xfrm>
            <a:off x="5870528" y="1788435"/>
            <a:ext cx="1431637" cy="895928"/>
          </a:xfrm>
          <a:prstGeom prst="ellipse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b="1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91FB8EB5-D706-F9BD-6056-C7F4454793A8}"/>
              </a:ext>
            </a:extLst>
          </p:cNvPr>
          <p:cNvSpPr/>
          <p:nvPr/>
        </p:nvSpPr>
        <p:spPr>
          <a:xfrm>
            <a:off x="4577436" y="3834292"/>
            <a:ext cx="1431637" cy="895928"/>
          </a:xfrm>
          <a:prstGeom prst="ellipse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b="1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ABAC0C1A-21A1-209E-5ABA-2A56FE41CE60}"/>
              </a:ext>
            </a:extLst>
          </p:cNvPr>
          <p:cNvSpPr/>
          <p:nvPr/>
        </p:nvSpPr>
        <p:spPr>
          <a:xfrm>
            <a:off x="7131301" y="3797347"/>
            <a:ext cx="1431637" cy="895928"/>
          </a:xfrm>
          <a:prstGeom prst="ellipse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b="1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13" name="右箭头 12">
            <a:extLst>
              <a:ext uri="{FF2B5EF4-FFF2-40B4-BE49-F238E27FC236}">
                <a16:creationId xmlns:a16="http://schemas.microsoft.com/office/drawing/2014/main" id="{700D563C-112F-8574-32DF-BF19A94B04DB}"/>
              </a:ext>
            </a:extLst>
          </p:cNvPr>
          <p:cNvSpPr/>
          <p:nvPr/>
        </p:nvSpPr>
        <p:spPr>
          <a:xfrm>
            <a:off x="1788061" y="2125564"/>
            <a:ext cx="1348509" cy="230909"/>
          </a:xfrm>
          <a:prstGeom prst="rightArrow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b="1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14" name="右箭头 13">
            <a:extLst>
              <a:ext uri="{FF2B5EF4-FFF2-40B4-BE49-F238E27FC236}">
                <a16:creationId xmlns:a16="http://schemas.microsoft.com/office/drawing/2014/main" id="{30DB1F44-5BE0-7497-6428-CDE2A4218E25}"/>
              </a:ext>
            </a:extLst>
          </p:cNvPr>
          <p:cNvSpPr/>
          <p:nvPr/>
        </p:nvSpPr>
        <p:spPr>
          <a:xfrm>
            <a:off x="4919186" y="2125564"/>
            <a:ext cx="840504" cy="230909"/>
          </a:xfrm>
          <a:prstGeom prst="rightArrow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b="1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15" name="右箭头 14">
            <a:extLst>
              <a:ext uri="{FF2B5EF4-FFF2-40B4-BE49-F238E27FC236}">
                <a16:creationId xmlns:a16="http://schemas.microsoft.com/office/drawing/2014/main" id="{22996249-4E41-55EB-F7AE-A0A35A902547}"/>
              </a:ext>
            </a:extLst>
          </p:cNvPr>
          <p:cNvSpPr/>
          <p:nvPr/>
        </p:nvSpPr>
        <p:spPr>
          <a:xfrm>
            <a:off x="7533078" y="2125564"/>
            <a:ext cx="808183" cy="230909"/>
          </a:xfrm>
          <a:prstGeom prst="rightArrow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b="1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16" name="右箭头 15">
            <a:extLst>
              <a:ext uri="{FF2B5EF4-FFF2-40B4-BE49-F238E27FC236}">
                <a16:creationId xmlns:a16="http://schemas.microsoft.com/office/drawing/2014/main" id="{36F11148-2A85-3430-558A-F7C4D68D2426}"/>
              </a:ext>
            </a:extLst>
          </p:cNvPr>
          <p:cNvSpPr/>
          <p:nvPr/>
        </p:nvSpPr>
        <p:spPr>
          <a:xfrm rot="3526280">
            <a:off x="3993899" y="3178901"/>
            <a:ext cx="1104677" cy="230909"/>
          </a:xfrm>
          <a:prstGeom prst="rightArrow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b="1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17" name="右箭头 16">
            <a:extLst>
              <a:ext uri="{FF2B5EF4-FFF2-40B4-BE49-F238E27FC236}">
                <a16:creationId xmlns:a16="http://schemas.microsoft.com/office/drawing/2014/main" id="{F821C3A1-A528-F5E5-FDAA-8FA1B90DB7EF}"/>
              </a:ext>
            </a:extLst>
          </p:cNvPr>
          <p:cNvSpPr/>
          <p:nvPr/>
        </p:nvSpPr>
        <p:spPr>
          <a:xfrm rot="6738143">
            <a:off x="5476050" y="3174955"/>
            <a:ext cx="1001143" cy="230909"/>
          </a:xfrm>
          <a:prstGeom prst="rightArrow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b="1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18" name="右箭头 17">
            <a:extLst>
              <a:ext uri="{FF2B5EF4-FFF2-40B4-BE49-F238E27FC236}">
                <a16:creationId xmlns:a16="http://schemas.microsoft.com/office/drawing/2014/main" id="{5D5DFB1F-181A-F297-E9B9-8A87F7244CEF}"/>
              </a:ext>
            </a:extLst>
          </p:cNvPr>
          <p:cNvSpPr/>
          <p:nvPr/>
        </p:nvSpPr>
        <p:spPr>
          <a:xfrm>
            <a:off x="6179952" y="4166803"/>
            <a:ext cx="840504" cy="230909"/>
          </a:xfrm>
          <a:prstGeom prst="rightArrow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b="1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19" name="右箭头 18">
            <a:extLst>
              <a:ext uri="{FF2B5EF4-FFF2-40B4-BE49-F238E27FC236}">
                <a16:creationId xmlns:a16="http://schemas.microsoft.com/office/drawing/2014/main" id="{DB18E12D-BBF6-213A-0966-CB4BB210081B}"/>
              </a:ext>
            </a:extLst>
          </p:cNvPr>
          <p:cNvSpPr/>
          <p:nvPr/>
        </p:nvSpPr>
        <p:spPr>
          <a:xfrm rot="7128460">
            <a:off x="8031302" y="3192744"/>
            <a:ext cx="1063271" cy="230909"/>
          </a:xfrm>
          <a:prstGeom prst="rightArrow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b="1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20" name="上弧形箭头 19">
            <a:extLst>
              <a:ext uri="{FF2B5EF4-FFF2-40B4-BE49-F238E27FC236}">
                <a16:creationId xmlns:a16="http://schemas.microsoft.com/office/drawing/2014/main" id="{C3B0B4E4-4E64-C6E5-FB57-6C117B348C30}"/>
              </a:ext>
            </a:extLst>
          </p:cNvPr>
          <p:cNvSpPr/>
          <p:nvPr/>
        </p:nvSpPr>
        <p:spPr>
          <a:xfrm rot="10800000">
            <a:off x="3552202" y="1237625"/>
            <a:ext cx="748145" cy="459509"/>
          </a:xfrm>
          <a:prstGeom prst="curvedUpArrow">
            <a:avLst>
              <a:gd name="adj1" fmla="val 30412"/>
              <a:gd name="adj2" fmla="val 50000"/>
              <a:gd name="adj3" fmla="val 25000"/>
            </a:avLst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b="1">
              <a:solidFill>
                <a:schemeClr val="tx1"/>
              </a:solidFill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1627A36C-21E0-8DD6-D061-297A75321CF8}"/>
              </a:ext>
            </a:extLst>
          </p:cNvPr>
          <p:cNvSpPr txBox="1"/>
          <p:nvPr/>
        </p:nvSpPr>
        <p:spPr>
          <a:xfrm>
            <a:off x="4309586" y="1138426"/>
            <a:ext cx="877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 dirty="0">
                <a:latin typeface="微软雅黑" panose="020B0503020204020204" pitchFamily="82" charset="2"/>
                <a:ea typeface="微软雅黑" panose="020B0503020204020204" pitchFamily="82" charset="2"/>
              </a:rPr>
              <a:t>读</a:t>
            </a:r>
            <a:r>
              <a:rPr kumimoji="1" lang="en-US" altLang="zh-CN" b="1" dirty="0">
                <a:latin typeface="微软雅黑" panose="020B0503020204020204" pitchFamily="82" charset="2"/>
                <a:ea typeface="微软雅黑" panose="020B0503020204020204" pitchFamily="82" charset="2"/>
              </a:rPr>
              <a:t>/</a:t>
            </a:r>
            <a:r>
              <a:rPr kumimoji="1" lang="zh-CN" altLang="en-US" b="1" dirty="0">
                <a:latin typeface="微软雅黑" panose="020B0503020204020204" pitchFamily="82" charset="2"/>
                <a:ea typeface="微软雅黑" panose="020B0503020204020204" pitchFamily="82" charset="2"/>
              </a:rPr>
              <a:t>写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440AD426-8188-6322-75EC-779FB0839181}"/>
              </a:ext>
            </a:extLst>
          </p:cNvPr>
          <p:cNvSpPr txBox="1"/>
          <p:nvPr/>
        </p:nvSpPr>
        <p:spPr>
          <a:xfrm>
            <a:off x="1672600" y="1697132"/>
            <a:ext cx="13208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>
                <a:latin typeface="微软雅黑" panose="020B0503020204020204" pitchFamily="82" charset="2"/>
                <a:ea typeface="微软雅黑" panose="020B0503020204020204" pitchFamily="82" charset="2"/>
              </a:rPr>
              <a:t>开始事务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4251DD34-EBBE-01C9-0CDE-D73D3317DF37}"/>
              </a:ext>
            </a:extLst>
          </p:cNvPr>
          <p:cNvSpPr txBox="1"/>
          <p:nvPr/>
        </p:nvSpPr>
        <p:spPr>
          <a:xfrm>
            <a:off x="4748315" y="1697132"/>
            <a:ext cx="13208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>
                <a:latin typeface="微软雅黑" panose="020B0503020204020204" pitchFamily="82" charset="2"/>
                <a:ea typeface="微软雅黑" panose="020B0503020204020204" pitchFamily="82" charset="2"/>
              </a:rPr>
              <a:t>准备提交</a:t>
            </a:r>
            <a:endParaRPr kumimoji="1" lang="zh-CN" altLang="en-US" b="1" dirty="0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5A943973-86AF-B0C2-02E2-72472053991B}"/>
              </a:ext>
            </a:extLst>
          </p:cNvPr>
          <p:cNvSpPr txBox="1"/>
          <p:nvPr/>
        </p:nvSpPr>
        <p:spPr>
          <a:xfrm>
            <a:off x="3542959" y="3290407"/>
            <a:ext cx="655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 dirty="0">
                <a:latin typeface="微软雅黑" panose="020B0503020204020204" pitchFamily="82" charset="2"/>
                <a:ea typeface="微软雅黑" panose="020B0503020204020204" pitchFamily="82" charset="2"/>
              </a:rPr>
              <a:t>中止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0CFA64C6-4DA4-5249-FCF2-3F6216DB69F4}"/>
              </a:ext>
            </a:extLst>
          </p:cNvPr>
          <p:cNvSpPr txBox="1"/>
          <p:nvPr/>
        </p:nvSpPr>
        <p:spPr>
          <a:xfrm>
            <a:off x="6130930" y="3190633"/>
            <a:ext cx="655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>
                <a:latin typeface="微软雅黑" panose="020B0503020204020204" pitchFamily="82" charset="2"/>
                <a:ea typeface="微软雅黑" panose="020B0503020204020204" pitchFamily="82" charset="2"/>
              </a:rPr>
              <a:t>中止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4B033C8B-8163-5A7D-0692-146846923F38}"/>
              </a:ext>
            </a:extLst>
          </p:cNvPr>
          <p:cNvSpPr txBox="1"/>
          <p:nvPr/>
        </p:nvSpPr>
        <p:spPr>
          <a:xfrm>
            <a:off x="6037365" y="205999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>
                <a:latin typeface="微软雅黑" panose="020B0503020204020204" pitchFamily="82" charset="2"/>
                <a:ea typeface="微软雅黑" panose="020B0503020204020204" pitchFamily="82" charset="2"/>
              </a:rPr>
              <a:t>提交检查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48434614-D3A3-9A98-FFEA-8A48FA6358C2}"/>
              </a:ext>
            </a:extLst>
          </p:cNvPr>
          <p:cNvSpPr txBox="1"/>
          <p:nvPr/>
        </p:nvSpPr>
        <p:spPr>
          <a:xfrm>
            <a:off x="4740228" y="409929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>
                <a:latin typeface="微软雅黑" panose="020B0503020204020204" pitchFamily="82" charset="2"/>
                <a:ea typeface="微软雅黑" panose="020B0503020204020204" pitchFamily="82" charset="2"/>
              </a:rPr>
              <a:t>执行失败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676F3D4F-9F72-53F1-92C3-FFD5E8B43155}"/>
              </a:ext>
            </a:extLst>
          </p:cNvPr>
          <p:cNvSpPr txBox="1"/>
          <p:nvPr/>
        </p:nvSpPr>
        <p:spPr>
          <a:xfrm>
            <a:off x="7355450" y="171772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>
                <a:latin typeface="微软雅黑" panose="020B0503020204020204" pitchFamily="82" charset="2"/>
                <a:ea typeface="微软雅黑" panose="020B0503020204020204" pitchFamily="82" charset="2"/>
              </a:rPr>
              <a:t>提交事务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F44DC7CE-10F0-2C30-16A4-7BBF28117338}"/>
              </a:ext>
            </a:extLst>
          </p:cNvPr>
          <p:cNvSpPr txBox="1"/>
          <p:nvPr/>
        </p:nvSpPr>
        <p:spPr>
          <a:xfrm>
            <a:off x="7294472" y="406565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>
                <a:latin typeface="微软雅黑" panose="020B0503020204020204" pitchFamily="82" charset="2"/>
                <a:ea typeface="微软雅黑" panose="020B0503020204020204" pitchFamily="82" charset="2"/>
              </a:rPr>
              <a:t>事务结束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EEBBDCDD-1848-8876-0D1B-1FD5FB2BD071}"/>
              </a:ext>
            </a:extLst>
          </p:cNvPr>
          <p:cNvSpPr txBox="1"/>
          <p:nvPr/>
        </p:nvSpPr>
        <p:spPr>
          <a:xfrm>
            <a:off x="8592273" y="202943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>
                <a:latin typeface="微软雅黑" panose="020B0503020204020204" pitchFamily="82" charset="2"/>
                <a:ea typeface="微软雅黑" panose="020B0503020204020204" pitchFamily="82" charset="2"/>
              </a:rPr>
              <a:t>执行成功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0CA13483-0E4D-3E91-FD35-9F14E1FCCB26}"/>
              </a:ext>
            </a:extLst>
          </p:cNvPr>
          <p:cNvSpPr txBox="1"/>
          <p:nvPr/>
        </p:nvSpPr>
        <p:spPr>
          <a:xfrm>
            <a:off x="3366537" y="203557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>
                <a:latin typeface="微软雅黑" panose="020B0503020204020204" pitchFamily="82" charset="2"/>
                <a:ea typeface="微软雅黑" panose="020B0503020204020204" pitchFamily="82" charset="2"/>
              </a:rPr>
              <a:t>活跃状态</a:t>
            </a:r>
          </a:p>
        </p:txBody>
      </p:sp>
    </p:spTree>
    <p:extLst>
      <p:ext uri="{BB962C8B-B14F-4D97-AF65-F5344CB8AC3E}">
        <p14:creationId xmlns:p14="http://schemas.microsoft.com/office/powerpoint/2010/main" val="10291706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18">
            <a:extLst>
              <a:ext uri="{FF2B5EF4-FFF2-40B4-BE49-F238E27FC236}">
                <a16:creationId xmlns:a16="http://schemas.microsoft.com/office/drawing/2014/main" id="{BD6B9819-F110-4E38-A33C-F3C01A23865E}"/>
              </a:ext>
            </a:extLst>
          </p:cNvPr>
          <p:cNvSpPr/>
          <p:nvPr/>
        </p:nvSpPr>
        <p:spPr>
          <a:xfrm>
            <a:off x="1271167" y="1382069"/>
            <a:ext cx="9491662" cy="3989674"/>
          </a:xfrm>
          <a:prstGeom prst="roundRect">
            <a:avLst>
              <a:gd name="adj" fmla="val 9827"/>
            </a:avLst>
          </a:prstGeom>
          <a:solidFill>
            <a:schemeClr val="bg1"/>
          </a:solidFill>
          <a:ln w="12700" cap="flat">
            <a:gradFill>
              <a:gsLst>
                <a:gs pos="0">
                  <a:srgbClr val="3B20FF">
                    <a:alpha val="16000"/>
                  </a:srgbClr>
                </a:gs>
                <a:gs pos="100000">
                  <a:srgbClr val="6F1787"/>
                </a:gs>
              </a:gsLst>
              <a:lin ang="10800000" scaled="1"/>
            </a:gradFill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endParaRPr lang="zh-CN" altLang="en-US" b="1" dirty="0">
              <a:latin typeface="微软雅黑" panose="020B0503020204020204" pitchFamily="82" charset="2"/>
              <a:ea typeface="微软雅黑" panose="020B0503020204020204" pitchFamily="82" charset="2"/>
              <a:sym typeface="+mn-ea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24746D21-520A-AB45-A3D7-6D084C49153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BBDC00-B9E2-4EFD-9306-2934E87247C6}" type="slidenum">
              <a:rPr lang="zh-CN" altLang="en-US" smtClean="0">
                <a:latin typeface="微软雅黑" panose="020B0503020204020204" pitchFamily="82" charset="2"/>
                <a:ea typeface="微软雅黑" panose="020B0503020204020204" pitchFamily="82" charset="2"/>
              </a:rPr>
              <a:pPr/>
              <a:t>23</a:t>
            </a:fld>
            <a:endParaRPr lang="zh-CN" altLang="en-US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715F1ADC-E4B0-7448-A72D-69381B8284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551" y="109584"/>
            <a:ext cx="10090897" cy="678470"/>
          </a:xfrm>
        </p:spPr>
        <p:txBody>
          <a:bodyPr/>
          <a:lstStyle/>
          <a:p>
            <a:r>
              <a:rPr lang="en-US" altLang="zh-CN" dirty="0">
                <a:latin typeface="微软雅黑" panose="020B0503020204020204" pitchFamily="82" charset="2"/>
                <a:ea typeface="微软雅黑" panose="020B0503020204020204" pitchFamily="82" charset="2"/>
              </a:rPr>
              <a:t>Undo</a:t>
            </a:r>
            <a:r>
              <a:rPr lang="zh-CN" altLang="en-US" dirty="0">
                <a:latin typeface="微软雅黑" panose="020B0503020204020204" pitchFamily="82" charset="2"/>
                <a:ea typeface="微软雅黑" panose="020B0503020204020204" pitchFamily="82" charset="2"/>
              </a:rPr>
              <a:t>回滚</a:t>
            </a:r>
            <a:r>
              <a:rPr kumimoji="1" lang="zh-CN" altLang="en-US" dirty="0">
                <a:latin typeface="微软雅黑" panose="020B0503020204020204" pitchFamily="82" charset="2"/>
                <a:ea typeface="微软雅黑" panose="020B0503020204020204" pitchFamily="82" charset="2"/>
              </a:rPr>
              <a:t>日志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内容占位符 3">
                <a:extLst>
                  <a:ext uri="{FF2B5EF4-FFF2-40B4-BE49-F238E27FC236}">
                    <a16:creationId xmlns:a16="http://schemas.microsoft.com/office/drawing/2014/main" id="{73CAB342-82FC-D24B-A993-D993DF09176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467605" y="1702157"/>
                <a:ext cx="10724395" cy="3885486"/>
              </a:xfrm>
            </p:spPr>
            <p:txBody>
              <a:bodyPr/>
              <a:lstStyle/>
              <a:p>
                <a:r>
                  <a:rPr kumimoji="1" lang="zh-CN" altLang="en-US" sz="2400" b="1" dirty="0">
                    <a:solidFill>
                      <a:srgbClr val="6F1787"/>
                    </a:solidFill>
                    <a:latin typeface="微软雅黑" panose="020B0503020204020204" pitchFamily="82" charset="2"/>
                    <a:ea typeface="微软雅黑" panose="020B0503020204020204" pitchFamily="82" charset="2"/>
                  </a:rPr>
                  <a:t>格式：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solidFill>
                          <a:srgbClr val="6F1787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zh-CN" sz="2400" b="1" i="1">
                        <a:solidFill>
                          <a:srgbClr val="6F1787"/>
                        </a:solidFill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altLang="zh-CN" sz="2400" b="1" i="1">
                        <a:solidFill>
                          <a:srgbClr val="6F1787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400" b="1" i="1">
                        <a:solidFill>
                          <a:srgbClr val="6F1787"/>
                        </a:solidFill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altLang="zh-CN" sz="2400" b="1" i="1">
                        <a:solidFill>
                          <a:srgbClr val="6F1787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nor/>
                      </m:rPr>
                      <a:rPr lang="en-US" altLang="zh-CN" sz="2400" b="1" i="1" dirty="0">
                        <a:solidFill>
                          <a:srgbClr val="6F1787"/>
                        </a:solidFill>
                        <a:latin typeface="微软雅黑" panose="020B0503020204020204" pitchFamily="82" charset="2"/>
                        <a:ea typeface="微软雅黑" panose="020B0503020204020204" pitchFamily="82" charset="2"/>
                        <a:cs typeface="Times New Roman" panose="02020603050405020304" pitchFamily="18" charset="0"/>
                      </a:rPr>
                      <m:t>v</m:t>
                    </m:r>
                    <m:r>
                      <m:rPr>
                        <m:nor/>
                      </m:rPr>
                      <a:rPr lang="en-US" altLang="zh-CN" sz="2400" b="1" i="1" baseline="-25000" dirty="0">
                        <a:solidFill>
                          <a:srgbClr val="6F1787"/>
                        </a:solidFill>
                        <a:latin typeface="微软雅黑" panose="020B0503020204020204" pitchFamily="82" charset="2"/>
                        <a:ea typeface="微软雅黑" panose="020B0503020204020204" pitchFamily="82" charset="2"/>
                        <a:cs typeface="Times New Roman" panose="02020603050405020304" pitchFamily="18" charset="0"/>
                      </a:rPr>
                      <m:t>old</m:t>
                    </m:r>
                    <m:r>
                      <a:rPr lang="en-US" altLang="zh-CN" sz="2400" b="1" i="1">
                        <a:solidFill>
                          <a:srgbClr val="6F1787"/>
                        </a:solidFill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zh-CN" altLang="zh-CN" sz="2400" b="1" dirty="0">
                    <a:solidFill>
                      <a:srgbClr val="6F1787"/>
                    </a:solidFill>
                    <a:latin typeface="微软雅黑" panose="020B0503020204020204" pitchFamily="82" charset="2"/>
                    <a:ea typeface="微软雅黑" panose="020B0503020204020204" pitchFamily="82" charset="2"/>
                  </a:rPr>
                  <a:t> </a:t>
                </a:r>
                <a:endParaRPr lang="en-US" altLang="zh-CN" sz="2400" b="1" dirty="0">
                  <a:solidFill>
                    <a:srgbClr val="6F1787"/>
                  </a:solidFill>
                  <a:latin typeface="微软雅黑" panose="020B0503020204020204" pitchFamily="82" charset="2"/>
                  <a:ea typeface="微软雅黑" panose="020B0503020204020204" pitchFamily="82" charset="2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kumimoji="1" lang="zh-CN" altLang="en-US" sz="2000" dirty="0">
                    <a:latin typeface="微软雅黑" panose="020B0503020204020204" pitchFamily="82" charset="2"/>
                    <a:ea typeface="微软雅黑" panose="020B0503020204020204" pitchFamily="82" charset="2"/>
                  </a:rPr>
                  <a:t>：</a:t>
                </a:r>
                <a:r>
                  <a:rPr lang="zh-CN" altLang="zh-CN" sz="2000" dirty="0">
                    <a:latin typeface="微软雅黑" panose="020B0503020204020204" pitchFamily="82" charset="2"/>
                    <a:ea typeface="微软雅黑" panose="020B0503020204020204" pitchFamily="82" charset="2"/>
                  </a:rPr>
                  <a:t>事务的唯一标识符 </a:t>
                </a:r>
                <a:endParaRPr kumimoji="1" lang="en-US" altLang="zh-CN" sz="2000" dirty="0">
                  <a:latin typeface="微软雅黑" panose="020B0503020204020204" pitchFamily="82" charset="2"/>
                  <a:ea typeface="微软雅黑" panose="020B0503020204020204" pitchFamily="82" charset="2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kumimoji="1" lang="zh-CN" altLang="en-US" sz="2000" dirty="0">
                    <a:latin typeface="微软雅黑" panose="020B0503020204020204" pitchFamily="82" charset="2"/>
                    <a:ea typeface="微软雅黑" panose="020B0503020204020204" pitchFamily="82" charset="2"/>
                  </a:rPr>
                  <a:t>：数据项</a:t>
                </a:r>
                <a:endParaRPr kumimoji="1" lang="en-US" altLang="zh-CN" sz="2000" dirty="0">
                  <a:latin typeface="微软雅黑" panose="020B0503020204020204" pitchFamily="82" charset="2"/>
                  <a:ea typeface="微软雅黑" panose="020B0503020204020204" pitchFamily="82" charset="2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zh-CN" sz="2000" i="1" baseline="-25000">
                        <a:latin typeface="Cambria Math" panose="02040503050406030204" pitchFamily="18" charset="0"/>
                      </a:rPr>
                      <m:t>𝑜𝑙𝑑</m:t>
                    </m:r>
                  </m:oMath>
                </a14:m>
                <a:r>
                  <a:rPr kumimoji="1" lang="zh-CN" altLang="en-US" sz="2000" dirty="0">
                    <a:latin typeface="微软雅黑" panose="020B0503020204020204" pitchFamily="82" charset="2"/>
                    <a:ea typeface="微软雅黑" panose="020B0503020204020204" pitchFamily="82" charset="2"/>
                  </a:rPr>
                  <a:t>：</a:t>
                </a:r>
                <a:r>
                  <a:rPr lang="zh-CN" altLang="zh-CN" sz="2000" dirty="0">
                    <a:latin typeface="微软雅黑" panose="020B0503020204020204" pitchFamily="82" charset="2"/>
                    <a:ea typeface="微软雅黑" panose="020B0503020204020204" pitchFamily="82" charset="2"/>
                  </a:rPr>
                  <a:t>数据项修改以前的值</a:t>
                </a:r>
                <a:endParaRPr lang="en-US" altLang="zh-CN" sz="2000" dirty="0">
                  <a:latin typeface="微软雅黑" panose="020B0503020204020204" pitchFamily="82" charset="2"/>
                  <a:ea typeface="微软雅黑" panose="020B0503020204020204" pitchFamily="82" charset="2"/>
                </a:endParaRPr>
              </a:p>
              <a:p>
                <a:r>
                  <a:rPr lang="zh-CN" altLang="en-US" sz="2400" b="1" dirty="0">
                    <a:solidFill>
                      <a:srgbClr val="6F1787"/>
                    </a:solidFill>
                    <a:latin typeface="微软雅黑" panose="020B0503020204020204" pitchFamily="82" charset="2"/>
                    <a:ea typeface="微软雅黑" panose="020B0503020204020204" pitchFamily="82" charset="2"/>
                  </a:rPr>
                  <a:t>产生时机：当数据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solidFill>
                          <a:srgbClr val="6F1787"/>
                        </a:solidFill>
                        <a:latin typeface="Cambria Math" panose="02040503050406030204" pitchFamily="18" charset="0"/>
                      </a:rPr>
                      <m:t>𝑻</m:t>
                    </m:r>
                  </m:oMath>
                </a14:m>
                <a:r>
                  <a:rPr kumimoji="1" lang="zh-CN" altLang="en-US" sz="2400" b="1" dirty="0">
                    <a:solidFill>
                      <a:srgbClr val="6F1787"/>
                    </a:solidFill>
                    <a:latin typeface="微软雅黑" panose="020B0503020204020204" pitchFamily="82" charset="2"/>
                    <a:ea typeface="微软雅黑" panose="020B0503020204020204" pitchFamily="82" charset="2"/>
                  </a:rPr>
                  <a:t>修改数据项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solidFill>
                          <a:srgbClr val="6F1787"/>
                        </a:solidFill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kumimoji="1" lang="zh-CN" altLang="en-US" sz="2400" b="1" dirty="0">
                    <a:solidFill>
                      <a:srgbClr val="6F1787"/>
                    </a:solidFill>
                    <a:latin typeface="微软雅黑" panose="020B0503020204020204" pitchFamily="82" charset="2"/>
                    <a:ea typeface="微软雅黑" panose="020B0503020204020204" pitchFamily="82" charset="2"/>
                  </a:rPr>
                  <a:t>（</a:t>
                </a:r>
                <a:r>
                  <a:rPr kumimoji="1" lang="en-US" altLang="zh-CN" sz="2400" b="1" dirty="0">
                    <a:solidFill>
                      <a:srgbClr val="6F1787"/>
                    </a:solidFill>
                    <a:latin typeface="微软雅黑" panose="020B0503020204020204" pitchFamily="82" charset="2"/>
                    <a:ea typeface="微软雅黑" panose="020B0503020204020204" pitchFamily="82" charset="2"/>
                  </a:rPr>
                  <a:t>Write</a:t>
                </a:r>
                <a:r>
                  <a:rPr lang="en-US" altLang="zh-CN" sz="2400" b="1" dirty="0">
                    <a:solidFill>
                      <a:srgbClr val="6F1787"/>
                    </a:solidFill>
                    <a:latin typeface="微软雅黑" panose="020B0503020204020204" pitchFamily="82" charset="2"/>
                    <a:ea typeface="微软雅黑" panose="020B0503020204020204" pitchFamily="82" charset="2"/>
                  </a:rPr>
                  <a:t>(</a:t>
                </a:r>
                <a:r>
                  <a:rPr kumimoji="1" lang="en-US" altLang="zh-CN" sz="2400" b="1" dirty="0">
                    <a:solidFill>
                      <a:srgbClr val="6F1787"/>
                    </a:solidFill>
                    <a:latin typeface="微软雅黑" panose="020B0503020204020204" pitchFamily="82" charset="2"/>
                    <a:ea typeface="微软雅黑" panose="020B0503020204020204" pitchFamily="82" charset="2"/>
                  </a:rPr>
                  <a:t>X</a:t>
                </a:r>
                <a:r>
                  <a:rPr lang="en-US" altLang="zh-CN" sz="2400" b="1" dirty="0">
                    <a:solidFill>
                      <a:srgbClr val="6F1787"/>
                    </a:solidFill>
                    <a:latin typeface="微软雅黑" panose="020B0503020204020204" pitchFamily="82" charset="2"/>
                    <a:ea typeface="微软雅黑" panose="020B0503020204020204" pitchFamily="82" charset="2"/>
                  </a:rPr>
                  <a:t>)</a:t>
                </a:r>
                <a:r>
                  <a:rPr lang="zh-CN" altLang="en-US" sz="2400" b="1" dirty="0">
                    <a:solidFill>
                      <a:srgbClr val="6F1787"/>
                    </a:solidFill>
                    <a:latin typeface="微软雅黑" panose="020B0503020204020204" pitchFamily="82" charset="2"/>
                    <a:ea typeface="微软雅黑" panose="020B0503020204020204" pitchFamily="82" charset="2"/>
                  </a:rPr>
                  <a:t>）</a:t>
                </a:r>
                <a:r>
                  <a:rPr kumimoji="1" lang="zh-CN" altLang="en-US" sz="2400" b="1" dirty="0">
                    <a:solidFill>
                      <a:srgbClr val="6F1787"/>
                    </a:solidFill>
                    <a:latin typeface="微软雅黑" panose="020B0503020204020204" pitchFamily="82" charset="2"/>
                    <a:ea typeface="微软雅黑" panose="020B0503020204020204" pitchFamily="82" charset="2"/>
                  </a:rPr>
                  <a:t>时产生</a:t>
                </a:r>
                <a:endParaRPr kumimoji="1" lang="en-US" altLang="zh-CN" sz="2400" b="1" dirty="0">
                  <a:solidFill>
                    <a:srgbClr val="6F1787"/>
                  </a:solidFill>
                  <a:latin typeface="微软雅黑" panose="020B0503020204020204" pitchFamily="82" charset="2"/>
                  <a:ea typeface="微软雅黑" panose="020B0503020204020204" pitchFamily="82" charset="2"/>
                </a:endParaRPr>
              </a:p>
              <a:p>
                <a:r>
                  <a:rPr lang="zh-CN" altLang="en-US" sz="2400" b="1" dirty="0">
                    <a:solidFill>
                      <a:srgbClr val="6F1787"/>
                    </a:solidFill>
                    <a:latin typeface="微软雅黑" panose="020B0503020204020204" pitchFamily="82" charset="2"/>
                    <a:ea typeface="微软雅黑" panose="020B0503020204020204" pitchFamily="82" charset="2"/>
                  </a:rPr>
                  <a:t>作用：实现事务回滚</a:t>
                </a:r>
                <a:endParaRPr lang="en-US" altLang="zh-CN" sz="2400" b="1" dirty="0">
                  <a:solidFill>
                    <a:srgbClr val="6F1787"/>
                  </a:solidFill>
                  <a:latin typeface="微软雅黑" panose="020B0503020204020204" pitchFamily="82" charset="2"/>
                  <a:ea typeface="微软雅黑" panose="020B0503020204020204" pitchFamily="82" charset="2"/>
                </a:endParaRPr>
              </a:p>
              <a:p>
                <a:pPr marL="0" indent="0">
                  <a:buNone/>
                </a:pPr>
                <a:endParaRPr lang="en-US" altLang="zh-CN" sz="2400" dirty="0">
                  <a:latin typeface="微软雅黑" panose="020B0503020204020204" pitchFamily="82" charset="2"/>
                  <a:ea typeface="微软雅黑" panose="020B0503020204020204" pitchFamily="82" charset="2"/>
                </a:endParaRPr>
              </a:p>
              <a:p>
                <a:r>
                  <a:rPr kumimoji="1" lang="zh-CN" altLang="en-US" sz="2400" b="1" dirty="0">
                    <a:solidFill>
                      <a:srgbClr val="6F1787"/>
                    </a:solidFill>
                    <a:latin typeface="微软雅黑" panose="020B0503020204020204" pitchFamily="82" charset="2"/>
                    <a:ea typeface="微软雅黑" panose="020B0503020204020204" pitchFamily="82" charset="2"/>
                  </a:rPr>
                  <a:t>注意：一般还包含一个日志序号</a:t>
                </a:r>
                <a:r>
                  <a:rPr kumimoji="1" lang="en-US" altLang="zh-CN" sz="2400" b="1" dirty="0">
                    <a:solidFill>
                      <a:srgbClr val="6F1787"/>
                    </a:solidFill>
                    <a:latin typeface="微软雅黑" panose="020B0503020204020204" pitchFamily="82" charset="2"/>
                    <a:ea typeface="微软雅黑" panose="020B0503020204020204" pitchFamily="82" charset="2"/>
                  </a:rPr>
                  <a:t>log</a:t>
                </a:r>
                <a:r>
                  <a:rPr kumimoji="1" lang="zh-CN" altLang="en-US" sz="2400" b="1" dirty="0">
                    <a:solidFill>
                      <a:srgbClr val="6F1787"/>
                    </a:solidFill>
                    <a:latin typeface="微软雅黑" panose="020B0503020204020204" pitchFamily="82" charset="2"/>
                    <a:ea typeface="微软雅黑" panose="020B0503020204020204" pitchFamily="82" charset="2"/>
                  </a:rPr>
                  <a:t> </a:t>
                </a:r>
                <a:r>
                  <a:rPr kumimoji="1" lang="en-US" altLang="zh-CN" sz="2400" b="1" dirty="0">
                    <a:solidFill>
                      <a:srgbClr val="6F1787"/>
                    </a:solidFill>
                    <a:latin typeface="微软雅黑" panose="020B0503020204020204" pitchFamily="82" charset="2"/>
                    <a:ea typeface="微软雅黑" panose="020B0503020204020204" pitchFamily="82" charset="2"/>
                  </a:rPr>
                  <a:t>sequential</a:t>
                </a:r>
                <a:r>
                  <a:rPr kumimoji="1" lang="zh-CN" altLang="en-US" sz="2400" b="1" dirty="0">
                    <a:solidFill>
                      <a:srgbClr val="6F1787"/>
                    </a:solidFill>
                    <a:latin typeface="微软雅黑" panose="020B0503020204020204" pitchFamily="82" charset="2"/>
                    <a:ea typeface="微软雅黑" panose="020B0503020204020204" pitchFamily="82" charset="2"/>
                  </a:rPr>
                  <a:t> </a:t>
                </a:r>
                <a:r>
                  <a:rPr kumimoji="1" lang="en-US" altLang="zh-CN" sz="2400" b="1" dirty="0">
                    <a:solidFill>
                      <a:srgbClr val="6F1787"/>
                    </a:solidFill>
                    <a:latin typeface="微软雅黑" panose="020B0503020204020204" pitchFamily="82" charset="2"/>
                    <a:ea typeface="微软雅黑" panose="020B0503020204020204" pitchFamily="82" charset="2"/>
                  </a:rPr>
                  <a:t>number</a:t>
                </a:r>
                <a:r>
                  <a:rPr kumimoji="1" lang="zh-CN" altLang="en-US" sz="2400" b="1" dirty="0">
                    <a:solidFill>
                      <a:srgbClr val="6F1787"/>
                    </a:solidFill>
                    <a:latin typeface="微软雅黑" panose="020B0503020204020204" pitchFamily="82" charset="2"/>
                    <a:ea typeface="微软雅黑" panose="020B0503020204020204" pitchFamily="82" charset="2"/>
                  </a:rPr>
                  <a:t> </a:t>
                </a:r>
                <a:r>
                  <a:rPr kumimoji="1" lang="en-US" altLang="zh-CN" sz="2400" b="1" dirty="0">
                    <a:solidFill>
                      <a:srgbClr val="6F1787"/>
                    </a:solidFill>
                    <a:latin typeface="微软雅黑" panose="020B0503020204020204" pitchFamily="82" charset="2"/>
                    <a:ea typeface="微软雅黑" panose="020B0503020204020204" pitchFamily="82" charset="2"/>
                  </a:rPr>
                  <a:t>(LSN)</a:t>
                </a:r>
                <a:endParaRPr kumimoji="1" lang="zh-CN" altLang="en-US" sz="2400" b="1" dirty="0">
                  <a:solidFill>
                    <a:srgbClr val="6F1787"/>
                  </a:solidFill>
                  <a:latin typeface="微软雅黑" panose="020B0503020204020204" pitchFamily="82" charset="2"/>
                  <a:ea typeface="微软雅黑" panose="020B0503020204020204" pitchFamily="82" charset="2"/>
                </a:endParaRPr>
              </a:p>
            </p:txBody>
          </p:sp>
        </mc:Choice>
        <mc:Fallback xmlns="">
          <p:sp>
            <p:nvSpPr>
              <p:cNvPr id="4" name="内容占位符 3">
                <a:extLst>
                  <a:ext uri="{FF2B5EF4-FFF2-40B4-BE49-F238E27FC236}">
                    <a16:creationId xmlns:a16="http://schemas.microsoft.com/office/drawing/2014/main" id="{73CAB342-82FC-D24B-A993-D993DF09176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467605" y="1702157"/>
                <a:ext cx="10724395" cy="3885486"/>
              </a:xfrm>
              <a:blipFill>
                <a:blip r:embed="rId3"/>
                <a:stretch>
                  <a:fillRect l="-796" t="-12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CDADBDA-1D4D-254B-90D0-F2B53E1EAA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zh-CN" altLang="en-US">
                <a:latin typeface="微软雅黑" panose="020B0503020204020204" pitchFamily="82" charset="2"/>
                <a:ea typeface="微软雅黑" panose="020B0503020204020204" pitchFamily="82" charset="2"/>
              </a:rPr>
              <a:t>数据库系统</a:t>
            </a:r>
            <a:r>
              <a:rPr lang="en-US" altLang="zh-CN">
                <a:latin typeface="微软雅黑" panose="020B0503020204020204" pitchFamily="82" charset="2"/>
                <a:ea typeface="微软雅黑" panose="020B0503020204020204" pitchFamily="82" charset="2"/>
              </a:rPr>
              <a:t>—</a:t>
            </a:r>
            <a:r>
              <a:rPr lang="zh-CN" altLang="en-US">
                <a:latin typeface="微软雅黑" panose="020B0503020204020204" pitchFamily="82" charset="2"/>
                <a:ea typeface="微软雅黑" panose="020B0503020204020204" pitchFamily="82" charset="2"/>
              </a:rPr>
              <a:t>故障恢复</a:t>
            </a:r>
            <a:endParaRPr lang="en-US" altLang="zh-CN" sz="12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4586917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18">
            <a:extLst>
              <a:ext uri="{FF2B5EF4-FFF2-40B4-BE49-F238E27FC236}">
                <a16:creationId xmlns:a16="http://schemas.microsoft.com/office/drawing/2014/main" id="{B7AF68B4-F0A7-4A45-A381-CB072376A0EF}"/>
              </a:ext>
            </a:extLst>
          </p:cNvPr>
          <p:cNvSpPr/>
          <p:nvPr/>
        </p:nvSpPr>
        <p:spPr>
          <a:xfrm>
            <a:off x="1000164" y="1201912"/>
            <a:ext cx="10340936" cy="4894087"/>
          </a:xfrm>
          <a:prstGeom prst="roundRect">
            <a:avLst>
              <a:gd name="adj" fmla="val 9827"/>
            </a:avLst>
          </a:prstGeom>
          <a:solidFill>
            <a:schemeClr val="bg1"/>
          </a:solidFill>
          <a:ln w="12700" cap="flat">
            <a:gradFill>
              <a:gsLst>
                <a:gs pos="0">
                  <a:srgbClr val="3B20FF">
                    <a:alpha val="16000"/>
                  </a:srgbClr>
                </a:gs>
                <a:gs pos="100000">
                  <a:srgbClr val="6F1787"/>
                </a:gs>
              </a:gsLst>
              <a:lin ang="10800000" scaled="1"/>
            </a:gradFill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endParaRPr lang="zh-CN" altLang="en-US" b="1" dirty="0">
              <a:latin typeface="微软雅黑" panose="020B0503020204020204" pitchFamily="82" charset="2"/>
              <a:ea typeface="微软雅黑" panose="020B0503020204020204" pitchFamily="82" charset="2"/>
              <a:sym typeface="+mn-ea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24746D21-520A-AB45-A3D7-6D084C49153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BBDC00-B9E2-4EFD-9306-2934E87247C6}" type="slidenum">
              <a:rPr lang="zh-CN" altLang="en-US" smtClean="0">
                <a:latin typeface="微软雅黑" panose="020B0503020204020204" pitchFamily="82" charset="2"/>
                <a:ea typeface="微软雅黑" panose="020B0503020204020204" pitchFamily="82" charset="2"/>
              </a:rPr>
              <a:pPr/>
              <a:t>24</a:t>
            </a:fld>
            <a:endParaRPr lang="zh-CN" altLang="en-US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715F1ADC-E4B0-7448-A72D-69381B8284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微软雅黑" panose="020B0503020204020204" pitchFamily="82" charset="2"/>
                <a:ea typeface="微软雅黑" panose="020B0503020204020204" pitchFamily="82" charset="2"/>
              </a:rPr>
              <a:t>Undo</a:t>
            </a:r>
            <a:r>
              <a:rPr lang="zh-CN" altLang="en-US" dirty="0">
                <a:latin typeface="微软雅黑" panose="020B0503020204020204" pitchFamily="82" charset="2"/>
                <a:ea typeface="微软雅黑" panose="020B0503020204020204" pitchFamily="82" charset="2"/>
              </a:rPr>
              <a:t>回滚</a:t>
            </a:r>
            <a:r>
              <a:rPr kumimoji="1" lang="zh-CN" altLang="en-US" dirty="0">
                <a:latin typeface="微软雅黑" panose="020B0503020204020204" pitchFamily="82" charset="2"/>
                <a:ea typeface="微软雅黑" panose="020B0503020204020204" pitchFamily="82" charset="2"/>
              </a:rPr>
              <a:t>日志</a:t>
            </a: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CDADBDA-1D4D-254B-90D0-F2B53E1EAA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zh-CN" altLang="en-US">
                <a:latin typeface="微软雅黑" panose="020B0503020204020204" pitchFamily="82" charset="2"/>
                <a:ea typeface="微软雅黑" panose="020B0503020204020204" pitchFamily="82" charset="2"/>
              </a:rPr>
              <a:t>数据库系统</a:t>
            </a:r>
            <a:r>
              <a:rPr lang="en-US" altLang="zh-CN">
                <a:latin typeface="微软雅黑" panose="020B0503020204020204" pitchFamily="82" charset="2"/>
                <a:ea typeface="微软雅黑" panose="020B0503020204020204" pitchFamily="82" charset="2"/>
              </a:rPr>
              <a:t>—</a:t>
            </a:r>
            <a:r>
              <a:rPr lang="zh-CN" altLang="en-US">
                <a:latin typeface="微软雅黑" panose="020B0503020204020204" pitchFamily="82" charset="2"/>
                <a:ea typeface="微软雅黑" panose="020B0503020204020204" pitchFamily="82" charset="2"/>
              </a:rPr>
              <a:t>故障恢复</a:t>
            </a:r>
            <a:endParaRPr lang="en-US" altLang="zh-CN" sz="12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16FC2C64-54EB-C946-AA91-99396B7D9F6E}"/>
              </a:ext>
            </a:extLst>
          </p:cNvPr>
          <p:cNvSpPr/>
          <p:nvPr/>
        </p:nvSpPr>
        <p:spPr>
          <a:xfrm>
            <a:off x="1590680" y="2007146"/>
            <a:ext cx="3184125" cy="21954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66700" latinLnBrk="1">
              <a:spcBef>
                <a:spcPts val="200"/>
              </a:spcBef>
              <a:spcAft>
                <a:spcPts val="200"/>
              </a:spcAft>
            </a:pPr>
            <a:r>
              <a:rPr lang="en-US" altLang="zh-CN" sz="2000" b="1" kern="100" spc="-20" dirty="0">
                <a:solidFill>
                  <a:srgbClr val="000000"/>
                </a:solidFill>
                <a:latin typeface="微软雅黑" panose="020B0503020204020204" pitchFamily="82" charset="2"/>
                <a:ea typeface="微软雅黑" panose="020B0503020204020204" pitchFamily="82" charset="2"/>
                <a:cs typeface="Huawei Sans"/>
              </a:rPr>
              <a:t>read(A);</a:t>
            </a:r>
            <a:endParaRPr lang="zh-CN" altLang="zh-CN" sz="2000" b="1" kern="100" spc="-20" dirty="0">
              <a:latin typeface="微软雅黑" panose="020B0503020204020204" pitchFamily="82" charset="2"/>
              <a:ea typeface="微软雅黑" panose="020B0503020204020204" pitchFamily="82" charset="2"/>
              <a:cs typeface="Huawei Sans"/>
            </a:endParaRPr>
          </a:p>
          <a:p>
            <a:pPr indent="266700" latinLnBrk="1">
              <a:spcBef>
                <a:spcPts val="200"/>
              </a:spcBef>
              <a:spcAft>
                <a:spcPts val="200"/>
              </a:spcAft>
            </a:pPr>
            <a:r>
              <a:rPr lang="en-US" altLang="zh-CN" sz="2000" b="1" kern="100" spc="-20" dirty="0">
                <a:solidFill>
                  <a:srgbClr val="000000"/>
                </a:solidFill>
                <a:latin typeface="微软雅黑" panose="020B0503020204020204" pitchFamily="82" charset="2"/>
                <a:ea typeface="微软雅黑" panose="020B0503020204020204" pitchFamily="82" charset="2"/>
                <a:cs typeface="Huawei Sans"/>
              </a:rPr>
              <a:t>A = A - 200;</a:t>
            </a:r>
            <a:endParaRPr lang="zh-CN" altLang="zh-CN" sz="2000" b="1" kern="100" spc="-20" dirty="0">
              <a:latin typeface="微软雅黑" panose="020B0503020204020204" pitchFamily="82" charset="2"/>
              <a:ea typeface="微软雅黑" panose="020B0503020204020204" pitchFamily="82" charset="2"/>
              <a:cs typeface="Huawei Sans"/>
            </a:endParaRPr>
          </a:p>
          <a:p>
            <a:pPr indent="266700" latinLnBrk="1">
              <a:spcBef>
                <a:spcPts val="200"/>
              </a:spcBef>
              <a:spcAft>
                <a:spcPts val="200"/>
              </a:spcAft>
            </a:pPr>
            <a:r>
              <a:rPr lang="en-US" altLang="zh-CN" sz="2000" b="1" kern="100" spc="-20" dirty="0">
                <a:solidFill>
                  <a:srgbClr val="000000"/>
                </a:solidFill>
                <a:latin typeface="微软雅黑" panose="020B0503020204020204" pitchFamily="82" charset="2"/>
                <a:ea typeface="微软雅黑" panose="020B0503020204020204" pitchFamily="82" charset="2"/>
                <a:cs typeface="Huawei Sans"/>
              </a:rPr>
              <a:t>write(A);</a:t>
            </a:r>
            <a:endParaRPr lang="zh-CN" altLang="zh-CN" sz="2000" b="1" kern="100" spc="-20" dirty="0">
              <a:latin typeface="微软雅黑" panose="020B0503020204020204" pitchFamily="82" charset="2"/>
              <a:ea typeface="微软雅黑" panose="020B0503020204020204" pitchFamily="82" charset="2"/>
              <a:cs typeface="Huawei Sans"/>
            </a:endParaRPr>
          </a:p>
          <a:p>
            <a:pPr indent="266700" latinLnBrk="1">
              <a:spcBef>
                <a:spcPts val="200"/>
              </a:spcBef>
              <a:spcAft>
                <a:spcPts val="200"/>
              </a:spcAft>
            </a:pPr>
            <a:r>
              <a:rPr lang="en-US" altLang="zh-CN" sz="2000" b="1" kern="100" spc="-20" dirty="0">
                <a:solidFill>
                  <a:srgbClr val="000000"/>
                </a:solidFill>
                <a:latin typeface="微软雅黑" panose="020B0503020204020204" pitchFamily="82" charset="2"/>
                <a:ea typeface="微软雅黑" panose="020B0503020204020204" pitchFamily="82" charset="2"/>
                <a:cs typeface="Huawei Sans"/>
              </a:rPr>
              <a:t>read(B); </a:t>
            </a:r>
            <a:endParaRPr lang="zh-CN" altLang="zh-CN" sz="2000" b="1" kern="100" spc="-20" dirty="0">
              <a:latin typeface="微软雅黑" panose="020B0503020204020204" pitchFamily="82" charset="2"/>
              <a:ea typeface="微软雅黑" panose="020B0503020204020204" pitchFamily="82" charset="2"/>
              <a:cs typeface="Huawei Sans"/>
            </a:endParaRPr>
          </a:p>
          <a:p>
            <a:pPr indent="266700" latinLnBrk="1">
              <a:spcBef>
                <a:spcPts val="200"/>
              </a:spcBef>
              <a:spcAft>
                <a:spcPts val="200"/>
              </a:spcAft>
            </a:pPr>
            <a:r>
              <a:rPr lang="en-US" altLang="zh-CN" sz="2000" b="1" kern="100" spc="-20" dirty="0">
                <a:solidFill>
                  <a:srgbClr val="000000"/>
                </a:solidFill>
                <a:latin typeface="微软雅黑" panose="020B0503020204020204" pitchFamily="82" charset="2"/>
                <a:ea typeface="微软雅黑" panose="020B0503020204020204" pitchFamily="82" charset="2"/>
                <a:cs typeface="Huawei Sans"/>
              </a:rPr>
              <a:t>B = B + 200;</a:t>
            </a:r>
            <a:endParaRPr lang="zh-CN" altLang="zh-CN" sz="2000" b="1" kern="100" spc="-20" dirty="0">
              <a:latin typeface="微软雅黑" panose="020B0503020204020204" pitchFamily="82" charset="2"/>
              <a:ea typeface="微软雅黑" panose="020B0503020204020204" pitchFamily="82" charset="2"/>
              <a:cs typeface="Huawei Sans"/>
            </a:endParaRPr>
          </a:p>
          <a:p>
            <a:pPr indent="266700" latinLnBrk="1">
              <a:spcBef>
                <a:spcPts val="200"/>
              </a:spcBef>
              <a:spcAft>
                <a:spcPts val="200"/>
              </a:spcAft>
            </a:pPr>
            <a:r>
              <a:rPr lang="en-US" altLang="zh-CN" sz="2000" b="1" kern="100" spc="-20" dirty="0">
                <a:solidFill>
                  <a:srgbClr val="000000"/>
                </a:solidFill>
                <a:latin typeface="微软雅黑" panose="020B0503020204020204" pitchFamily="82" charset="2"/>
                <a:ea typeface="微软雅黑" panose="020B0503020204020204" pitchFamily="82" charset="2"/>
                <a:cs typeface="Huawei Sans"/>
              </a:rPr>
              <a:t>write(B).</a:t>
            </a:r>
            <a:endParaRPr lang="zh-CN" altLang="zh-CN" sz="2000" b="1" kern="100" spc="-20" dirty="0">
              <a:latin typeface="微软雅黑" panose="020B0503020204020204" pitchFamily="82" charset="2"/>
              <a:ea typeface="微软雅黑" panose="020B0503020204020204" pitchFamily="82" charset="2"/>
              <a:cs typeface="Huawei Sans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375F1E60-5B5D-B746-BD5B-846B08330535}"/>
              </a:ext>
            </a:extLst>
          </p:cNvPr>
          <p:cNvSpPr/>
          <p:nvPr/>
        </p:nvSpPr>
        <p:spPr>
          <a:xfrm>
            <a:off x="1590680" y="4771940"/>
            <a:ext cx="6096000" cy="1118255"/>
          </a:xfrm>
          <a:prstGeom prst="rect">
            <a:avLst/>
          </a:prstGeom>
        </p:spPr>
        <p:txBody>
          <a:bodyPr>
            <a:spAutoFit/>
          </a:bodyPr>
          <a:lstStyle/>
          <a:p>
            <a:pPr indent="266700" latinLnBrk="1">
              <a:spcBef>
                <a:spcPts val="200"/>
              </a:spcBef>
              <a:spcAft>
                <a:spcPts val="200"/>
              </a:spcAft>
            </a:pPr>
            <a:r>
              <a:rPr lang="en-US" altLang="zh-CN" sz="2000" b="1" kern="100" spc="-20" dirty="0">
                <a:solidFill>
                  <a:srgbClr val="000000"/>
                </a:solidFill>
                <a:latin typeface="微软雅黑" panose="020B0503020204020204" pitchFamily="82" charset="2"/>
                <a:ea typeface="微软雅黑" panose="020B0503020204020204" pitchFamily="82" charset="2"/>
                <a:cs typeface="Huawei Sans"/>
              </a:rPr>
              <a:t>read(C);</a:t>
            </a:r>
            <a:endParaRPr lang="zh-CN" altLang="zh-CN" sz="2000" b="1" kern="100" spc="-20" dirty="0">
              <a:latin typeface="微软雅黑" panose="020B0503020204020204" pitchFamily="82" charset="2"/>
              <a:ea typeface="微软雅黑" panose="020B0503020204020204" pitchFamily="82" charset="2"/>
              <a:cs typeface="Huawei Sans"/>
            </a:endParaRPr>
          </a:p>
          <a:p>
            <a:pPr indent="266700" latinLnBrk="1">
              <a:spcBef>
                <a:spcPts val="200"/>
              </a:spcBef>
              <a:spcAft>
                <a:spcPts val="200"/>
              </a:spcAft>
            </a:pPr>
            <a:r>
              <a:rPr lang="en-US" altLang="zh-CN" sz="2000" b="1" kern="100" spc="-20" dirty="0">
                <a:solidFill>
                  <a:srgbClr val="000000"/>
                </a:solidFill>
                <a:latin typeface="微软雅黑" panose="020B0503020204020204" pitchFamily="82" charset="2"/>
                <a:ea typeface="微软雅黑" panose="020B0503020204020204" pitchFamily="82" charset="2"/>
                <a:cs typeface="Huawei Sans"/>
              </a:rPr>
              <a:t>C = C + 500;</a:t>
            </a:r>
            <a:endParaRPr lang="zh-CN" altLang="zh-CN" sz="2000" b="1" kern="100" spc="-20" dirty="0">
              <a:latin typeface="微软雅黑" panose="020B0503020204020204" pitchFamily="82" charset="2"/>
              <a:ea typeface="微软雅黑" panose="020B0503020204020204" pitchFamily="82" charset="2"/>
              <a:cs typeface="Huawei Sans"/>
            </a:endParaRPr>
          </a:p>
          <a:p>
            <a:pPr indent="266700" latinLnBrk="1">
              <a:spcBef>
                <a:spcPts val="200"/>
              </a:spcBef>
              <a:spcAft>
                <a:spcPts val="200"/>
              </a:spcAft>
            </a:pPr>
            <a:r>
              <a:rPr lang="en-US" altLang="zh-CN" sz="2000" b="1" kern="100" spc="-20" dirty="0">
                <a:solidFill>
                  <a:srgbClr val="000000"/>
                </a:solidFill>
                <a:latin typeface="微软雅黑" panose="020B0503020204020204" pitchFamily="82" charset="2"/>
                <a:ea typeface="微软雅黑" panose="020B0503020204020204" pitchFamily="82" charset="2"/>
                <a:cs typeface="Huawei Sans"/>
              </a:rPr>
              <a:t>write(C).</a:t>
            </a:r>
            <a:endParaRPr lang="zh-CN" altLang="zh-CN" sz="2000" b="1" kern="100" spc="-20" dirty="0">
              <a:latin typeface="微软雅黑" panose="020B0503020204020204" pitchFamily="82" charset="2"/>
              <a:ea typeface="微软雅黑" panose="020B0503020204020204" pitchFamily="82" charset="2"/>
              <a:cs typeface="Huawei San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23FDF104-B482-F345-A9F5-38F59039975C}"/>
                  </a:ext>
                </a:extLst>
              </p:cNvPr>
              <p:cNvSpPr txBox="1"/>
              <p:nvPr/>
            </p:nvSpPr>
            <p:spPr>
              <a:xfrm>
                <a:off x="1282186" y="1473402"/>
                <a:ext cx="380111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Wingdings" pitchFamily="2" charset="2"/>
                  <a:buChar char="p"/>
                </a:pPr>
                <a:r>
                  <a:rPr kumimoji="1" lang="zh-CN" altLang="en-US" sz="2800" b="1" dirty="0">
                    <a:solidFill>
                      <a:srgbClr val="6F1787"/>
                    </a:solidFill>
                    <a:latin typeface="微软雅黑" panose="020B0503020204020204" pitchFamily="82" charset="2"/>
                    <a:ea typeface="微软雅黑" panose="020B0503020204020204" pitchFamily="82" charset="2"/>
                  </a:rPr>
                  <a:t>事务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800" b="1" i="1" smtClean="0">
                            <a:solidFill>
                              <a:srgbClr val="6F178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800" b="1" i="1">
                            <a:solidFill>
                              <a:srgbClr val="6F1787"/>
                            </a:solidFill>
                            <a:latin typeface="Cambria Math" charset="0"/>
                          </a:rPr>
                          <m:t>𝑻</m:t>
                        </m:r>
                      </m:e>
                      <m:sub>
                        <m:r>
                          <a:rPr kumimoji="1" lang="en-US" altLang="zh-CN" sz="2800" b="1" i="1">
                            <a:solidFill>
                              <a:srgbClr val="6F1787"/>
                            </a:solidFill>
                            <a:latin typeface="Cambria Math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kumimoji="1" lang="zh-CN" altLang="en-US" sz="2800" b="1" dirty="0">
                    <a:solidFill>
                      <a:srgbClr val="6F1787"/>
                    </a:solidFill>
                    <a:latin typeface="微软雅黑" panose="020B0503020204020204" pitchFamily="82" charset="2"/>
                    <a:ea typeface="微软雅黑" panose="020B0503020204020204" pitchFamily="82" charset="2"/>
                  </a:rPr>
                  <a:t>读写操作</a:t>
                </a:r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23FDF104-B482-F345-A9F5-38F5903997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2186" y="1473402"/>
                <a:ext cx="3801111" cy="523220"/>
              </a:xfrm>
              <a:prstGeom prst="rect">
                <a:avLst/>
              </a:prstGeom>
              <a:blipFill>
                <a:blip r:embed="rId3"/>
                <a:stretch>
                  <a:fillRect l="-2724" t="-12791" b="-313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AE6E55A0-B68D-5149-A97E-243279C09974}"/>
                  </a:ext>
                </a:extLst>
              </p:cNvPr>
              <p:cNvSpPr txBox="1"/>
              <p:nvPr/>
            </p:nvSpPr>
            <p:spPr>
              <a:xfrm>
                <a:off x="1368202" y="4237760"/>
                <a:ext cx="380111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Wingdings" pitchFamily="2" charset="2"/>
                  <a:buChar char="p"/>
                </a:pPr>
                <a:r>
                  <a:rPr kumimoji="1" lang="zh-CN" altLang="en-US" sz="2800" b="1" dirty="0">
                    <a:solidFill>
                      <a:srgbClr val="6F1787"/>
                    </a:solidFill>
                    <a:latin typeface="微软雅黑" panose="020B0503020204020204" pitchFamily="82" charset="2"/>
                    <a:ea typeface="微软雅黑" panose="020B0503020204020204" pitchFamily="82" charset="2"/>
                  </a:rPr>
                  <a:t>事务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800" b="1" i="1" smtClean="0">
                            <a:solidFill>
                              <a:srgbClr val="6F178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800" b="1" i="1">
                            <a:solidFill>
                              <a:srgbClr val="6F1787"/>
                            </a:solidFill>
                            <a:latin typeface="Cambria Math" charset="0"/>
                          </a:rPr>
                          <m:t>𝑻</m:t>
                        </m:r>
                      </m:e>
                      <m:sub>
                        <m:r>
                          <a:rPr kumimoji="1" lang="en-US" altLang="zh-CN" sz="2800" b="1" i="1" smtClean="0">
                            <a:solidFill>
                              <a:srgbClr val="6F1787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kumimoji="1" lang="zh-CN" altLang="en-US" sz="2800" b="1" dirty="0">
                    <a:solidFill>
                      <a:srgbClr val="6F1787"/>
                    </a:solidFill>
                    <a:latin typeface="微软雅黑" panose="020B0503020204020204" pitchFamily="82" charset="2"/>
                    <a:ea typeface="微软雅黑" panose="020B0503020204020204" pitchFamily="82" charset="2"/>
                  </a:rPr>
                  <a:t>读写操作</a:t>
                </a:r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AE6E55A0-B68D-5149-A97E-243279C099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8202" y="4237760"/>
                <a:ext cx="3801111" cy="523220"/>
              </a:xfrm>
              <a:prstGeom prst="rect">
                <a:avLst/>
              </a:prstGeom>
              <a:blipFill>
                <a:blip r:embed="rId4"/>
                <a:stretch>
                  <a:fillRect l="-2724" t="-11628" b="-313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64162AD0-242F-5846-AD58-6F216E3DE982}"/>
                  </a:ext>
                </a:extLst>
              </p:cNvPr>
              <p:cNvSpPr txBox="1"/>
              <p:nvPr/>
            </p:nvSpPr>
            <p:spPr>
              <a:xfrm>
                <a:off x="3999050" y="2123922"/>
                <a:ext cx="2458015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sz="2400" b="1" dirty="0">
                    <a:latin typeface="微软雅黑" panose="020B0503020204020204" pitchFamily="82" charset="2"/>
                    <a:ea typeface="微软雅黑" panose="020B0503020204020204" pitchFamily="82" charset="2"/>
                  </a:rPr>
                  <a:t>  数据项变化</a:t>
                </a:r>
                <a:endParaRPr kumimoji="1" lang="en-US" altLang="zh-CN" sz="2400" b="1" dirty="0">
                  <a:latin typeface="微软雅黑" panose="020B0503020204020204" pitchFamily="82" charset="2"/>
                  <a:ea typeface="微软雅黑" panose="020B0503020204020204" pitchFamily="82" charset="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CN" sz="2400" i="1" smtClean="0"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:1500→1300</m:t>
                      </m:r>
                    </m:oMath>
                  </m:oMathPara>
                </a14:m>
                <a:endParaRPr kumimoji="1" lang="en-US" altLang="zh-CN" sz="2400" b="0" dirty="0">
                  <a:latin typeface="微软雅黑" panose="020B0503020204020204" pitchFamily="82" charset="2"/>
                  <a:ea typeface="微软雅黑" panose="020B0503020204020204" pitchFamily="82" charset="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CN" sz="2400" i="1">
                          <a:latin typeface="Cambria Math" panose="02040503050406030204" pitchFamily="18" charset="0"/>
                        </a:rPr>
                        <m:t>B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:2000→2200</m:t>
                      </m:r>
                    </m:oMath>
                  </m:oMathPara>
                </a14:m>
                <a:endParaRPr kumimoji="1" lang="en-US" altLang="zh-CN" sz="2400" b="0" dirty="0">
                  <a:latin typeface="微软雅黑" panose="020B0503020204020204" pitchFamily="82" charset="2"/>
                  <a:ea typeface="微软雅黑" panose="020B0503020204020204" pitchFamily="82" charset="2"/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64162AD0-242F-5846-AD58-6F216E3DE9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9050" y="2123922"/>
                <a:ext cx="2458015" cy="1200329"/>
              </a:xfrm>
              <a:prstGeom prst="rect">
                <a:avLst/>
              </a:prstGeom>
              <a:blipFill>
                <a:blip r:embed="rId5"/>
                <a:stretch>
                  <a:fillRect t="-40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E072C25E-87CD-1F4D-962B-F97D547EEBD3}"/>
                  </a:ext>
                </a:extLst>
              </p:cNvPr>
              <p:cNvSpPr txBox="1"/>
              <p:nvPr/>
            </p:nvSpPr>
            <p:spPr>
              <a:xfrm>
                <a:off x="4237684" y="4715119"/>
                <a:ext cx="2458015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sz="2400" b="1" dirty="0">
                    <a:latin typeface="微软雅黑" panose="020B0503020204020204" pitchFamily="82" charset="2"/>
                    <a:ea typeface="微软雅黑" panose="020B0503020204020204" pitchFamily="82" charset="2"/>
                  </a:rPr>
                  <a:t>数据项变化</a:t>
                </a:r>
                <a:r>
                  <a:rPr kumimoji="1" lang="zh-CN" altLang="en-US" sz="2400" i="1" dirty="0">
                    <a:latin typeface="微软雅黑" panose="020B0503020204020204" pitchFamily="82" charset="2"/>
                    <a:ea typeface="微软雅黑" panose="020B0503020204020204" pitchFamily="82" charset="2"/>
                  </a:rPr>
                  <a:t>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CN" sz="2400" i="1" smtClean="0">
                        <a:latin typeface="Cambria Math" panose="02040503050406030204" pitchFamily="18" charset="0"/>
                      </a:rPr>
                      <m:t>C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:500→1000</m:t>
                    </m:r>
                  </m:oMath>
                </a14:m>
                <a:endParaRPr kumimoji="1" lang="en-US" altLang="zh-CN" sz="2400" b="0" dirty="0">
                  <a:latin typeface="微软雅黑" panose="020B0503020204020204" pitchFamily="82" charset="2"/>
                  <a:ea typeface="微软雅黑" panose="020B0503020204020204" pitchFamily="82" charset="2"/>
                </a:endParaRPr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E072C25E-87CD-1F4D-962B-F97D547EEB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7684" y="4715119"/>
                <a:ext cx="2458015" cy="830997"/>
              </a:xfrm>
              <a:prstGeom prst="rect">
                <a:avLst/>
              </a:prstGeom>
              <a:blipFill>
                <a:blip r:embed="rId6"/>
                <a:stretch>
                  <a:fillRect l="-3722" t="-58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7B55D482-1A1C-AC55-E861-F3696A2E28CE}"/>
                  </a:ext>
                </a:extLst>
              </p:cNvPr>
              <p:cNvSpPr txBox="1"/>
              <p:nvPr/>
            </p:nvSpPr>
            <p:spPr>
              <a:xfrm>
                <a:off x="7816318" y="2022074"/>
                <a:ext cx="2969718" cy="310854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CN" sz="2800" i="1" smtClean="0">
                          <a:latin typeface="Cambria Math" charset="0"/>
                        </a:rPr>
                        <m:t>&lt;</m:t>
                      </m:r>
                      <m:sSub>
                        <m:sSubPr>
                          <m:ctrlPr>
                            <a:rPr kumimoji="1"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800" i="1">
                              <a:latin typeface="Cambria Math" charset="0"/>
                            </a:rPr>
                            <m:t>𝑇</m:t>
                          </m:r>
                        </m:e>
                        <m:sub>
                          <m:r>
                            <a:rPr kumimoji="1" lang="en-US" altLang="zh-CN" sz="2800" i="1"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r>
                        <a:rPr kumimoji="1" lang="en-US" altLang="zh-CN" sz="2800" i="1">
                          <a:latin typeface="Cambria Math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1" lang="en-US" altLang="zh-CN" sz="2800">
                          <a:latin typeface="Cambria Math" charset="0"/>
                        </a:rPr>
                        <m:t>start</m:t>
                      </m:r>
                      <m:r>
                        <a:rPr kumimoji="1" lang="en-US" altLang="zh-CN" sz="2800" i="1">
                          <a:latin typeface="Cambria Math" charset="0"/>
                        </a:rPr>
                        <m:t>&gt;</m:t>
                      </m:r>
                    </m:oMath>
                  </m:oMathPara>
                </a14:m>
                <a:endParaRPr kumimoji="1" lang="en-US" altLang="zh-CN" sz="2800" dirty="0">
                  <a:latin typeface="微软雅黑" panose="020B0503020204020204" pitchFamily="82" charset="2"/>
                  <a:ea typeface="微软雅黑" panose="020B0503020204020204" pitchFamily="82" charset="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CN" sz="2800" i="1">
                          <a:latin typeface="Cambria Math" charset="0"/>
                        </a:rPr>
                        <m:t>&lt;</m:t>
                      </m:r>
                      <m:sSub>
                        <m:sSubPr>
                          <m:ctrlPr>
                            <a:rPr kumimoji="1"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800" i="1">
                              <a:latin typeface="Cambria Math" charset="0"/>
                            </a:rPr>
                            <m:t>𝑇</m:t>
                          </m:r>
                        </m:e>
                        <m:sub>
                          <m:r>
                            <a:rPr kumimoji="1" lang="en-US" altLang="zh-CN" sz="2800" i="1"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r>
                        <a:rPr kumimoji="1" lang="en-US" altLang="zh-CN" sz="2800" i="1">
                          <a:latin typeface="Cambria Math" charset="0"/>
                        </a:rPr>
                        <m:t>, </m:t>
                      </m:r>
                      <m:r>
                        <a:rPr kumimoji="1" lang="en-US" altLang="zh-CN" sz="2800" i="1">
                          <a:latin typeface="Cambria Math" charset="0"/>
                        </a:rPr>
                        <m:t>𝐴</m:t>
                      </m:r>
                      <m:r>
                        <a:rPr kumimoji="1" lang="en-US" altLang="zh-CN" sz="2800" i="1">
                          <a:latin typeface="Cambria Math" charset="0"/>
                        </a:rPr>
                        <m:t>, 1500&gt;</m:t>
                      </m:r>
                    </m:oMath>
                  </m:oMathPara>
                </a14:m>
                <a:endParaRPr kumimoji="1" lang="en-US" altLang="zh-CN" sz="2800" dirty="0">
                  <a:latin typeface="微软雅黑" panose="020B0503020204020204" pitchFamily="82" charset="2"/>
                  <a:ea typeface="微软雅黑" panose="020B0503020204020204" pitchFamily="82" charset="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CN" sz="2800" i="1">
                          <a:latin typeface="Cambria Math" charset="0"/>
                        </a:rPr>
                        <m:t>&lt;</m:t>
                      </m:r>
                      <m:sSub>
                        <m:sSubPr>
                          <m:ctrlPr>
                            <a:rPr kumimoji="1"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800" i="1">
                              <a:latin typeface="Cambria Math" charset="0"/>
                            </a:rPr>
                            <m:t>𝑇</m:t>
                          </m:r>
                        </m:e>
                        <m:sub>
                          <m:r>
                            <a:rPr kumimoji="1" lang="en-US" altLang="zh-CN" sz="2800" i="1"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r>
                        <a:rPr kumimoji="1" lang="en-US" altLang="zh-CN" sz="2800" i="1">
                          <a:latin typeface="Cambria Math" charset="0"/>
                        </a:rPr>
                        <m:t>,</m:t>
                      </m:r>
                      <m:r>
                        <a:rPr kumimoji="1" lang="en-US" altLang="zh-CN" sz="2800" i="1">
                          <a:latin typeface="Cambria Math" charset="0"/>
                        </a:rPr>
                        <m:t>𝐵</m:t>
                      </m:r>
                      <m:r>
                        <a:rPr kumimoji="1" lang="en-US" altLang="zh-CN" sz="2800" i="1">
                          <a:latin typeface="Cambria Math" charset="0"/>
                        </a:rPr>
                        <m:t>, 2000&gt;</m:t>
                      </m:r>
                    </m:oMath>
                  </m:oMathPara>
                </a14:m>
                <a:endParaRPr kumimoji="1" lang="en-US" altLang="zh-CN" sz="2800" dirty="0">
                  <a:latin typeface="微软雅黑" panose="020B0503020204020204" pitchFamily="82" charset="2"/>
                  <a:ea typeface="微软雅黑" panose="020B0503020204020204" pitchFamily="82" charset="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CN" sz="2800" i="1">
                          <a:latin typeface="Cambria Math" charset="0"/>
                        </a:rPr>
                        <m:t>&lt;</m:t>
                      </m:r>
                      <m:sSub>
                        <m:sSubPr>
                          <m:ctrlPr>
                            <a:rPr kumimoji="1"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800" i="1">
                              <a:latin typeface="Cambria Math" charset="0"/>
                            </a:rPr>
                            <m:t>𝑇</m:t>
                          </m:r>
                        </m:e>
                        <m:sub>
                          <m:r>
                            <a:rPr kumimoji="1" lang="en-US" altLang="zh-CN" sz="2800" i="1"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r>
                        <a:rPr kumimoji="1" lang="en-US" altLang="zh-CN" sz="2800" i="1">
                          <a:latin typeface="Cambria Math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1" lang="en-US" altLang="zh-CN" sz="2800" i="1">
                          <a:latin typeface="Cambria Math" charset="0"/>
                        </a:rPr>
                        <m:t>comm</m:t>
                      </m:r>
                      <m:r>
                        <m:rPr>
                          <m:sty m:val="p"/>
                        </m:rPr>
                        <a:rPr kumimoji="1" lang="en-US" altLang="zh-CN" sz="2800">
                          <a:latin typeface="Cambria Math" charset="0"/>
                        </a:rPr>
                        <m:t>it</m:t>
                      </m:r>
                      <m:r>
                        <a:rPr kumimoji="1" lang="en-US" altLang="zh-CN" sz="2800" i="1">
                          <a:latin typeface="Cambria Math" charset="0"/>
                        </a:rPr>
                        <m:t>&gt;</m:t>
                      </m:r>
                    </m:oMath>
                  </m:oMathPara>
                </a14:m>
                <a:endParaRPr kumimoji="1" lang="en-US" altLang="zh-CN" sz="2800" dirty="0">
                  <a:latin typeface="微软雅黑" panose="020B0503020204020204" pitchFamily="82" charset="2"/>
                  <a:ea typeface="微软雅黑" panose="020B0503020204020204" pitchFamily="82" charset="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CN" sz="2800" i="1">
                          <a:latin typeface="Cambria Math" charset="0"/>
                        </a:rPr>
                        <m:t>&lt;</m:t>
                      </m:r>
                      <m:sSub>
                        <m:sSubPr>
                          <m:ctrlPr>
                            <a:rPr kumimoji="1"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800" i="1">
                              <a:latin typeface="Cambria Math" charset="0"/>
                            </a:rPr>
                            <m:t>𝑇</m:t>
                          </m:r>
                        </m:e>
                        <m:sub>
                          <m: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CN" sz="2800" i="1">
                          <a:latin typeface="Cambria Math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1" lang="en-US" altLang="zh-CN" sz="2800" i="1">
                          <a:latin typeface="Cambria Math" charset="0"/>
                        </a:rPr>
                        <m:t>start</m:t>
                      </m:r>
                      <m:r>
                        <a:rPr kumimoji="1" lang="en-US" altLang="zh-CN" sz="2800" i="1">
                          <a:latin typeface="Cambria Math" charset="0"/>
                        </a:rPr>
                        <m:t>&gt;</m:t>
                      </m:r>
                    </m:oMath>
                  </m:oMathPara>
                </a14:m>
                <a:endParaRPr kumimoji="1" lang="en-US" altLang="zh-CN" sz="2800" dirty="0">
                  <a:latin typeface="微软雅黑" panose="020B0503020204020204" pitchFamily="82" charset="2"/>
                  <a:ea typeface="微软雅黑" panose="020B0503020204020204" pitchFamily="82" charset="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CN" sz="2800" i="1">
                          <a:latin typeface="Cambria Math" charset="0"/>
                        </a:rPr>
                        <m:t>&lt;</m:t>
                      </m:r>
                      <m:sSub>
                        <m:sSubPr>
                          <m:ctrlPr>
                            <a:rPr kumimoji="1"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800" i="1">
                              <a:latin typeface="Cambria Math" charset="0"/>
                            </a:rPr>
                            <m:t>𝑇</m:t>
                          </m:r>
                        </m:e>
                        <m:sub>
                          <m: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CN" sz="2800" i="1">
                          <a:latin typeface="Cambria Math" charset="0"/>
                        </a:rPr>
                        <m:t>, </m:t>
                      </m:r>
                      <m:r>
                        <a:rPr kumimoji="1" lang="en-US" altLang="zh-CN" sz="2800" i="1">
                          <a:latin typeface="Cambria Math" charset="0"/>
                        </a:rPr>
                        <m:t>𝐶</m:t>
                      </m:r>
                      <m:r>
                        <a:rPr kumimoji="1" lang="en-US" altLang="zh-CN" sz="2800" i="1">
                          <a:latin typeface="Cambria Math" charset="0"/>
                        </a:rPr>
                        <m:t>, 500&gt;</m:t>
                      </m:r>
                    </m:oMath>
                  </m:oMathPara>
                </a14:m>
                <a:endParaRPr kumimoji="1" lang="en-US" altLang="zh-CN" sz="2800" dirty="0">
                  <a:latin typeface="微软雅黑" panose="020B0503020204020204" pitchFamily="82" charset="2"/>
                  <a:ea typeface="微软雅黑" panose="020B0503020204020204" pitchFamily="82" charset="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CN" sz="2800" i="1">
                          <a:latin typeface="Cambria Math" charset="0"/>
                        </a:rPr>
                        <m:t>&lt;</m:t>
                      </m:r>
                      <m:sSub>
                        <m:sSubPr>
                          <m:ctrlPr>
                            <a:rPr kumimoji="1"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800" i="1">
                              <a:latin typeface="Cambria Math" charset="0"/>
                            </a:rPr>
                            <m:t>𝑇</m:t>
                          </m:r>
                        </m:e>
                        <m:sub>
                          <m: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CN" sz="2800" i="1">
                          <a:latin typeface="Cambria Math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1" lang="en-US" altLang="zh-CN" sz="2800">
                          <a:latin typeface="Cambria Math" charset="0"/>
                        </a:rPr>
                        <m:t>commit</m:t>
                      </m:r>
                      <m:r>
                        <a:rPr kumimoji="1" lang="en-US" altLang="zh-CN" sz="2800" i="1">
                          <a:latin typeface="Cambria Math" charset="0"/>
                        </a:rPr>
                        <m:t>&gt;</m:t>
                      </m:r>
                    </m:oMath>
                  </m:oMathPara>
                </a14:m>
                <a:endParaRPr kumimoji="1" lang="en-US" altLang="zh-CN" sz="2800" dirty="0">
                  <a:latin typeface="微软雅黑" panose="020B0503020204020204" pitchFamily="82" charset="2"/>
                  <a:ea typeface="微软雅黑" panose="020B0503020204020204" pitchFamily="82" charset="2"/>
                </a:endParaRP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7B55D482-1A1C-AC55-E861-F3696A2E28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6318" y="2022074"/>
                <a:ext cx="2969718" cy="310854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160066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18">
            <a:extLst>
              <a:ext uri="{FF2B5EF4-FFF2-40B4-BE49-F238E27FC236}">
                <a16:creationId xmlns:a16="http://schemas.microsoft.com/office/drawing/2014/main" id="{20EAB77E-4ECC-4EF8-9B36-9E598C6A186A}"/>
              </a:ext>
            </a:extLst>
          </p:cNvPr>
          <p:cNvSpPr/>
          <p:nvPr/>
        </p:nvSpPr>
        <p:spPr>
          <a:xfrm>
            <a:off x="1350168" y="1470969"/>
            <a:ext cx="9491662" cy="3189287"/>
          </a:xfrm>
          <a:prstGeom prst="roundRect">
            <a:avLst>
              <a:gd name="adj" fmla="val 9827"/>
            </a:avLst>
          </a:prstGeom>
          <a:solidFill>
            <a:schemeClr val="bg1"/>
          </a:solidFill>
          <a:ln w="12700" cap="flat">
            <a:gradFill>
              <a:gsLst>
                <a:gs pos="0">
                  <a:srgbClr val="3B20FF">
                    <a:alpha val="16000"/>
                  </a:srgbClr>
                </a:gs>
                <a:gs pos="100000">
                  <a:srgbClr val="6F1787"/>
                </a:gs>
              </a:gsLst>
              <a:lin ang="10800000" scaled="1"/>
            </a:gradFill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endParaRPr lang="zh-CN" altLang="en-US" b="1" dirty="0">
              <a:latin typeface="微软雅黑" panose="020B0503020204020204" pitchFamily="82" charset="2"/>
              <a:ea typeface="微软雅黑" panose="020B0503020204020204" pitchFamily="82" charset="2"/>
              <a:sym typeface="+mn-ea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24746D21-520A-AB45-A3D7-6D084C49153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BBDC00-B9E2-4EFD-9306-2934E87247C6}" type="slidenum">
              <a:rPr lang="zh-CN" altLang="en-US" smtClean="0">
                <a:latin typeface="微软雅黑" panose="020B0503020204020204" pitchFamily="82" charset="2"/>
                <a:ea typeface="微软雅黑" panose="020B0503020204020204" pitchFamily="82" charset="2"/>
              </a:rPr>
              <a:pPr/>
              <a:t>25</a:t>
            </a:fld>
            <a:endParaRPr lang="zh-CN" altLang="en-US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715F1ADC-E4B0-7448-A72D-69381B8284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微软雅黑" panose="020B0503020204020204" pitchFamily="82" charset="2"/>
                <a:ea typeface="微软雅黑" panose="020B0503020204020204" pitchFamily="82" charset="2"/>
              </a:rPr>
              <a:t>Redo</a:t>
            </a:r>
            <a:r>
              <a:rPr lang="zh-CN" altLang="en-US" dirty="0">
                <a:latin typeface="微软雅黑" panose="020B0503020204020204" pitchFamily="82" charset="2"/>
                <a:ea typeface="微软雅黑" panose="020B0503020204020204" pitchFamily="82" charset="2"/>
              </a:rPr>
              <a:t>重做</a:t>
            </a:r>
            <a:r>
              <a:rPr kumimoji="1" lang="zh-CN" altLang="en-US" dirty="0">
                <a:latin typeface="微软雅黑" panose="020B0503020204020204" pitchFamily="82" charset="2"/>
                <a:ea typeface="微软雅黑" panose="020B0503020204020204" pitchFamily="82" charset="2"/>
              </a:rPr>
              <a:t>日志</a:t>
            </a: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CDADBDA-1D4D-254B-90D0-F2B53E1EAA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zh-CN" altLang="en-US">
                <a:latin typeface="微软雅黑" panose="020B0503020204020204" pitchFamily="82" charset="2"/>
                <a:ea typeface="微软雅黑" panose="020B0503020204020204" pitchFamily="82" charset="2"/>
              </a:rPr>
              <a:t>数据库系统</a:t>
            </a:r>
            <a:r>
              <a:rPr lang="en-US" altLang="zh-CN">
                <a:latin typeface="微软雅黑" panose="020B0503020204020204" pitchFamily="82" charset="2"/>
                <a:ea typeface="微软雅黑" panose="020B0503020204020204" pitchFamily="82" charset="2"/>
              </a:rPr>
              <a:t>—</a:t>
            </a:r>
            <a:r>
              <a:rPr lang="zh-CN" altLang="en-US">
                <a:latin typeface="微软雅黑" panose="020B0503020204020204" pitchFamily="82" charset="2"/>
                <a:ea typeface="微软雅黑" panose="020B0503020204020204" pitchFamily="82" charset="2"/>
              </a:rPr>
              <a:t>故障恢复</a:t>
            </a:r>
            <a:endParaRPr lang="en-US" altLang="zh-CN" sz="12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内容占位符 3">
                <a:extLst>
                  <a:ext uri="{FF2B5EF4-FFF2-40B4-BE49-F238E27FC236}">
                    <a16:creationId xmlns:a16="http://schemas.microsoft.com/office/drawing/2014/main" id="{959A218C-E194-2D46-A33C-A4398819969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362200" y="1852613"/>
                <a:ext cx="8779248" cy="3189287"/>
              </a:xfrm>
            </p:spPr>
            <p:txBody>
              <a:bodyPr/>
              <a:lstStyle/>
              <a:p>
                <a:r>
                  <a:rPr kumimoji="1" lang="zh-CN" altLang="en-US" sz="2400" b="1" dirty="0">
                    <a:solidFill>
                      <a:srgbClr val="6F1787"/>
                    </a:solidFill>
                    <a:latin typeface="微软雅黑" panose="020B0503020204020204" pitchFamily="82" charset="2"/>
                    <a:ea typeface="微软雅黑" panose="020B0503020204020204" pitchFamily="82" charset="2"/>
                  </a:rPr>
                  <a:t>格式：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solidFill>
                          <a:srgbClr val="6F1787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zh-CN" sz="2400" b="1" i="1">
                        <a:solidFill>
                          <a:srgbClr val="6F1787"/>
                        </a:solidFill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altLang="zh-CN" sz="2400" b="1" i="1">
                        <a:solidFill>
                          <a:srgbClr val="6F1787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400" b="1" i="1">
                        <a:solidFill>
                          <a:srgbClr val="6F1787"/>
                        </a:solidFill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altLang="zh-CN" sz="2400" b="1" i="1">
                        <a:solidFill>
                          <a:srgbClr val="6F1787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nor/>
                      </m:rPr>
                      <a:rPr lang="en-US" altLang="zh-CN" sz="2400" b="1" i="1" dirty="0">
                        <a:solidFill>
                          <a:srgbClr val="6F1787"/>
                        </a:solidFill>
                        <a:latin typeface="微软雅黑" panose="020B0503020204020204" pitchFamily="82" charset="2"/>
                        <a:ea typeface="微软雅黑" panose="020B0503020204020204" pitchFamily="82" charset="2"/>
                        <a:cs typeface="Times New Roman" panose="02020603050405020304" pitchFamily="18" charset="0"/>
                      </a:rPr>
                      <m:t>v</m:t>
                    </m:r>
                    <m:r>
                      <m:rPr>
                        <m:nor/>
                      </m:rPr>
                      <a:rPr lang="en-US" altLang="zh-CN" sz="2400" b="1" i="1" baseline="-25000" dirty="0" smtClean="0">
                        <a:solidFill>
                          <a:srgbClr val="6F1787"/>
                        </a:solidFill>
                        <a:latin typeface="微软雅黑" panose="020B0503020204020204" pitchFamily="82" charset="2"/>
                        <a:ea typeface="微软雅黑" panose="020B0503020204020204" pitchFamily="82" charset="2"/>
                        <a:cs typeface="Times New Roman" panose="02020603050405020304" pitchFamily="18" charset="0"/>
                      </a:rPr>
                      <m:t>new</m:t>
                    </m:r>
                    <m:r>
                      <a:rPr lang="en-US" altLang="zh-CN" sz="2400" b="1" i="1">
                        <a:solidFill>
                          <a:srgbClr val="6F1787"/>
                        </a:solidFill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zh-CN" altLang="zh-CN" sz="2400" b="1" dirty="0">
                    <a:solidFill>
                      <a:srgbClr val="6F1787"/>
                    </a:solidFill>
                    <a:latin typeface="微软雅黑" panose="020B0503020204020204" pitchFamily="82" charset="2"/>
                    <a:ea typeface="微软雅黑" panose="020B0503020204020204" pitchFamily="82" charset="2"/>
                  </a:rPr>
                  <a:t> </a:t>
                </a:r>
                <a:endParaRPr lang="en-US" altLang="zh-CN" sz="2400" b="1" dirty="0">
                  <a:solidFill>
                    <a:srgbClr val="6F1787"/>
                  </a:solidFill>
                  <a:latin typeface="微软雅黑" panose="020B0503020204020204" pitchFamily="82" charset="2"/>
                  <a:ea typeface="微软雅黑" panose="020B0503020204020204" pitchFamily="82" charset="2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kumimoji="1" lang="zh-CN" altLang="en-US" sz="2000" dirty="0">
                    <a:latin typeface="微软雅黑" panose="020B0503020204020204" pitchFamily="82" charset="2"/>
                    <a:ea typeface="微软雅黑" panose="020B0503020204020204" pitchFamily="82" charset="2"/>
                  </a:rPr>
                  <a:t>：</a:t>
                </a:r>
                <a:r>
                  <a:rPr lang="zh-CN" altLang="zh-CN" sz="2000" dirty="0">
                    <a:latin typeface="微软雅黑" panose="020B0503020204020204" pitchFamily="82" charset="2"/>
                    <a:ea typeface="微软雅黑" panose="020B0503020204020204" pitchFamily="82" charset="2"/>
                  </a:rPr>
                  <a:t>事务的唯一标识符 </a:t>
                </a:r>
                <a:endParaRPr kumimoji="1" lang="en-US" altLang="zh-CN" sz="2000" dirty="0">
                  <a:latin typeface="微软雅黑" panose="020B0503020204020204" pitchFamily="82" charset="2"/>
                  <a:ea typeface="微软雅黑" panose="020B0503020204020204" pitchFamily="82" charset="2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kumimoji="1" lang="zh-CN" altLang="en-US" sz="2000" dirty="0">
                    <a:latin typeface="微软雅黑" panose="020B0503020204020204" pitchFamily="82" charset="2"/>
                    <a:ea typeface="微软雅黑" panose="020B0503020204020204" pitchFamily="82" charset="2"/>
                  </a:rPr>
                  <a:t>：数据项</a:t>
                </a:r>
                <a:endParaRPr kumimoji="1" lang="en-US" altLang="zh-CN" sz="2000" dirty="0">
                  <a:latin typeface="微软雅黑" panose="020B0503020204020204" pitchFamily="82" charset="2"/>
                  <a:ea typeface="微软雅黑" panose="020B0503020204020204" pitchFamily="82" charset="2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zh-CN" sz="2000" i="1" baseline="-25000">
                        <a:latin typeface="Cambria Math" panose="02040503050406030204" pitchFamily="18" charset="0"/>
                      </a:rPr>
                      <m:t>𝑛𝑒𝑤</m:t>
                    </m:r>
                  </m:oMath>
                </a14:m>
                <a:r>
                  <a:rPr kumimoji="1" lang="zh-CN" altLang="en-US" sz="2000" dirty="0">
                    <a:latin typeface="微软雅黑" panose="020B0503020204020204" pitchFamily="82" charset="2"/>
                    <a:ea typeface="微软雅黑" panose="020B0503020204020204" pitchFamily="82" charset="2"/>
                  </a:rPr>
                  <a:t>：</a:t>
                </a:r>
                <a:r>
                  <a:rPr lang="zh-CN" altLang="zh-CN" sz="2000" dirty="0">
                    <a:latin typeface="微软雅黑" panose="020B0503020204020204" pitchFamily="82" charset="2"/>
                    <a:ea typeface="微软雅黑" panose="020B0503020204020204" pitchFamily="82" charset="2"/>
                  </a:rPr>
                  <a:t>数据项修改以</a:t>
                </a:r>
                <a:r>
                  <a:rPr lang="zh-CN" altLang="en-US" sz="2000" dirty="0">
                    <a:latin typeface="微软雅黑" panose="020B0503020204020204" pitchFamily="82" charset="2"/>
                    <a:ea typeface="微软雅黑" panose="020B0503020204020204" pitchFamily="82" charset="2"/>
                  </a:rPr>
                  <a:t>后</a:t>
                </a:r>
                <a:r>
                  <a:rPr lang="zh-CN" altLang="zh-CN" sz="2000" dirty="0">
                    <a:latin typeface="微软雅黑" panose="020B0503020204020204" pitchFamily="82" charset="2"/>
                    <a:ea typeface="微软雅黑" panose="020B0503020204020204" pitchFamily="82" charset="2"/>
                  </a:rPr>
                  <a:t>的值</a:t>
                </a:r>
                <a:endParaRPr lang="en-US" altLang="zh-CN" sz="2000" dirty="0">
                  <a:latin typeface="微软雅黑" panose="020B0503020204020204" pitchFamily="82" charset="2"/>
                  <a:ea typeface="微软雅黑" panose="020B0503020204020204" pitchFamily="82" charset="2"/>
                </a:endParaRPr>
              </a:p>
              <a:p>
                <a:r>
                  <a:rPr lang="zh-CN" altLang="en-US" sz="2400" b="1" dirty="0">
                    <a:solidFill>
                      <a:srgbClr val="6F1787"/>
                    </a:solidFill>
                    <a:latin typeface="微软雅黑" panose="020B0503020204020204" pitchFamily="82" charset="2"/>
                    <a:ea typeface="微软雅黑" panose="020B0503020204020204" pitchFamily="82" charset="2"/>
                  </a:rPr>
                  <a:t>产生时机：当数据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solidFill>
                          <a:srgbClr val="6F1787"/>
                        </a:solidFill>
                        <a:latin typeface="Cambria Math" panose="02040503050406030204" pitchFamily="18" charset="0"/>
                      </a:rPr>
                      <m:t>𝑻</m:t>
                    </m:r>
                  </m:oMath>
                </a14:m>
                <a:r>
                  <a:rPr lang="zh-CN" altLang="en-US" sz="2400" b="1" dirty="0">
                    <a:solidFill>
                      <a:srgbClr val="6F1787"/>
                    </a:solidFill>
                    <a:latin typeface="微软雅黑" panose="020B0503020204020204" pitchFamily="82" charset="2"/>
                    <a:ea typeface="微软雅黑" panose="020B0503020204020204" pitchFamily="82" charset="2"/>
                  </a:rPr>
                  <a:t>修改数据项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solidFill>
                          <a:srgbClr val="6F1787"/>
                        </a:solidFill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zh-CN" altLang="en-US" sz="2400" b="1" dirty="0">
                    <a:solidFill>
                      <a:srgbClr val="6F1787"/>
                    </a:solidFill>
                    <a:latin typeface="微软雅黑" panose="020B0503020204020204" pitchFamily="82" charset="2"/>
                    <a:ea typeface="微软雅黑" panose="020B0503020204020204" pitchFamily="82" charset="2"/>
                  </a:rPr>
                  <a:t>（</a:t>
                </a:r>
                <a:r>
                  <a:rPr lang="en-US" altLang="zh-CN" sz="2400" b="1" dirty="0">
                    <a:solidFill>
                      <a:srgbClr val="6F1787"/>
                    </a:solidFill>
                    <a:latin typeface="微软雅黑" panose="020B0503020204020204" pitchFamily="82" charset="2"/>
                    <a:ea typeface="微软雅黑" panose="020B0503020204020204" pitchFamily="82" charset="2"/>
                  </a:rPr>
                  <a:t>Write(X)</a:t>
                </a:r>
                <a:r>
                  <a:rPr lang="zh-CN" altLang="en-US" sz="2400" b="1" dirty="0">
                    <a:solidFill>
                      <a:srgbClr val="6F1787"/>
                    </a:solidFill>
                    <a:latin typeface="微软雅黑" panose="020B0503020204020204" pitchFamily="82" charset="2"/>
                    <a:ea typeface="微软雅黑" panose="020B0503020204020204" pitchFamily="82" charset="2"/>
                  </a:rPr>
                  <a:t>）时产生</a:t>
                </a:r>
                <a:endParaRPr lang="en-US" altLang="zh-CN" sz="2400" b="1" dirty="0">
                  <a:solidFill>
                    <a:srgbClr val="6F1787"/>
                  </a:solidFill>
                  <a:latin typeface="微软雅黑" panose="020B0503020204020204" pitchFamily="82" charset="2"/>
                  <a:ea typeface="微软雅黑" panose="020B0503020204020204" pitchFamily="82" charset="2"/>
                </a:endParaRPr>
              </a:p>
              <a:p>
                <a:r>
                  <a:rPr lang="zh-CN" altLang="en-US" sz="2400" b="1" dirty="0">
                    <a:solidFill>
                      <a:srgbClr val="6F1787"/>
                    </a:solidFill>
                    <a:latin typeface="微软雅黑" panose="020B0503020204020204" pitchFamily="82" charset="2"/>
                    <a:ea typeface="微软雅黑" panose="020B0503020204020204" pitchFamily="82" charset="2"/>
                  </a:rPr>
                  <a:t>作用：实现事务重做</a:t>
                </a:r>
                <a:endParaRPr kumimoji="1" lang="zh-CN" altLang="en-US" sz="2400" b="1" dirty="0">
                  <a:solidFill>
                    <a:srgbClr val="6F1787"/>
                  </a:solidFill>
                  <a:latin typeface="微软雅黑" panose="020B0503020204020204" pitchFamily="82" charset="2"/>
                  <a:ea typeface="微软雅黑" panose="020B0503020204020204" pitchFamily="82" charset="2"/>
                </a:endParaRPr>
              </a:p>
            </p:txBody>
          </p:sp>
        </mc:Choice>
        <mc:Fallback xmlns="">
          <p:sp>
            <p:nvSpPr>
              <p:cNvPr id="6" name="内容占位符 3">
                <a:extLst>
                  <a:ext uri="{FF2B5EF4-FFF2-40B4-BE49-F238E27FC236}">
                    <a16:creationId xmlns:a16="http://schemas.microsoft.com/office/drawing/2014/main" id="{959A218C-E194-2D46-A33C-A4398819969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362200" y="1852613"/>
                <a:ext cx="8779248" cy="3189287"/>
              </a:xfrm>
              <a:blipFill>
                <a:blip r:embed="rId3"/>
                <a:stretch>
                  <a:fillRect l="-972" t="-15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391659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18">
            <a:extLst>
              <a:ext uri="{FF2B5EF4-FFF2-40B4-BE49-F238E27FC236}">
                <a16:creationId xmlns:a16="http://schemas.microsoft.com/office/drawing/2014/main" id="{4EA92845-4C8A-4E51-A530-646078453C40}"/>
              </a:ext>
            </a:extLst>
          </p:cNvPr>
          <p:cNvSpPr/>
          <p:nvPr/>
        </p:nvSpPr>
        <p:spPr>
          <a:xfrm>
            <a:off x="1291479" y="1212201"/>
            <a:ext cx="5680821" cy="4731399"/>
          </a:xfrm>
          <a:prstGeom prst="roundRect">
            <a:avLst>
              <a:gd name="adj" fmla="val 9827"/>
            </a:avLst>
          </a:prstGeom>
          <a:solidFill>
            <a:schemeClr val="bg1"/>
          </a:solidFill>
          <a:ln w="12700" cap="flat">
            <a:gradFill>
              <a:gsLst>
                <a:gs pos="0">
                  <a:srgbClr val="3B20FF">
                    <a:alpha val="16000"/>
                  </a:srgbClr>
                </a:gs>
                <a:gs pos="100000">
                  <a:srgbClr val="6F1787"/>
                </a:gs>
              </a:gsLst>
              <a:lin ang="10800000" scaled="1"/>
            </a:gradFill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endParaRPr lang="zh-CN" altLang="en-US" b="1" dirty="0">
              <a:latin typeface="微软雅黑" panose="020B0503020204020204" pitchFamily="82" charset="2"/>
              <a:ea typeface="微软雅黑" panose="020B0503020204020204" pitchFamily="82" charset="2"/>
              <a:sym typeface="+mn-ea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24746D21-520A-AB45-A3D7-6D084C49153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BBDC00-B9E2-4EFD-9306-2934E87247C6}" type="slidenum">
              <a:rPr lang="zh-CN" altLang="en-US" smtClean="0">
                <a:latin typeface="微软雅黑" panose="020B0503020204020204" pitchFamily="82" charset="2"/>
                <a:ea typeface="微软雅黑" panose="020B0503020204020204" pitchFamily="82" charset="2"/>
              </a:rPr>
              <a:pPr/>
              <a:t>26</a:t>
            </a:fld>
            <a:endParaRPr lang="zh-CN" altLang="en-US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715F1ADC-E4B0-7448-A72D-69381B8284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微软雅黑" panose="020B0503020204020204" pitchFamily="82" charset="2"/>
                <a:ea typeface="微软雅黑" panose="020B0503020204020204" pitchFamily="82" charset="2"/>
              </a:rPr>
              <a:t>Redo</a:t>
            </a:r>
            <a:r>
              <a:rPr lang="zh-CN" altLang="en-US" dirty="0">
                <a:latin typeface="微软雅黑" panose="020B0503020204020204" pitchFamily="82" charset="2"/>
                <a:ea typeface="微软雅黑" panose="020B0503020204020204" pitchFamily="82" charset="2"/>
              </a:rPr>
              <a:t>重做</a:t>
            </a:r>
            <a:r>
              <a:rPr kumimoji="1" lang="zh-CN" altLang="en-US" dirty="0">
                <a:latin typeface="微软雅黑" panose="020B0503020204020204" pitchFamily="82" charset="2"/>
                <a:ea typeface="微软雅黑" panose="020B0503020204020204" pitchFamily="82" charset="2"/>
              </a:rPr>
              <a:t>日志</a:t>
            </a: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CDADBDA-1D4D-254B-90D0-F2B53E1EAA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zh-CN" altLang="en-US">
                <a:latin typeface="微软雅黑" panose="020B0503020204020204" pitchFamily="82" charset="2"/>
                <a:ea typeface="微软雅黑" panose="020B0503020204020204" pitchFamily="82" charset="2"/>
              </a:rPr>
              <a:t>数据库系统</a:t>
            </a:r>
            <a:r>
              <a:rPr lang="en-US" altLang="zh-CN">
                <a:latin typeface="微软雅黑" panose="020B0503020204020204" pitchFamily="82" charset="2"/>
                <a:ea typeface="微软雅黑" panose="020B0503020204020204" pitchFamily="82" charset="2"/>
              </a:rPr>
              <a:t>—</a:t>
            </a:r>
            <a:r>
              <a:rPr lang="zh-CN" altLang="en-US">
                <a:latin typeface="微软雅黑" panose="020B0503020204020204" pitchFamily="82" charset="2"/>
                <a:ea typeface="微软雅黑" panose="020B0503020204020204" pitchFamily="82" charset="2"/>
              </a:rPr>
              <a:t>故障恢复</a:t>
            </a:r>
            <a:endParaRPr lang="en-US" altLang="zh-CN" sz="12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D2E00D98-D0D7-F84F-9192-222796291E39}"/>
              </a:ext>
            </a:extLst>
          </p:cNvPr>
          <p:cNvSpPr/>
          <p:nvPr/>
        </p:nvSpPr>
        <p:spPr>
          <a:xfrm>
            <a:off x="1408859" y="1947706"/>
            <a:ext cx="3184125" cy="20108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66700" latinLnBrk="1">
              <a:spcBef>
                <a:spcPts val="200"/>
              </a:spcBef>
              <a:spcAft>
                <a:spcPts val="200"/>
              </a:spcAft>
            </a:pPr>
            <a:r>
              <a:rPr lang="en-US" altLang="zh-CN" b="1" kern="100" spc="-20" dirty="0">
                <a:solidFill>
                  <a:srgbClr val="000000"/>
                </a:solidFill>
                <a:latin typeface="微软雅黑" panose="020B0503020204020204" pitchFamily="82" charset="2"/>
                <a:ea typeface="微软雅黑" panose="020B0503020204020204" pitchFamily="82" charset="2"/>
                <a:cs typeface="Huawei Sans"/>
              </a:rPr>
              <a:t>read(A);</a:t>
            </a:r>
            <a:endParaRPr lang="zh-CN" altLang="zh-CN" b="1" kern="100" spc="-20" dirty="0">
              <a:latin typeface="微软雅黑" panose="020B0503020204020204" pitchFamily="82" charset="2"/>
              <a:ea typeface="微软雅黑" panose="020B0503020204020204" pitchFamily="82" charset="2"/>
              <a:cs typeface="Huawei Sans"/>
            </a:endParaRPr>
          </a:p>
          <a:p>
            <a:pPr indent="266700" latinLnBrk="1">
              <a:spcBef>
                <a:spcPts val="200"/>
              </a:spcBef>
              <a:spcAft>
                <a:spcPts val="200"/>
              </a:spcAft>
            </a:pPr>
            <a:r>
              <a:rPr lang="en-US" altLang="zh-CN" b="1" kern="100" spc="-20" dirty="0">
                <a:solidFill>
                  <a:srgbClr val="000000"/>
                </a:solidFill>
                <a:latin typeface="微软雅黑" panose="020B0503020204020204" pitchFamily="82" charset="2"/>
                <a:ea typeface="微软雅黑" panose="020B0503020204020204" pitchFamily="82" charset="2"/>
                <a:cs typeface="Huawei Sans"/>
              </a:rPr>
              <a:t>A = A - 200;</a:t>
            </a:r>
            <a:endParaRPr lang="zh-CN" altLang="zh-CN" b="1" kern="100" spc="-20" dirty="0">
              <a:latin typeface="微软雅黑" panose="020B0503020204020204" pitchFamily="82" charset="2"/>
              <a:ea typeface="微软雅黑" panose="020B0503020204020204" pitchFamily="82" charset="2"/>
              <a:cs typeface="Huawei Sans"/>
            </a:endParaRPr>
          </a:p>
          <a:p>
            <a:pPr indent="266700" latinLnBrk="1">
              <a:spcBef>
                <a:spcPts val="200"/>
              </a:spcBef>
              <a:spcAft>
                <a:spcPts val="200"/>
              </a:spcAft>
            </a:pPr>
            <a:r>
              <a:rPr lang="en-US" altLang="zh-CN" b="1" kern="100" spc="-20" dirty="0">
                <a:solidFill>
                  <a:srgbClr val="000000"/>
                </a:solidFill>
                <a:latin typeface="微软雅黑" panose="020B0503020204020204" pitchFamily="82" charset="2"/>
                <a:ea typeface="微软雅黑" panose="020B0503020204020204" pitchFamily="82" charset="2"/>
                <a:cs typeface="Huawei Sans"/>
              </a:rPr>
              <a:t>write(A);</a:t>
            </a:r>
            <a:endParaRPr lang="zh-CN" altLang="zh-CN" b="1" kern="100" spc="-20" dirty="0">
              <a:latin typeface="微软雅黑" panose="020B0503020204020204" pitchFamily="82" charset="2"/>
              <a:ea typeface="微软雅黑" panose="020B0503020204020204" pitchFamily="82" charset="2"/>
              <a:cs typeface="Huawei Sans"/>
            </a:endParaRPr>
          </a:p>
          <a:p>
            <a:pPr indent="266700" latinLnBrk="1">
              <a:spcBef>
                <a:spcPts val="200"/>
              </a:spcBef>
              <a:spcAft>
                <a:spcPts val="200"/>
              </a:spcAft>
            </a:pPr>
            <a:r>
              <a:rPr lang="en-US" altLang="zh-CN" b="1" kern="100" spc="-20" dirty="0">
                <a:solidFill>
                  <a:srgbClr val="000000"/>
                </a:solidFill>
                <a:latin typeface="微软雅黑" panose="020B0503020204020204" pitchFamily="82" charset="2"/>
                <a:ea typeface="微软雅黑" panose="020B0503020204020204" pitchFamily="82" charset="2"/>
                <a:cs typeface="Huawei Sans"/>
              </a:rPr>
              <a:t>read(B); </a:t>
            </a:r>
            <a:endParaRPr lang="zh-CN" altLang="zh-CN" b="1" kern="100" spc="-20" dirty="0">
              <a:latin typeface="微软雅黑" panose="020B0503020204020204" pitchFamily="82" charset="2"/>
              <a:ea typeface="微软雅黑" panose="020B0503020204020204" pitchFamily="82" charset="2"/>
              <a:cs typeface="Huawei Sans"/>
            </a:endParaRPr>
          </a:p>
          <a:p>
            <a:pPr indent="266700" latinLnBrk="1">
              <a:spcBef>
                <a:spcPts val="200"/>
              </a:spcBef>
              <a:spcAft>
                <a:spcPts val="200"/>
              </a:spcAft>
            </a:pPr>
            <a:r>
              <a:rPr lang="en-US" altLang="zh-CN" b="1" kern="100" spc="-20" dirty="0">
                <a:solidFill>
                  <a:srgbClr val="000000"/>
                </a:solidFill>
                <a:latin typeface="微软雅黑" panose="020B0503020204020204" pitchFamily="82" charset="2"/>
                <a:ea typeface="微软雅黑" panose="020B0503020204020204" pitchFamily="82" charset="2"/>
                <a:cs typeface="Huawei Sans"/>
              </a:rPr>
              <a:t>B = B + 200;</a:t>
            </a:r>
            <a:endParaRPr lang="zh-CN" altLang="zh-CN" b="1" kern="100" spc="-20" dirty="0">
              <a:latin typeface="微软雅黑" panose="020B0503020204020204" pitchFamily="82" charset="2"/>
              <a:ea typeface="微软雅黑" panose="020B0503020204020204" pitchFamily="82" charset="2"/>
              <a:cs typeface="Huawei Sans"/>
            </a:endParaRPr>
          </a:p>
          <a:p>
            <a:pPr indent="266700" latinLnBrk="1">
              <a:spcBef>
                <a:spcPts val="200"/>
              </a:spcBef>
              <a:spcAft>
                <a:spcPts val="200"/>
              </a:spcAft>
            </a:pPr>
            <a:r>
              <a:rPr lang="en-US" altLang="zh-CN" b="1" kern="100" spc="-20" dirty="0">
                <a:solidFill>
                  <a:srgbClr val="000000"/>
                </a:solidFill>
                <a:latin typeface="微软雅黑" panose="020B0503020204020204" pitchFamily="82" charset="2"/>
                <a:ea typeface="微软雅黑" panose="020B0503020204020204" pitchFamily="82" charset="2"/>
                <a:cs typeface="Huawei Sans"/>
              </a:rPr>
              <a:t>write(B).</a:t>
            </a:r>
            <a:endParaRPr lang="zh-CN" altLang="zh-CN" b="1" kern="100" spc="-20" dirty="0">
              <a:latin typeface="微软雅黑" panose="020B0503020204020204" pitchFamily="82" charset="2"/>
              <a:ea typeface="微软雅黑" panose="020B0503020204020204" pitchFamily="82" charset="2"/>
              <a:cs typeface="Huawei Sans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2F9446D-35FF-5645-9ACC-D2D0CD97970B}"/>
              </a:ext>
            </a:extLst>
          </p:cNvPr>
          <p:cNvSpPr/>
          <p:nvPr/>
        </p:nvSpPr>
        <p:spPr>
          <a:xfrm>
            <a:off x="1408859" y="4638025"/>
            <a:ext cx="6096000" cy="1025922"/>
          </a:xfrm>
          <a:prstGeom prst="rect">
            <a:avLst/>
          </a:prstGeom>
        </p:spPr>
        <p:txBody>
          <a:bodyPr>
            <a:spAutoFit/>
          </a:bodyPr>
          <a:lstStyle/>
          <a:p>
            <a:pPr indent="266700" latinLnBrk="1">
              <a:spcBef>
                <a:spcPts val="200"/>
              </a:spcBef>
              <a:spcAft>
                <a:spcPts val="200"/>
              </a:spcAft>
            </a:pPr>
            <a:r>
              <a:rPr lang="en-US" altLang="zh-CN" b="1" kern="100" spc="-20" dirty="0">
                <a:solidFill>
                  <a:srgbClr val="000000"/>
                </a:solidFill>
                <a:latin typeface="微软雅黑" panose="020B0503020204020204" pitchFamily="82" charset="2"/>
                <a:ea typeface="微软雅黑" panose="020B0503020204020204" pitchFamily="82" charset="2"/>
                <a:cs typeface="Huawei Sans"/>
              </a:rPr>
              <a:t>read(C);</a:t>
            </a:r>
            <a:endParaRPr lang="zh-CN" altLang="zh-CN" b="1" kern="100" spc="-20" dirty="0">
              <a:latin typeface="微软雅黑" panose="020B0503020204020204" pitchFamily="82" charset="2"/>
              <a:ea typeface="微软雅黑" panose="020B0503020204020204" pitchFamily="82" charset="2"/>
              <a:cs typeface="Huawei Sans"/>
            </a:endParaRPr>
          </a:p>
          <a:p>
            <a:pPr indent="266700" latinLnBrk="1">
              <a:spcBef>
                <a:spcPts val="200"/>
              </a:spcBef>
              <a:spcAft>
                <a:spcPts val="200"/>
              </a:spcAft>
            </a:pPr>
            <a:r>
              <a:rPr lang="en-US" altLang="zh-CN" b="1" kern="100" spc="-20" dirty="0">
                <a:solidFill>
                  <a:srgbClr val="000000"/>
                </a:solidFill>
                <a:latin typeface="微软雅黑" panose="020B0503020204020204" pitchFamily="82" charset="2"/>
                <a:ea typeface="微软雅黑" panose="020B0503020204020204" pitchFamily="82" charset="2"/>
                <a:cs typeface="Huawei Sans"/>
              </a:rPr>
              <a:t>C = C + 500;</a:t>
            </a:r>
            <a:endParaRPr lang="zh-CN" altLang="zh-CN" b="1" kern="100" spc="-20" dirty="0">
              <a:latin typeface="微软雅黑" panose="020B0503020204020204" pitchFamily="82" charset="2"/>
              <a:ea typeface="微软雅黑" panose="020B0503020204020204" pitchFamily="82" charset="2"/>
              <a:cs typeface="Huawei Sans"/>
            </a:endParaRPr>
          </a:p>
          <a:p>
            <a:pPr indent="266700" latinLnBrk="1">
              <a:spcBef>
                <a:spcPts val="200"/>
              </a:spcBef>
              <a:spcAft>
                <a:spcPts val="200"/>
              </a:spcAft>
            </a:pPr>
            <a:r>
              <a:rPr lang="en-US" altLang="zh-CN" b="1" kern="100" spc="-20" dirty="0">
                <a:solidFill>
                  <a:srgbClr val="000000"/>
                </a:solidFill>
                <a:latin typeface="微软雅黑" panose="020B0503020204020204" pitchFamily="82" charset="2"/>
                <a:ea typeface="微软雅黑" panose="020B0503020204020204" pitchFamily="82" charset="2"/>
                <a:cs typeface="Huawei Sans"/>
              </a:rPr>
              <a:t>write(C);</a:t>
            </a:r>
            <a:endParaRPr lang="zh-CN" altLang="zh-CN" b="1" kern="100" spc="-20" dirty="0">
              <a:latin typeface="微软雅黑" panose="020B0503020204020204" pitchFamily="82" charset="2"/>
              <a:ea typeface="微软雅黑" panose="020B0503020204020204" pitchFamily="82" charset="2"/>
              <a:cs typeface="Huawei San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01A8612E-535B-4847-AEA5-8EAC8DBF7599}"/>
                  </a:ext>
                </a:extLst>
              </p:cNvPr>
              <p:cNvSpPr txBox="1"/>
              <p:nvPr/>
            </p:nvSpPr>
            <p:spPr>
              <a:xfrm>
                <a:off x="1599741" y="1438562"/>
                <a:ext cx="380111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Wingdings" pitchFamily="2" charset="2"/>
                  <a:buChar char="p"/>
                </a:pPr>
                <a:r>
                  <a:rPr kumimoji="1" lang="zh-CN" altLang="en-US" sz="2400" b="1" dirty="0">
                    <a:solidFill>
                      <a:srgbClr val="6F1787"/>
                    </a:solidFill>
                    <a:latin typeface="微软雅黑" panose="020B0503020204020204" pitchFamily="82" charset="2"/>
                    <a:ea typeface="微软雅黑" panose="020B0503020204020204" pitchFamily="82" charset="2"/>
                  </a:rPr>
                  <a:t>事务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b="1" i="1" smtClean="0">
                            <a:solidFill>
                              <a:srgbClr val="6F178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b="1" i="1">
                            <a:solidFill>
                              <a:srgbClr val="6F1787"/>
                            </a:solidFill>
                            <a:latin typeface="Cambria Math" charset="0"/>
                          </a:rPr>
                          <m:t>𝑻</m:t>
                        </m:r>
                      </m:e>
                      <m:sub>
                        <m:r>
                          <a:rPr kumimoji="1" lang="en-US" altLang="zh-CN" sz="2400" b="1" i="1">
                            <a:solidFill>
                              <a:srgbClr val="6F1787"/>
                            </a:solidFill>
                            <a:latin typeface="Cambria Math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kumimoji="1" lang="zh-CN" altLang="en-US" sz="2400" b="1" dirty="0">
                    <a:solidFill>
                      <a:srgbClr val="6F1787"/>
                    </a:solidFill>
                    <a:latin typeface="微软雅黑" panose="020B0503020204020204" pitchFamily="82" charset="2"/>
                    <a:ea typeface="微软雅黑" panose="020B0503020204020204" pitchFamily="82" charset="2"/>
                  </a:rPr>
                  <a:t>读写操作</a:t>
                </a: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01A8612E-535B-4847-AEA5-8EAC8DBF75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9741" y="1438562"/>
                <a:ext cx="3801111" cy="461665"/>
              </a:xfrm>
              <a:prstGeom prst="rect">
                <a:avLst/>
              </a:prstGeom>
              <a:blipFill>
                <a:blip r:embed="rId3"/>
                <a:stretch>
                  <a:fillRect l="-2083" t="-10526" b="-289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BE7CDD30-3A5C-EF43-819E-BDA741BF24D4}"/>
                  </a:ext>
                </a:extLst>
              </p:cNvPr>
              <p:cNvSpPr txBox="1"/>
              <p:nvPr/>
            </p:nvSpPr>
            <p:spPr>
              <a:xfrm>
                <a:off x="1599740" y="4170656"/>
                <a:ext cx="380111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Wingdings" pitchFamily="2" charset="2"/>
                  <a:buChar char="p"/>
                </a:pPr>
                <a:r>
                  <a:rPr kumimoji="1" lang="zh-CN" altLang="en-US" sz="2400" b="1" dirty="0">
                    <a:solidFill>
                      <a:srgbClr val="6F1787"/>
                    </a:solidFill>
                    <a:latin typeface="微软雅黑" panose="020B0503020204020204" pitchFamily="82" charset="2"/>
                    <a:ea typeface="微软雅黑" panose="020B0503020204020204" pitchFamily="82" charset="2"/>
                  </a:rPr>
                  <a:t>事务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b="1" i="1" smtClean="0">
                            <a:solidFill>
                              <a:srgbClr val="6F178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b="1" i="1">
                            <a:solidFill>
                              <a:srgbClr val="6F1787"/>
                            </a:solidFill>
                            <a:latin typeface="Cambria Math" charset="0"/>
                          </a:rPr>
                          <m:t>𝑻</m:t>
                        </m:r>
                      </m:e>
                      <m:sub>
                        <m:r>
                          <a:rPr kumimoji="1" lang="en-US" altLang="zh-CN" sz="2400" b="1" i="1" smtClean="0">
                            <a:solidFill>
                              <a:srgbClr val="6F1787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kumimoji="1" lang="zh-CN" altLang="en-US" sz="2400" b="1" dirty="0">
                    <a:solidFill>
                      <a:srgbClr val="6F1787"/>
                    </a:solidFill>
                    <a:latin typeface="微软雅黑" panose="020B0503020204020204" pitchFamily="82" charset="2"/>
                    <a:ea typeface="微软雅黑" panose="020B0503020204020204" pitchFamily="82" charset="2"/>
                  </a:rPr>
                  <a:t>读写操作</a:t>
                </a: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BE7CDD30-3A5C-EF43-819E-BDA741BF24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9740" y="4170656"/>
                <a:ext cx="3801111" cy="461665"/>
              </a:xfrm>
              <a:prstGeom prst="rect">
                <a:avLst/>
              </a:prstGeom>
              <a:blipFill>
                <a:blip r:embed="rId4"/>
                <a:stretch>
                  <a:fillRect l="-2083" t="-10526" b="-289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B5D401F5-9807-5E42-A7FD-70EFE9CB6608}"/>
                  </a:ext>
                </a:extLst>
              </p:cNvPr>
              <p:cNvSpPr txBox="1"/>
              <p:nvPr/>
            </p:nvSpPr>
            <p:spPr>
              <a:xfrm>
                <a:off x="3835701" y="2064482"/>
                <a:ext cx="2458015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sz="2000" b="1" dirty="0">
                    <a:latin typeface="微软雅黑" panose="020B0503020204020204" pitchFamily="82" charset="2"/>
                    <a:ea typeface="微软雅黑" panose="020B0503020204020204" pitchFamily="82" charset="2"/>
                  </a:rPr>
                  <a:t>  数据项变化</a:t>
                </a:r>
                <a:endParaRPr kumimoji="1" lang="en-US" altLang="zh-CN" sz="2000" b="1" dirty="0">
                  <a:latin typeface="微软雅黑" panose="020B0503020204020204" pitchFamily="82" charset="2"/>
                  <a:ea typeface="微软雅黑" panose="020B0503020204020204" pitchFamily="82" charset="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CN" sz="2000" i="1" smtClean="0"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kumimoji="1" lang="en-US" altLang="zh-CN" sz="2000" b="0" i="1" smtClean="0">
                          <a:latin typeface="Cambria Math" panose="02040503050406030204" pitchFamily="18" charset="0"/>
                        </a:rPr>
                        <m:t>:1500→1300</m:t>
                      </m:r>
                    </m:oMath>
                  </m:oMathPara>
                </a14:m>
                <a:endParaRPr kumimoji="1" lang="en-US" altLang="zh-CN" sz="2000" b="0" dirty="0">
                  <a:latin typeface="微软雅黑" panose="020B0503020204020204" pitchFamily="82" charset="2"/>
                  <a:ea typeface="微软雅黑" panose="020B0503020204020204" pitchFamily="82" charset="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CN" sz="2000" i="1">
                          <a:latin typeface="Cambria Math" panose="02040503050406030204" pitchFamily="18" charset="0"/>
                        </a:rPr>
                        <m:t>B</m:t>
                      </m:r>
                      <m:r>
                        <a:rPr kumimoji="1" lang="en-US" altLang="zh-CN" sz="2000" b="0" i="1" smtClean="0">
                          <a:latin typeface="Cambria Math" panose="02040503050406030204" pitchFamily="18" charset="0"/>
                        </a:rPr>
                        <m:t>:2000→2200</m:t>
                      </m:r>
                    </m:oMath>
                  </m:oMathPara>
                </a14:m>
                <a:endParaRPr kumimoji="1" lang="en-US" altLang="zh-CN" sz="2000" b="0" dirty="0">
                  <a:latin typeface="微软雅黑" panose="020B0503020204020204" pitchFamily="82" charset="2"/>
                  <a:ea typeface="微软雅黑" panose="020B0503020204020204" pitchFamily="82" charset="2"/>
                </a:endParaRPr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B5D401F5-9807-5E42-A7FD-70EFE9CB66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5701" y="2064482"/>
                <a:ext cx="2458015" cy="1015663"/>
              </a:xfrm>
              <a:prstGeom prst="rect">
                <a:avLst/>
              </a:prstGeom>
              <a:blipFill>
                <a:blip r:embed="rId5"/>
                <a:stretch>
                  <a:fillRect t="-36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8FA0E54F-42D1-164E-9484-EC8733297BEE}"/>
                  </a:ext>
                </a:extLst>
              </p:cNvPr>
              <p:cNvSpPr txBox="1"/>
              <p:nvPr/>
            </p:nvSpPr>
            <p:spPr>
              <a:xfrm>
                <a:off x="4074335" y="4655679"/>
                <a:ext cx="245801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sz="2000" b="1" dirty="0">
                    <a:latin typeface="微软雅黑" panose="020B0503020204020204" pitchFamily="82" charset="2"/>
                    <a:ea typeface="微软雅黑" panose="020B0503020204020204" pitchFamily="82" charset="2"/>
                  </a:rPr>
                  <a:t>数据项变化</a:t>
                </a:r>
                <a:r>
                  <a:rPr kumimoji="1" lang="zh-CN" altLang="en-US" sz="2000" i="1" dirty="0">
                    <a:latin typeface="微软雅黑" panose="020B0503020204020204" pitchFamily="82" charset="2"/>
                    <a:ea typeface="微软雅黑" panose="020B0503020204020204" pitchFamily="82" charset="2"/>
                  </a:rPr>
                  <a:t>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CN" sz="2000" i="1" smtClean="0">
                        <a:latin typeface="Cambria Math" panose="02040503050406030204" pitchFamily="18" charset="0"/>
                      </a:rPr>
                      <m:t>C</m:t>
                    </m:r>
                    <m:r>
                      <a:rPr kumimoji="1" lang="en-US" altLang="zh-CN" sz="2000" b="0" i="1" smtClean="0">
                        <a:latin typeface="Cambria Math" panose="02040503050406030204" pitchFamily="18" charset="0"/>
                      </a:rPr>
                      <m:t>:500→1000</m:t>
                    </m:r>
                  </m:oMath>
                </a14:m>
                <a:endParaRPr kumimoji="1" lang="en-US" altLang="zh-CN" sz="2000" b="0" dirty="0">
                  <a:latin typeface="微软雅黑" panose="020B0503020204020204" pitchFamily="82" charset="2"/>
                  <a:ea typeface="微软雅黑" panose="020B0503020204020204" pitchFamily="82" charset="2"/>
                </a:endParaRPr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8FA0E54F-42D1-164E-9484-EC8733297B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4335" y="4655679"/>
                <a:ext cx="2458015" cy="707886"/>
              </a:xfrm>
              <a:prstGeom prst="rect">
                <a:avLst/>
              </a:prstGeom>
              <a:blipFill>
                <a:blip r:embed="rId6"/>
                <a:stretch>
                  <a:fillRect l="-2475" t="-517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A3367FF7-106E-5A09-0383-D46CFE87EBC7}"/>
                  </a:ext>
                </a:extLst>
              </p:cNvPr>
              <p:cNvSpPr txBox="1"/>
              <p:nvPr/>
            </p:nvSpPr>
            <p:spPr>
              <a:xfrm>
                <a:off x="7403815" y="1947706"/>
                <a:ext cx="3110753" cy="310854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CN" sz="2800" i="1" smtClean="0">
                          <a:latin typeface="Cambria Math" charset="0"/>
                        </a:rPr>
                        <m:t>&lt;</m:t>
                      </m:r>
                      <m:sSub>
                        <m:sSubPr>
                          <m:ctrlPr>
                            <a:rPr kumimoji="1"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800" i="1">
                              <a:latin typeface="Cambria Math" charset="0"/>
                            </a:rPr>
                            <m:t>𝑇</m:t>
                          </m:r>
                        </m:e>
                        <m:sub>
                          <m:r>
                            <a:rPr kumimoji="1" lang="en-US" altLang="zh-CN" sz="2800" i="1"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r>
                        <a:rPr kumimoji="1" lang="en-US" altLang="zh-CN" sz="2800" i="1">
                          <a:latin typeface="Cambria Math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1" lang="en-US" altLang="zh-CN" sz="2800">
                          <a:latin typeface="Cambria Math" charset="0"/>
                        </a:rPr>
                        <m:t>start</m:t>
                      </m:r>
                      <m:r>
                        <a:rPr kumimoji="1" lang="en-US" altLang="zh-CN" sz="2800" i="1">
                          <a:latin typeface="Cambria Math" charset="0"/>
                        </a:rPr>
                        <m:t>&gt;</m:t>
                      </m:r>
                    </m:oMath>
                  </m:oMathPara>
                </a14:m>
                <a:endParaRPr kumimoji="1" lang="en-US" altLang="zh-CN" sz="2800" dirty="0">
                  <a:latin typeface="微软雅黑" panose="020B0503020204020204" pitchFamily="82" charset="2"/>
                  <a:ea typeface="微软雅黑" panose="020B0503020204020204" pitchFamily="82" charset="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CN" sz="2800" i="1">
                          <a:latin typeface="Cambria Math" charset="0"/>
                        </a:rPr>
                        <m:t>&lt;</m:t>
                      </m:r>
                      <m:sSub>
                        <m:sSubPr>
                          <m:ctrlPr>
                            <a:rPr kumimoji="1"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800" i="1">
                              <a:latin typeface="Cambria Math" charset="0"/>
                            </a:rPr>
                            <m:t>𝑇</m:t>
                          </m:r>
                        </m:e>
                        <m:sub>
                          <m:r>
                            <a:rPr kumimoji="1" lang="en-US" altLang="zh-CN" sz="2800" i="1"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r>
                        <a:rPr kumimoji="1" lang="en-US" altLang="zh-CN" sz="2800" i="1">
                          <a:latin typeface="Cambria Math" charset="0"/>
                        </a:rPr>
                        <m:t>, </m:t>
                      </m:r>
                      <m:r>
                        <a:rPr kumimoji="1" lang="en-US" altLang="zh-CN" sz="2800" i="1">
                          <a:latin typeface="Cambria Math" charset="0"/>
                        </a:rPr>
                        <m:t>𝐴</m:t>
                      </m:r>
                      <m:r>
                        <a:rPr kumimoji="1" lang="en-US" altLang="zh-CN" sz="2800" i="1">
                          <a:latin typeface="Cambria Math" charset="0"/>
                        </a:rPr>
                        <m:t>, 1300&gt;</m:t>
                      </m:r>
                    </m:oMath>
                  </m:oMathPara>
                </a14:m>
                <a:endParaRPr kumimoji="1" lang="en-US" altLang="zh-CN" sz="2800" dirty="0">
                  <a:latin typeface="微软雅黑" panose="020B0503020204020204" pitchFamily="82" charset="2"/>
                  <a:ea typeface="微软雅黑" panose="020B0503020204020204" pitchFamily="82" charset="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CN" sz="2800" i="1">
                          <a:latin typeface="Cambria Math" charset="0"/>
                        </a:rPr>
                        <m:t>&lt;</m:t>
                      </m:r>
                      <m:sSub>
                        <m:sSubPr>
                          <m:ctrlPr>
                            <a:rPr kumimoji="1"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800" i="1">
                              <a:latin typeface="Cambria Math" charset="0"/>
                            </a:rPr>
                            <m:t>𝑇</m:t>
                          </m:r>
                        </m:e>
                        <m:sub>
                          <m:r>
                            <a:rPr kumimoji="1" lang="en-US" altLang="zh-CN" sz="2800" i="1"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r>
                        <a:rPr kumimoji="1" lang="en-US" altLang="zh-CN" sz="2800" i="1">
                          <a:latin typeface="Cambria Math" charset="0"/>
                        </a:rPr>
                        <m:t>,</m:t>
                      </m:r>
                      <m:r>
                        <a:rPr kumimoji="1" lang="en-US" altLang="zh-CN" sz="2800" i="1">
                          <a:latin typeface="Cambria Math" charset="0"/>
                        </a:rPr>
                        <m:t>𝐵</m:t>
                      </m:r>
                      <m:r>
                        <a:rPr kumimoji="1" lang="en-US" altLang="zh-CN" sz="2800" i="1">
                          <a:latin typeface="Cambria Math" charset="0"/>
                        </a:rPr>
                        <m:t>, 2200&gt;</m:t>
                      </m:r>
                    </m:oMath>
                  </m:oMathPara>
                </a14:m>
                <a:endParaRPr kumimoji="1" lang="en-US" altLang="zh-CN" sz="2800" dirty="0">
                  <a:latin typeface="微软雅黑" panose="020B0503020204020204" pitchFamily="82" charset="2"/>
                  <a:ea typeface="微软雅黑" panose="020B0503020204020204" pitchFamily="82" charset="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CN" sz="2800" i="1">
                          <a:latin typeface="Cambria Math" charset="0"/>
                        </a:rPr>
                        <m:t>&lt;</m:t>
                      </m:r>
                      <m:sSub>
                        <m:sSubPr>
                          <m:ctrlPr>
                            <a:rPr kumimoji="1"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800" i="1">
                              <a:latin typeface="Cambria Math" charset="0"/>
                            </a:rPr>
                            <m:t>𝑇</m:t>
                          </m:r>
                        </m:e>
                        <m:sub>
                          <m:r>
                            <a:rPr kumimoji="1" lang="en-US" altLang="zh-CN" sz="2800" i="1"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r>
                        <a:rPr kumimoji="1" lang="en-US" altLang="zh-CN" sz="2800" i="1">
                          <a:latin typeface="Cambria Math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1" lang="en-US" altLang="zh-CN" sz="2800">
                          <a:latin typeface="Cambria Math" charset="0"/>
                        </a:rPr>
                        <m:t>commit</m:t>
                      </m:r>
                      <m:r>
                        <a:rPr kumimoji="1" lang="en-US" altLang="zh-CN" sz="2800" i="1">
                          <a:latin typeface="Cambria Math" charset="0"/>
                        </a:rPr>
                        <m:t>&gt;</m:t>
                      </m:r>
                    </m:oMath>
                  </m:oMathPara>
                </a14:m>
                <a:endParaRPr kumimoji="1" lang="en-US" altLang="zh-CN" sz="2800" dirty="0">
                  <a:latin typeface="微软雅黑" panose="020B0503020204020204" pitchFamily="82" charset="2"/>
                  <a:ea typeface="微软雅黑" panose="020B0503020204020204" pitchFamily="82" charset="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CN" sz="2800" i="1">
                          <a:latin typeface="Cambria Math" charset="0"/>
                        </a:rPr>
                        <m:t>&lt;</m:t>
                      </m:r>
                      <m:sSub>
                        <m:sSubPr>
                          <m:ctrlPr>
                            <a:rPr kumimoji="1"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800" i="1">
                              <a:latin typeface="Cambria Math" charset="0"/>
                            </a:rPr>
                            <m:t>𝑇</m:t>
                          </m:r>
                        </m:e>
                        <m:sub>
                          <m:r>
                            <a:rPr kumimoji="1" lang="en-US" altLang="zh-CN" sz="2800" i="1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CN" sz="2800" i="1">
                          <a:latin typeface="Cambria Math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1" lang="en-US" altLang="zh-CN" sz="2800" i="1">
                          <a:latin typeface="Cambria Math" charset="0"/>
                        </a:rPr>
                        <m:t>start</m:t>
                      </m:r>
                      <m:r>
                        <a:rPr kumimoji="1" lang="en-US" altLang="zh-CN" sz="2800" i="1">
                          <a:latin typeface="Cambria Math" charset="0"/>
                        </a:rPr>
                        <m:t>&gt;</m:t>
                      </m:r>
                    </m:oMath>
                  </m:oMathPara>
                </a14:m>
                <a:endParaRPr kumimoji="1" lang="en-US" altLang="zh-CN" sz="2800" dirty="0">
                  <a:latin typeface="微软雅黑" panose="020B0503020204020204" pitchFamily="82" charset="2"/>
                  <a:ea typeface="微软雅黑" panose="020B0503020204020204" pitchFamily="82" charset="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CN" sz="2800" i="1">
                          <a:latin typeface="Cambria Math" charset="0"/>
                        </a:rPr>
                        <m:t>&lt;</m:t>
                      </m:r>
                      <m:sSub>
                        <m:sSubPr>
                          <m:ctrlPr>
                            <a:rPr kumimoji="1"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800" i="1">
                              <a:latin typeface="Cambria Math" charset="0"/>
                            </a:rPr>
                            <m:t>𝑇</m:t>
                          </m:r>
                        </m:e>
                        <m:sub>
                          <m:r>
                            <a:rPr kumimoji="1" lang="en-US" altLang="zh-CN" sz="2800" i="1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CN" sz="2800" i="1">
                          <a:latin typeface="Cambria Math" charset="0"/>
                        </a:rPr>
                        <m:t>, </m:t>
                      </m:r>
                      <m:r>
                        <a:rPr kumimoji="1" lang="en-US" altLang="zh-CN" sz="2800" i="1">
                          <a:latin typeface="Cambria Math" charset="0"/>
                        </a:rPr>
                        <m:t>𝐶</m:t>
                      </m:r>
                      <m:r>
                        <a:rPr kumimoji="1" lang="en-US" altLang="zh-CN" sz="2800" i="1">
                          <a:latin typeface="Cambria Math" charset="0"/>
                        </a:rPr>
                        <m:t>, 1000&gt;</m:t>
                      </m:r>
                    </m:oMath>
                  </m:oMathPara>
                </a14:m>
                <a:endParaRPr kumimoji="1" lang="en-US" altLang="zh-CN" sz="2800" dirty="0">
                  <a:latin typeface="微软雅黑" panose="020B0503020204020204" pitchFamily="82" charset="2"/>
                  <a:ea typeface="微软雅黑" panose="020B0503020204020204" pitchFamily="82" charset="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CN" sz="2800" i="1">
                          <a:latin typeface="Cambria Math" charset="0"/>
                        </a:rPr>
                        <m:t>&lt;</m:t>
                      </m:r>
                      <m:sSub>
                        <m:sSubPr>
                          <m:ctrlPr>
                            <a:rPr kumimoji="1"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800" i="1">
                              <a:latin typeface="Cambria Math" charset="0"/>
                            </a:rPr>
                            <m:t>𝑇</m:t>
                          </m:r>
                        </m:e>
                        <m:sub>
                          <m:r>
                            <a:rPr kumimoji="1" lang="en-US" altLang="zh-CN" sz="2800" i="1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CN" sz="2800" i="1">
                          <a:latin typeface="Cambria Math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1" lang="en-US" altLang="zh-CN" sz="2800">
                          <a:latin typeface="Cambria Math" charset="0"/>
                        </a:rPr>
                        <m:t>commit</m:t>
                      </m:r>
                      <m:r>
                        <a:rPr kumimoji="1" lang="en-US" altLang="zh-CN" sz="2800" i="1">
                          <a:latin typeface="Cambria Math" charset="0"/>
                        </a:rPr>
                        <m:t>&gt;</m:t>
                      </m:r>
                    </m:oMath>
                  </m:oMathPara>
                </a14:m>
                <a:endParaRPr kumimoji="1" lang="en-US" altLang="zh-CN" sz="2800" dirty="0">
                  <a:latin typeface="微软雅黑" panose="020B0503020204020204" pitchFamily="82" charset="2"/>
                  <a:ea typeface="微软雅黑" panose="020B0503020204020204" pitchFamily="82" charset="2"/>
                </a:endParaRPr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A3367FF7-106E-5A09-0383-D46CFE87EB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3815" y="1947706"/>
                <a:ext cx="3110753" cy="310854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632287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18">
            <a:extLst>
              <a:ext uri="{FF2B5EF4-FFF2-40B4-BE49-F238E27FC236}">
                <a16:creationId xmlns:a16="http://schemas.microsoft.com/office/drawing/2014/main" id="{95A9E4EB-0740-495A-82FC-A4B4092EF7D0}"/>
              </a:ext>
            </a:extLst>
          </p:cNvPr>
          <p:cNvSpPr/>
          <p:nvPr/>
        </p:nvSpPr>
        <p:spPr>
          <a:xfrm>
            <a:off x="1050551" y="1212201"/>
            <a:ext cx="10520537" cy="5005387"/>
          </a:xfrm>
          <a:prstGeom prst="roundRect">
            <a:avLst>
              <a:gd name="adj" fmla="val 9827"/>
            </a:avLst>
          </a:prstGeom>
          <a:solidFill>
            <a:schemeClr val="bg1"/>
          </a:solidFill>
          <a:ln w="12700" cap="flat">
            <a:gradFill>
              <a:gsLst>
                <a:gs pos="0">
                  <a:srgbClr val="3B20FF">
                    <a:alpha val="16000"/>
                  </a:srgbClr>
                </a:gs>
                <a:gs pos="100000">
                  <a:srgbClr val="6F1787"/>
                </a:gs>
              </a:gsLst>
              <a:lin ang="10800000" scaled="1"/>
            </a:gradFill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endParaRPr lang="zh-CN" altLang="en-US" b="1" dirty="0">
              <a:latin typeface="微软雅黑" panose="020B0503020204020204" pitchFamily="82" charset="2"/>
              <a:ea typeface="微软雅黑" panose="020B0503020204020204" pitchFamily="82" charset="2"/>
              <a:sym typeface="+mn-ea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24746D21-520A-AB45-A3D7-6D084C49153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BBDC00-B9E2-4EFD-9306-2934E87247C6}" type="slidenum">
              <a:rPr lang="zh-CN" altLang="en-US" smtClean="0">
                <a:latin typeface="微软雅黑" panose="020B0503020204020204" pitchFamily="82" charset="2"/>
                <a:ea typeface="微软雅黑" panose="020B0503020204020204" pitchFamily="82" charset="2"/>
              </a:rPr>
              <a:pPr/>
              <a:t>27</a:t>
            </a:fld>
            <a:endParaRPr lang="zh-CN" altLang="en-US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715F1ADC-E4B0-7448-A72D-69381B8284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82" charset="2"/>
                <a:ea typeface="微软雅黑" panose="020B0503020204020204" pitchFamily="82" charset="2"/>
              </a:rPr>
              <a:t>预写</a:t>
            </a:r>
            <a:r>
              <a:rPr kumimoji="1" lang="zh-CN" altLang="en-US" dirty="0">
                <a:latin typeface="微软雅黑" panose="020B0503020204020204" pitchFamily="82" charset="2"/>
                <a:ea typeface="微软雅黑" panose="020B0503020204020204" pitchFamily="82" charset="2"/>
              </a:rPr>
              <a:t>日志</a:t>
            </a:r>
            <a:r>
              <a:rPr kumimoji="1" lang="en-US" altLang="zh-CN" dirty="0">
                <a:latin typeface="微软雅黑" panose="020B0503020204020204" pitchFamily="82" charset="2"/>
                <a:ea typeface="微软雅黑" panose="020B0503020204020204" pitchFamily="82" charset="2"/>
              </a:rPr>
              <a:t>WAL</a:t>
            </a:r>
            <a:endParaRPr kumimoji="1" lang="zh-CN" altLang="en-US" dirty="0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3CAB342-82FC-D24B-A993-D993DF0917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3140" y="1362360"/>
            <a:ext cx="9626600" cy="5005387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pitchFamily="82" charset="2"/>
                <a:ea typeface="微软雅黑" panose="020B0503020204020204" pitchFamily="82" charset="2"/>
              </a:rPr>
              <a:t>日志只有在持久存储中才能发挥作用</a:t>
            </a:r>
            <a:endParaRPr lang="en-US" altLang="zh-CN" sz="24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pitchFamily="82" charset="2"/>
                <a:ea typeface="微软雅黑" panose="020B0503020204020204" pitchFamily="82" charset="2"/>
              </a:rPr>
              <a:t>数据库日志需要满足预写日志（</a:t>
            </a:r>
            <a:r>
              <a:rPr lang="en-US" altLang="zh-CN" sz="2400" dirty="0">
                <a:latin typeface="微软雅黑" panose="020B0503020204020204" pitchFamily="82" charset="2"/>
                <a:ea typeface="微软雅黑" panose="020B0503020204020204" pitchFamily="82" charset="2"/>
              </a:rPr>
              <a:t>Write</a:t>
            </a:r>
            <a:r>
              <a:rPr lang="zh-CN" altLang="en-US" sz="2400" dirty="0">
                <a:latin typeface="微软雅黑" panose="020B0503020204020204" pitchFamily="82" charset="2"/>
                <a:ea typeface="微软雅黑" panose="020B0503020204020204" pitchFamily="82" charset="2"/>
              </a:rPr>
              <a:t> </a:t>
            </a:r>
            <a:r>
              <a:rPr lang="en-US" altLang="zh-CN" sz="2400" dirty="0">
                <a:latin typeface="微软雅黑" panose="020B0503020204020204" pitchFamily="82" charset="2"/>
                <a:ea typeface="微软雅黑" panose="020B0503020204020204" pitchFamily="82" charset="2"/>
              </a:rPr>
              <a:t>Ahead</a:t>
            </a:r>
            <a:r>
              <a:rPr lang="zh-CN" altLang="en-US" sz="2400" dirty="0">
                <a:latin typeface="微软雅黑" panose="020B0503020204020204" pitchFamily="82" charset="2"/>
                <a:ea typeface="微软雅黑" panose="020B0503020204020204" pitchFamily="82" charset="2"/>
              </a:rPr>
              <a:t> </a:t>
            </a:r>
            <a:r>
              <a:rPr lang="en-US" altLang="zh-CN" sz="2400" dirty="0">
                <a:latin typeface="微软雅黑" panose="020B0503020204020204" pitchFamily="82" charset="2"/>
                <a:ea typeface="微软雅黑" panose="020B0503020204020204" pitchFamily="82" charset="2"/>
              </a:rPr>
              <a:t>Logging</a:t>
            </a:r>
            <a:r>
              <a:rPr lang="zh-CN" altLang="en-US" sz="2400" dirty="0">
                <a:latin typeface="微软雅黑" panose="020B0503020204020204" pitchFamily="82" charset="2"/>
                <a:ea typeface="微软雅黑" panose="020B0503020204020204" pitchFamily="82" charset="2"/>
              </a:rPr>
              <a:t>，简称</a:t>
            </a:r>
            <a:r>
              <a:rPr lang="en-US" altLang="zh-CN" sz="2400" dirty="0">
                <a:latin typeface="微软雅黑" panose="020B0503020204020204" pitchFamily="82" charset="2"/>
                <a:ea typeface="微软雅黑" panose="020B0503020204020204" pitchFamily="82" charset="2"/>
              </a:rPr>
              <a:t>WAL</a:t>
            </a:r>
            <a:r>
              <a:rPr lang="zh-CN" altLang="en-US" sz="2400" dirty="0">
                <a:latin typeface="微软雅黑" panose="020B0503020204020204" pitchFamily="82" charset="2"/>
                <a:ea typeface="微软雅黑" panose="020B0503020204020204" pitchFamily="82" charset="2"/>
              </a:rPr>
              <a:t>）条件，即</a:t>
            </a:r>
            <a:r>
              <a:rPr lang="zh-CN" altLang="en-US" sz="2400" b="1" dirty="0">
                <a:solidFill>
                  <a:srgbClr val="6F1787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日志必须比数据更早的写入磁盘</a:t>
            </a:r>
            <a:endParaRPr lang="en-US" altLang="zh-CN" sz="2400" b="1" dirty="0">
              <a:solidFill>
                <a:srgbClr val="6F1787"/>
              </a:solidFill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pitchFamily="82" charset="2"/>
                <a:ea typeface="微软雅黑" panose="020B0503020204020204" pitchFamily="82" charset="2"/>
              </a:rPr>
              <a:t>日志写回磁盘的顺序必须和日志生成的时间相一致</a:t>
            </a: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pitchFamily="82" charset="2"/>
                <a:ea typeface="微软雅黑" panose="020B0503020204020204" pitchFamily="82" charset="2"/>
              </a:rPr>
              <a:t>对于事务原子性保证，每当页面写回磁盘时，</a:t>
            </a:r>
            <a:r>
              <a:rPr lang="zh-CN" altLang="en-US" sz="2400" b="1" dirty="0">
                <a:solidFill>
                  <a:srgbClr val="6F1787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和事务相关的</a:t>
            </a:r>
            <a:r>
              <a:rPr lang="en-US" altLang="zh-CN" sz="2400" b="1" dirty="0">
                <a:solidFill>
                  <a:srgbClr val="6F1787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undo</a:t>
            </a:r>
            <a:r>
              <a:rPr lang="zh-CN" altLang="en-US" sz="2400" b="1" dirty="0">
                <a:solidFill>
                  <a:srgbClr val="6F1787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日志需要先写回磁盘</a:t>
            </a:r>
            <a:endParaRPr lang="en-US" altLang="zh-CN" sz="2400" b="1" dirty="0">
              <a:solidFill>
                <a:srgbClr val="6F1787"/>
              </a:solidFill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400" dirty="0">
                <a:latin typeface="微软雅黑" panose="020B0503020204020204" pitchFamily="82" charset="2"/>
                <a:ea typeface="微软雅黑" panose="020B0503020204020204" pitchFamily="82" charset="2"/>
              </a:rPr>
              <a:t>对于事务持久性保证，每当事务提交的时候，</a:t>
            </a:r>
            <a:r>
              <a:rPr kumimoji="1" lang="zh-CN" altLang="en-US" sz="2400" b="1" dirty="0">
                <a:solidFill>
                  <a:srgbClr val="6F1787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和事务相关的</a:t>
            </a:r>
            <a:r>
              <a:rPr kumimoji="1" lang="en-US" altLang="zh-CN" sz="2400" b="1" dirty="0">
                <a:solidFill>
                  <a:srgbClr val="6F1787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redo</a:t>
            </a:r>
            <a:r>
              <a:rPr kumimoji="1" lang="zh-CN" altLang="en-US" sz="2400" b="1" dirty="0">
                <a:solidFill>
                  <a:srgbClr val="6F1787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日志需要先写回磁盘</a:t>
            </a: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CDADBDA-1D4D-254B-90D0-F2B53E1EAA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zh-CN" altLang="en-US">
                <a:latin typeface="微软雅黑" panose="020B0503020204020204" pitchFamily="82" charset="2"/>
                <a:ea typeface="微软雅黑" panose="020B0503020204020204" pitchFamily="82" charset="2"/>
              </a:rPr>
              <a:t>数据库系统</a:t>
            </a:r>
            <a:r>
              <a:rPr lang="en-US" altLang="zh-CN">
                <a:latin typeface="微软雅黑" panose="020B0503020204020204" pitchFamily="82" charset="2"/>
                <a:ea typeface="微软雅黑" panose="020B0503020204020204" pitchFamily="82" charset="2"/>
              </a:rPr>
              <a:t>—</a:t>
            </a:r>
            <a:r>
              <a:rPr lang="zh-CN" altLang="en-US">
                <a:latin typeface="微软雅黑" panose="020B0503020204020204" pitchFamily="82" charset="2"/>
                <a:ea typeface="微软雅黑" panose="020B0503020204020204" pitchFamily="82" charset="2"/>
              </a:rPr>
              <a:t>故障恢复</a:t>
            </a:r>
            <a:endParaRPr lang="en-US" altLang="zh-CN" sz="12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1529974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18">
            <a:extLst>
              <a:ext uri="{FF2B5EF4-FFF2-40B4-BE49-F238E27FC236}">
                <a16:creationId xmlns:a16="http://schemas.microsoft.com/office/drawing/2014/main" id="{53B4D50F-406D-40F9-A0FB-9BFFCD07AEEB}"/>
              </a:ext>
            </a:extLst>
          </p:cNvPr>
          <p:cNvSpPr/>
          <p:nvPr/>
        </p:nvSpPr>
        <p:spPr>
          <a:xfrm>
            <a:off x="2868238" y="1212201"/>
            <a:ext cx="6455521" cy="4731399"/>
          </a:xfrm>
          <a:prstGeom prst="roundRect">
            <a:avLst>
              <a:gd name="adj" fmla="val 9827"/>
            </a:avLst>
          </a:prstGeom>
          <a:solidFill>
            <a:schemeClr val="bg1"/>
          </a:solidFill>
          <a:ln w="12700" cap="flat">
            <a:gradFill>
              <a:gsLst>
                <a:gs pos="0">
                  <a:srgbClr val="3B20FF">
                    <a:alpha val="16000"/>
                  </a:srgbClr>
                </a:gs>
                <a:gs pos="100000">
                  <a:srgbClr val="6F1787"/>
                </a:gs>
              </a:gsLst>
              <a:lin ang="10800000" scaled="1"/>
            </a:gradFill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endParaRPr lang="zh-CN" altLang="en-US" b="1" dirty="0">
              <a:latin typeface="微软雅黑" panose="020B0503020204020204" pitchFamily="82" charset="2"/>
              <a:ea typeface="微软雅黑" panose="020B0503020204020204" pitchFamily="82" charset="2"/>
              <a:sym typeface="+mn-ea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24746D21-520A-AB45-A3D7-6D084C49153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BBDC00-B9E2-4EFD-9306-2934E87247C6}" type="slidenum">
              <a:rPr lang="zh-CN" altLang="en-US" smtClean="0">
                <a:latin typeface="微软雅黑" panose="020B0503020204020204" pitchFamily="82" charset="2"/>
                <a:ea typeface="微软雅黑" panose="020B0503020204020204" pitchFamily="82" charset="2"/>
              </a:rPr>
              <a:pPr/>
              <a:t>28</a:t>
            </a:fld>
            <a:endParaRPr lang="zh-CN" altLang="en-US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715F1ADC-E4B0-7448-A72D-69381B8284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latin typeface="微软雅黑" panose="020B0503020204020204" pitchFamily="82" charset="2"/>
                <a:ea typeface="微软雅黑" panose="020B0503020204020204" pitchFamily="82" charset="2"/>
              </a:rPr>
              <a:t>日志实现方式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3CAB342-82FC-D24B-A993-D993DF0917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90567" y="1680369"/>
            <a:ext cx="10874188" cy="5005387"/>
          </a:xfrm>
        </p:spPr>
        <p:txBody>
          <a:bodyPr/>
          <a:lstStyle/>
          <a:p>
            <a:r>
              <a:rPr kumimoji="1" lang="zh-CN" altLang="en-US" sz="2800" b="1" dirty="0">
                <a:solidFill>
                  <a:srgbClr val="6F1787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按照功能分类日志</a:t>
            </a:r>
            <a:endParaRPr kumimoji="1" lang="en-US" altLang="zh-CN" sz="2800" b="1" dirty="0">
              <a:solidFill>
                <a:srgbClr val="6F1787"/>
              </a:solidFill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lvl="1"/>
            <a:r>
              <a:rPr lang="en-US" altLang="zh-CN" dirty="0">
                <a:latin typeface="微软雅黑" panose="020B0503020204020204" pitchFamily="82" charset="2"/>
                <a:ea typeface="微软雅黑" panose="020B0503020204020204" pitchFamily="82" charset="2"/>
              </a:rPr>
              <a:t>Undo</a:t>
            </a:r>
            <a:r>
              <a:rPr lang="zh-CN" altLang="en-US" dirty="0">
                <a:latin typeface="微软雅黑" panose="020B0503020204020204" pitchFamily="82" charset="2"/>
                <a:ea typeface="微软雅黑" panose="020B0503020204020204" pitchFamily="82" charset="2"/>
              </a:rPr>
              <a:t>回滚日志</a:t>
            </a:r>
            <a:endParaRPr lang="en-US" altLang="zh-CN" dirty="0"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lvl="1"/>
            <a:r>
              <a:rPr kumimoji="1" lang="en-US" altLang="zh-CN" dirty="0">
                <a:latin typeface="微软雅黑" panose="020B0503020204020204" pitchFamily="82" charset="2"/>
                <a:ea typeface="微软雅黑" panose="020B0503020204020204" pitchFamily="82" charset="2"/>
              </a:rPr>
              <a:t>Redo</a:t>
            </a:r>
            <a:r>
              <a:rPr kumimoji="1" lang="zh-CN" altLang="en-US" dirty="0">
                <a:latin typeface="微软雅黑" panose="020B0503020204020204" pitchFamily="82" charset="2"/>
                <a:ea typeface="微软雅黑" panose="020B0503020204020204" pitchFamily="82" charset="2"/>
              </a:rPr>
              <a:t>重做日志</a:t>
            </a:r>
            <a:endParaRPr kumimoji="1" lang="en-US" altLang="zh-CN" dirty="0"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r>
              <a:rPr lang="zh-CN" altLang="en-US" sz="2800" b="1" dirty="0">
                <a:solidFill>
                  <a:srgbClr val="6F1787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按照性质分类日志</a:t>
            </a:r>
            <a:endParaRPr kumimoji="1" lang="en-US" altLang="zh-CN" sz="2800" b="1" dirty="0">
              <a:solidFill>
                <a:srgbClr val="6F1787"/>
              </a:solidFill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lvl="1"/>
            <a:r>
              <a:rPr kumimoji="1" lang="zh-CN" altLang="en-US" dirty="0">
                <a:latin typeface="微软雅黑" panose="020B0503020204020204" pitchFamily="82" charset="2"/>
                <a:ea typeface="微软雅黑" panose="020B0503020204020204" pitchFamily="82" charset="2"/>
              </a:rPr>
              <a:t>物理日志</a:t>
            </a:r>
            <a:endParaRPr kumimoji="1" lang="en-US" altLang="zh-CN" dirty="0"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lvl="1"/>
            <a:r>
              <a:rPr lang="zh-CN" altLang="en-US" dirty="0">
                <a:latin typeface="微软雅黑" panose="020B0503020204020204" pitchFamily="82" charset="2"/>
                <a:ea typeface="微软雅黑" panose="020B0503020204020204" pitchFamily="82" charset="2"/>
              </a:rPr>
              <a:t>逻辑日志</a:t>
            </a:r>
            <a:endParaRPr lang="en-US" altLang="zh-CN" dirty="0"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lvl="1"/>
            <a:r>
              <a:rPr kumimoji="1" lang="zh-CN" altLang="en-US" dirty="0">
                <a:latin typeface="微软雅黑" panose="020B0503020204020204" pitchFamily="82" charset="2"/>
                <a:ea typeface="微软雅黑" panose="020B0503020204020204" pitchFamily="82" charset="2"/>
              </a:rPr>
              <a:t>物理逻辑日志</a:t>
            </a: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CDADBDA-1D4D-254B-90D0-F2B53E1EAA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zh-CN" altLang="en-US">
                <a:latin typeface="微软雅黑" panose="020B0503020204020204" pitchFamily="82" charset="2"/>
                <a:ea typeface="微软雅黑" panose="020B0503020204020204" pitchFamily="82" charset="2"/>
              </a:rPr>
              <a:t>数据库系统</a:t>
            </a:r>
            <a:r>
              <a:rPr lang="en-US" altLang="zh-CN">
                <a:latin typeface="微软雅黑" panose="020B0503020204020204" pitchFamily="82" charset="2"/>
                <a:ea typeface="微软雅黑" panose="020B0503020204020204" pitchFamily="82" charset="2"/>
              </a:rPr>
              <a:t>—</a:t>
            </a:r>
            <a:r>
              <a:rPr lang="zh-CN" altLang="en-US">
                <a:latin typeface="微软雅黑" panose="020B0503020204020204" pitchFamily="82" charset="2"/>
                <a:ea typeface="微软雅黑" panose="020B0503020204020204" pitchFamily="82" charset="2"/>
              </a:rPr>
              <a:t>故障恢复</a:t>
            </a:r>
            <a:endParaRPr lang="en-US" altLang="zh-CN" sz="12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1642794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18">
            <a:extLst>
              <a:ext uri="{FF2B5EF4-FFF2-40B4-BE49-F238E27FC236}">
                <a16:creationId xmlns:a16="http://schemas.microsoft.com/office/drawing/2014/main" id="{916F7621-ADCD-44A7-BDC7-73822C609E8B}"/>
              </a:ext>
            </a:extLst>
          </p:cNvPr>
          <p:cNvSpPr/>
          <p:nvPr/>
        </p:nvSpPr>
        <p:spPr>
          <a:xfrm>
            <a:off x="1364268" y="1247317"/>
            <a:ext cx="9463462" cy="4143700"/>
          </a:xfrm>
          <a:prstGeom prst="roundRect">
            <a:avLst>
              <a:gd name="adj" fmla="val 9827"/>
            </a:avLst>
          </a:prstGeom>
          <a:solidFill>
            <a:schemeClr val="bg1"/>
          </a:solidFill>
          <a:ln w="12700" cap="flat">
            <a:gradFill>
              <a:gsLst>
                <a:gs pos="0">
                  <a:srgbClr val="3B20FF">
                    <a:alpha val="16000"/>
                  </a:srgbClr>
                </a:gs>
                <a:gs pos="100000">
                  <a:srgbClr val="6F1787"/>
                </a:gs>
              </a:gsLst>
              <a:lin ang="10800000" scaled="1"/>
            </a:gradFill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endParaRPr lang="zh-CN" altLang="en-US" b="1" dirty="0">
              <a:latin typeface="微软雅黑" panose="020B0503020204020204" pitchFamily="82" charset="2"/>
              <a:ea typeface="微软雅黑" panose="020B0503020204020204" pitchFamily="82" charset="2"/>
              <a:sym typeface="+mn-ea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24746D21-520A-AB45-A3D7-6D084C49153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BBDC00-B9E2-4EFD-9306-2934E87247C6}" type="slidenum">
              <a:rPr lang="zh-CN" altLang="en-US" smtClean="0">
                <a:latin typeface="微软雅黑" panose="020B0503020204020204" pitchFamily="82" charset="2"/>
                <a:ea typeface="微软雅黑" panose="020B0503020204020204" pitchFamily="82" charset="2"/>
              </a:rPr>
              <a:pPr/>
              <a:t>29</a:t>
            </a:fld>
            <a:endParaRPr lang="zh-CN" altLang="en-US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715F1ADC-E4B0-7448-A72D-69381B8284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82" charset="2"/>
                <a:ea typeface="微软雅黑" panose="020B0503020204020204" pitchFamily="82" charset="2"/>
              </a:rPr>
              <a:t>日志记录方案</a:t>
            </a:r>
            <a:endParaRPr kumimoji="1" lang="zh-CN" altLang="en-US" dirty="0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3CAB342-82FC-D24B-A993-D993DF0917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6400" y="1494297"/>
            <a:ext cx="10874188" cy="5005387"/>
          </a:xfrm>
        </p:spPr>
        <p:txBody>
          <a:bodyPr/>
          <a:lstStyle/>
          <a:p>
            <a:r>
              <a:rPr lang="zh-CN" altLang="en-US" sz="2400" b="1" dirty="0">
                <a:solidFill>
                  <a:srgbClr val="6F1787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逻辑日志</a:t>
            </a:r>
            <a:endParaRPr lang="en-US" altLang="zh-CN" sz="2400" b="1" dirty="0">
              <a:solidFill>
                <a:srgbClr val="6F1787"/>
              </a:solidFill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lvl="1"/>
            <a:r>
              <a:rPr lang="zh-CN" altLang="en-US" sz="2400" dirty="0">
                <a:latin typeface="微软雅黑" panose="020B0503020204020204" pitchFamily="82" charset="2"/>
                <a:ea typeface="微软雅黑" panose="020B0503020204020204" pitchFamily="82" charset="2"/>
              </a:rPr>
              <a:t>记录事务中高层抽象的逻辑操作</a:t>
            </a:r>
            <a:endParaRPr lang="en-US" altLang="zh-CN" sz="24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lvl="1"/>
            <a:r>
              <a:rPr lang="zh-CN" altLang="en-US" sz="2400" dirty="0">
                <a:latin typeface="微软雅黑" panose="020B0503020204020204" pitchFamily="82" charset="2"/>
                <a:ea typeface="微软雅黑" panose="020B0503020204020204" pitchFamily="82" charset="2"/>
              </a:rPr>
              <a:t>举例：记录日志中</a:t>
            </a:r>
            <a:r>
              <a:rPr lang="en-US" altLang="zh-CN" sz="2400" dirty="0">
                <a:latin typeface="微软雅黑" panose="020B0503020204020204" pitchFamily="82" charset="2"/>
                <a:ea typeface="微软雅黑" panose="020B0503020204020204" pitchFamily="82" charset="2"/>
              </a:rPr>
              <a:t>UPDATE</a:t>
            </a:r>
            <a:r>
              <a:rPr lang="zh-CN" altLang="en-US" sz="2400" dirty="0">
                <a:latin typeface="微软雅黑" panose="020B0503020204020204" pitchFamily="82" charset="2"/>
                <a:ea typeface="微软雅黑" panose="020B0503020204020204" pitchFamily="82" charset="2"/>
              </a:rPr>
              <a:t>、</a:t>
            </a:r>
            <a:r>
              <a:rPr lang="en-US" altLang="zh-CN" sz="2400" dirty="0">
                <a:latin typeface="微软雅黑" panose="020B0503020204020204" pitchFamily="82" charset="2"/>
                <a:ea typeface="微软雅黑" panose="020B0503020204020204" pitchFamily="82" charset="2"/>
              </a:rPr>
              <a:t>DELETE</a:t>
            </a:r>
            <a:r>
              <a:rPr lang="zh-CN" altLang="en-US" sz="2400" dirty="0">
                <a:latin typeface="微软雅黑" panose="020B0503020204020204" pitchFamily="82" charset="2"/>
                <a:ea typeface="微软雅黑" panose="020B0503020204020204" pitchFamily="82" charset="2"/>
              </a:rPr>
              <a:t>和</a:t>
            </a:r>
            <a:r>
              <a:rPr lang="en-US" altLang="zh-CN" sz="2400" dirty="0">
                <a:latin typeface="微软雅黑" panose="020B0503020204020204" pitchFamily="82" charset="2"/>
                <a:ea typeface="微软雅黑" panose="020B0503020204020204" pitchFamily="82" charset="2"/>
              </a:rPr>
              <a:t>INSERT</a:t>
            </a:r>
            <a:r>
              <a:rPr lang="zh-CN" altLang="en-US" sz="2400" dirty="0">
                <a:latin typeface="微软雅黑" panose="020B0503020204020204" pitchFamily="82" charset="2"/>
                <a:ea typeface="微软雅黑" panose="020B0503020204020204" pitchFamily="82" charset="2"/>
              </a:rPr>
              <a:t>的文本信息</a:t>
            </a:r>
            <a:endParaRPr lang="en-US" altLang="zh-CN" sz="24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lvl="2"/>
            <a:r>
              <a:rPr lang="zh-CN" altLang="en-US" dirty="0">
                <a:latin typeface="微软雅黑" panose="020B0503020204020204" pitchFamily="82" charset="2"/>
                <a:ea typeface="微软雅黑" panose="020B0503020204020204" pitchFamily="82" charset="2"/>
              </a:rPr>
              <a:t>例如小明的年龄由</a:t>
            </a:r>
            <a:r>
              <a:rPr lang="en-US" altLang="zh-CN" dirty="0">
                <a:latin typeface="微软雅黑" panose="020B0503020204020204" pitchFamily="82" charset="2"/>
                <a:ea typeface="微软雅黑" panose="020B0503020204020204" pitchFamily="82" charset="2"/>
              </a:rPr>
              <a:t>20</a:t>
            </a:r>
            <a:r>
              <a:rPr lang="zh-CN" altLang="en-US" dirty="0">
                <a:latin typeface="微软雅黑" panose="020B0503020204020204" pitchFamily="82" charset="2"/>
                <a:ea typeface="微软雅黑" panose="020B0503020204020204" pitchFamily="82" charset="2"/>
              </a:rPr>
              <a:t>改成</a:t>
            </a:r>
            <a:r>
              <a:rPr lang="en-US" altLang="zh-CN" dirty="0">
                <a:latin typeface="微软雅黑" panose="020B0503020204020204" pitchFamily="82" charset="2"/>
                <a:ea typeface="微软雅黑" panose="020B0503020204020204" pitchFamily="82" charset="2"/>
              </a:rPr>
              <a:t>21</a:t>
            </a:r>
            <a:r>
              <a:rPr lang="zh-CN" altLang="en-US" dirty="0">
                <a:latin typeface="微软雅黑" panose="020B0503020204020204" pitchFamily="82" charset="2"/>
                <a:ea typeface="微软雅黑" panose="020B0503020204020204" pitchFamily="82" charset="2"/>
              </a:rPr>
              <a:t>。</a:t>
            </a:r>
            <a:endParaRPr lang="en-US" altLang="zh-CN" dirty="0"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r>
              <a:rPr kumimoji="1" lang="zh-CN" altLang="en-US" sz="2400" b="1" dirty="0">
                <a:solidFill>
                  <a:srgbClr val="6F1787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物理日志</a:t>
            </a:r>
            <a:endParaRPr kumimoji="1" lang="en-US" altLang="zh-CN" sz="2400" b="1" dirty="0">
              <a:solidFill>
                <a:srgbClr val="6F1787"/>
              </a:solidFill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lvl="1"/>
            <a:r>
              <a:rPr lang="zh-CN" altLang="en-US" sz="2400" dirty="0">
                <a:latin typeface="微软雅黑" panose="020B0503020204020204" pitchFamily="82" charset="2"/>
                <a:ea typeface="微软雅黑" panose="020B0503020204020204" pitchFamily="82" charset="2"/>
              </a:rPr>
              <a:t>记录数据库具体物理变化</a:t>
            </a:r>
            <a:endParaRPr lang="en-US" altLang="zh-CN" sz="24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lvl="1"/>
            <a:r>
              <a:rPr kumimoji="1" lang="zh-CN" altLang="en-US" sz="2400" dirty="0">
                <a:latin typeface="微软雅黑" panose="020B0503020204020204" pitchFamily="82" charset="2"/>
                <a:ea typeface="微软雅黑" panose="020B0503020204020204" pitchFamily="82" charset="2"/>
              </a:rPr>
              <a:t>举例：记录一个被查询影响的数据项前后的值</a:t>
            </a:r>
            <a:endParaRPr kumimoji="1" lang="en-US" altLang="zh-CN" sz="24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lvl="2"/>
            <a:r>
              <a:rPr kumimoji="1" lang="zh-CN" altLang="en-US" dirty="0">
                <a:latin typeface="微软雅黑" panose="020B0503020204020204" pitchFamily="82" charset="2"/>
                <a:ea typeface="微软雅黑" panose="020B0503020204020204" pitchFamily="82" charset="2"/>
              </a:rPr>
              <a:t>例如第</a:t>
            </a:r>
            <a:r>
              <a:rPr kumimoji="1" lang="en-US" altLang="zh-CN" dirty="0">
                <a:latin typeface="微软雅黑" panose="020B0503020204020204" pitchFamily="82" charset="2"/>
                <a:ea typeface="微软雅黑" panose="020B0503020204020204" pitchFamily="82" charset="2"/>
              </a:rPr>
              <a:t>10</a:t>
            </a:r>
            <a:r>
              <a:rPr kumimoji="1" lang="zh-CN" altLang="en-US" dirty="0">
                <a:latin typeface="微软雅黑" panose="020B0503020204020204" pitchFamily="82" charset="2"/>
                <a:ea typeface="微软雅黑" panose="020B0503020204020204" pitchFamily="82" charset="2"/>
              </a:rPr>
              <a:t>个页面第</a:t>
            </a:r>
            <a:r>
              <a:rPr kumimoji="1" lang="en-US" altLang="zh-CN" dirty="0">
                <a:latin typeface="微软雅黑" panose="020B0503020204020204" pitchFamily="82" charset="2"/>
                <a:ea typeface="微软雅黑" panose="020B0503020204020204" pitchFamily="82" charset="2"/>
              </a:rPr>
              <a:t>100</a:t>
            </a:r>
            <a:r>
              <a:rPr kumimoji="1" lang="zh-CN" altLang="en-US" dirty="0">
                <a:latin typeface="微软雅黑" panose="020B0503020204020204" pitchFamily="82" charset="2"/>
                <a:ea typeface="微软雅黑" panose="020B0503020204020204" pitchFamily="82" charset="2"/>
              </a:rPr>
              <a:t>偏移量的值由</a:t>
            </a:r>
            <a:r>
              <a:rPr lang="en-US" altLang="zh-CN" dirty="0">
                <a:latin typeface="微软雅黑" panose="020B0503020204020204" pitchFamily="82" charset="2"/>
                <a:ea typeface="微软雅黑" panose="020B0503020204020204" pitchFamily="82" charset="2"/>
              </a:rPr>
              <a:t>20</a:t>
            </a:r>
            <a:r>
              <a:rPr kumimoji="1" lang="zh-CN" altLang="en-US" dirty="0">
                <a:latin typeface="微软雅黑" panose="020B0503020204020204" pitchFamily="82" charset="2"/>
                <a:ea typeface="微软雅黑" panose="020B0503020204020204" pitchFamily="82" charset="2"/>
              </a:rPr>
              <a:t>改成</a:t>
            </a:r>
            <a:r>
              <a:rPr kumimoji="1" lang="en-US" altLang="zh-CN" dirty="0">
                <a:latin typeface="微软雅黑" panose="020B0503020204020204" pitchFamily="82" charset="2"/>
                <a:ea typeface="微软雅黑" panose="020B0503020204020204" pitchFamily="82" charset="2"/>
              </a:rPr>
              <a:t>21</a:t>
            </a:r>
            <a:r>
              <a:rPr lang="zh-CN" altLang="en-US" dirty="0">
                <a:latin typeface="微软雅黑" panose="020B0503020204020204" pitchFamily="82" charset="2"/>
                <a:ea typeface="微软雅黑" panose="020B0503020204020204" pitchFamily="82" charset="2"/>
              </a:rPr>
              <a:t>。</a:t>
            </a:r>
            <a:endParaRPr kumimoji="1" lang="en-US" altLang="zh-CN" dirty="0"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lvl="1"/>
            <a:endParaRPr kumimoji="1" lang="zh-CN" altLang="en-US" sz="24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CDADBDA-1D4D-254B-90D0-F2B53E1EAA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zh-CN" altLang="en-US">
                <a:latin typeface="微软雅黑" panose="020B0503020204020204" pitchFamily="82" charset="2"/>
                <a:ea typeface="微软雅黑" panose="020B0503020204020204" pitchFamily="82" charset="2"/>
              </a:rPr>
              <a:t>数据库系统</a:t>
            </a:r>
            <a:r>
              <a:rPr lang="en-US" altLang="zh-CN">
                <a:latin typeface="微软雅黑" panose="020B0503020204020204" pitchFamily="82" charset="2"/>
                <a:ea typeface="微软雅黑" panose="020B0503020204020204" pitchFamily="82" charset="2"/>
              </a:rPr>
              <a:t>—</a:t>
            </a:r>
            <a:r>
              <a:rPr lang="zh-CN" altLang="en-US">
                <a:latin typeface="微软雅黑" panose="020B0503020204020204" pitchFamily="82" charset="2"/>
                <a:ea typeface="微软雅黑" panose="020B0503020204020204" pitchFamily="82" charset="2"/>
              </a:rPr>
              <a:t>故障恢复</a:t>
            </a:r>
            <a:endParaRPr lang="en-US" altLang="zh-CN" sz="12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222040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18">
            <a:extLst>
              <a:ext uri="{FF2B5EF4-FFF2-40B4-BE49-F238E27FC236}">
                <a16:creationId xmlns:a16="http://schemas.microsoft.com/office/drawing/2014/main" id="{DD5834A7-0851-40AB-BE1F-53B455077113}"/>
              </a:ext>
            </a:extLst>
          </p:cNvPr>
          <p:cNvSpPr/>
          <p:nvPr/>
        </p:nvSpPr>
        <p:spPr>
          <a:xfrm>
            <a:off x="2803242" y="1159151"/>
            <a:ext cx="6427511" cy="4372634"/>
          </a:xfrm>
          <a:prstGeom prst="roundRect">
            <a:avLst>
              <a:gd name="adj" fmla="val 9827"/>
            </a:avLst>
          </a:prstGeom>
          <a:solidFill>
            <a:schemeClr val="bg1"/>
          </a:solidFill>
          <a:ln w="12700" cap="flat">
            <a:gradFill>
              <a:gsLst>
                <a:gs pos="0">
                  <a:srgbClr val="3B20FF">
                    <a:alpha val="16000"/>
                  </a:srgbClr>
                </a:gs>
                <a:gs pos="100000">
                  <a:srgbClr val="6F1787"/>
                </a:gs>
              </a:gsLst>
              <a:lin ang="10800000" scaled="1"/>
            </a:gradFill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endParaRPr lang="zh-CN" altLang="en-US" b="1" dirty="0">
              <a:latin typeface="OPPOSans M" panose="00020600040101010101" pitchFamily="18" charset="-122"/>
              <a:ea typeface="OPPOSans M" panose="00020600040101010101" pitchFamily="18" charset="-122"/>
              <a:sym typeface="+mn-ea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792529EF-BEAC-9D49-A1D1-47474DBAB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82" charset="2"/>
                <a:ea typeface="微软雅黑" panose="020B0503020204020204" pitchFamily="82" charset="2"/>
              </a:rPr>
              <a:t>目录</a:t>
            </a:r>
            <a:endParaRPr kumimoji="1" lang="zh-CN" altLang="en-US" dirty="0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CD9ABD9-66EF-2946-A0AD-5B1C2FEED6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00425" y="1724721"/>
            <a:ext cx="11456894" cy="4876801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kumimoji="1" lang="zh-CN" altLang="en-US" sz="2800" b="1" dirty="0">
                <a:solidFill>
                  <a:srgbClr val="6F1787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事务原子性和持久性的实现</a:t>
            </a:r>
            <a:endParaRPr kumimoji="1" lang="en-US" altLang="zh-CN" sz="2800" b="1" dirty="0">
              <a:solidFill>
                <a:srgbClr val="6F1787"/>
              </a:solidFill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marL="514350" indent="-514350">
              <a:buFont typeface="+mj-lt"/>
              <a:buAutoNum type="arabicPeriod"/>
            </a:pPr>
            <a:r>
              <a:rPr lang="zh-CN" altLang="en-US" sz="2800" dirty="0">
                <a:latin typeface="微软雅黑" panose="020B0503020204020204" pitchFamily="82" charset="2"/>
                <a:ea typeface="微软雅黑" panose="020B0503020204020204" pitchFamily="82" charset="2"/>
              </a:rPr>
              <a:t>数据库故障恢复机制概述</a:t>
            </a:r>
            <a:endParaRPr lang="en-US" altLang="zh-CN" sz="28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marL="514350" indent="-514350">
              <a:buFont typeface="+mj-lt"/>
              <a:buAutoNum type="arabicPeriod"/>
            </a:pPr>
            <a:r>
              <a:rPr lang="zh-CN" altLang="en-US" sz="2800" dirty="0">
                <a:latin typeface="微软雅黑" panose="020B0503020204020204" pitchFamily="82" charset="2"/>
                <a:ea typeface="微软雅黑" panose="020B0503020204020204" pitchFamily="82" charset="2"/>
              </a:rPr>
              <a:t>单机</a:t>
            </a:r>
            <a:r>
              <a:rPr kumimoji="1" lang="zh-CN" altLang="en-US" sz="2800" dirty="0">
                <a:latin typeface="微软雅黑" panose="020B0503020204020204" pitchFamily="82" charset="2"/>
                <a:ea typeface="微软雅黑" panose="020B0503020204020204" pitchFamily="82" charset="2"/>
              </a:rPr>
              <a:t>系统崩溃恢复方法</a:t>
            </a:r>
            <a:endParaRPr kumimoji="1" lang="en-US" altLang="zh-CN" sz="28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marL="514350" indent="-514350">
              <a:buFont typeface="+mj-lt"/>
              <a:buAutoNum type="arabicPeriod"/>
            </a:pPr>
            <a:r>
              <a:rPr kumimoji="1" lang="en-US" altLang="zh-CN" sz="2800" dirty="0">
                <a:latin typeface="微软雅黑" panose="020B0503020204020204" pitchFamily="82" charset="2"/>
                <a:ea typeface="微软雅黑" panose="020B0503020204020204" pitchFamily="82" charset="2"/>
              </a:rPr>
              <a:t>ARIES</a:t>
            </a:r>
            <a:r>
              <a:rPr kumimoji="1" lang="zh-CN" altLang="en-US" sz="2800" dirty="0">
                <a:latin typeface="微软雅黑" panose="020B0503020204020204" pitchFamily="82" charset="2"/>
                <a:ea typeface="微软雅黑" panose="020B0503020204020204" pitchFamily="82" charset="2"/>
              </a:rPr>
              <a:t>恢复算法</a:t>
            </a:r>
            <a:endParaRPr kumimoji="1" lang="en-US" altLang="zh-CN" sz="28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marL="514350" indent="-514350">
              <a:buFont typeface="+mj-lt"/>
              <a:buAutoNum type="arabicPeriod"/>
            </a:pPr>
            <a:r>
              <a:rPr lang="zh-CN" altLang="en-US" sz="2800" dirty="0">
                <a:latin typeface="微软雅黑" panose="020B0503020204020204" pitchFamily="82" charset="2"/>
                <a:ea typeface="微软雅黑" panose="020B0503020204020204" pitchFamily="82" charset="2"/>
              </a:rPr>
              <a:t>数据库备份技术</a:t>
            </a:r>
            <a:endParaRPr lang="en-US" altLang="zh-CN" sz="28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marL="514350" indent="-514350">
              <a:buFont typeface="+mj-lt"/>
              <a:buAutoNum type="arabicPeriod"/>
            </a:pPr>
            <a:r>
              <a:rPr kumimoji="1" lang="zh-CN" altLang="en-US" sz="2800" dirty="0">
                <a:latin typeface="微软雅黑" panose="020B0503020204020204" pitchFamily="82" charset="2"/>
                <a:ea typeface="微软雅黑" panose="020B0503020204020204" pitchFamily="82" charset="2"/>
              </a:rPr>
              <a:t>数据库多机恢复</a:t>
            </a:r>
            <a:endParaRPr kumimoji="1" lang="en-US" altLang="zh-CN" sz="28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875CF22-6359-CB02-7274-051558CEDD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zh-CN" altLang="en-US">
                <a:latin typeface="微软雅黑" panose="020B0503020204020204" pitchFamily="82" charset="2"/>
                <a:ea typeface="微软雅黑" panose="020B0503020204020204" pitchFamily="82" charset="2"/>
              </a:rPr>
              <a:t>数据库系统</a:t>
            </a:r>
            <a:r>
              <a:rPr kumimoji="1" lang="en-US" altLang="zh-CN">
                <a:latin typeface="微软雅黑" panose="020B0503020204020204" pitchFamily="82" charset="2"/>
                <a:ea typeface="微软雅黑" panose="020B0503020204020204" pitchFamily="82" charset="2"/>
              </a:rPr>
              <a:t>—</a:t>
            </a:r>
            <a:r>
              <a:rPr kumimoji="1" lang="zh-CN" altLang="en-US">
                <a:latin typeface="微软雅黑" panose="020B0503020204020204" pitchFamily="82" charset="2"/>
                <a:ea typeface="微软雅黑" panose="020B0503020204020204" pitchFamily="82" charset="2"/>
              </a:rPr>
              <a:t>故障恢复</a:t>
            </a:r>
            <a:endParaRPr kumimoji="1" lang="zh-CN" altLang="en-US" dirty="0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CD1E613-A0B5-016F-BDFE-680EFFFCA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D34C0-35A8-654C-9FBA-7B4E017BD630}" type="slidenum">
              <a:rPr lang="en-US" altLang="zh-CN" smtClean="0">
                <a:latin typeface="微软雅黑" panose="020B0503020204020204" pitchFamily="82" charset="2"/>
                <a:ea typeface="微软雅黑" panose="020B0503020204020204" pitchFamily="82" charset="2"/>
              </a:rPr>
              <a:t>3</a:t>
            </a:fld>
            <a:endParaRPr kumimoji="1" lang="zh-CN" altLang="en-US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6820784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18">
            <a:extLst>
              <a:ext uri="{FF2B5EF4-FFF2-40B4-BE49-F238E27FC236}">
                <a16:creationId xmlns:a16="http://schemas.microsoft.com/office/drawing/2014/main" id="{7D8F6E46-49DC-4915-A74F-14BF0C138ECC}"/>
              </a:ext>
            </a:extLst>
          </p:cNvPr>
          <p:cNvSpPr/>
          <p:nvPr/>
        </p:nvSpPr>
        <p:spPr>
          <a:xfrm>
            <a:off x="1113933" y="2984499"/>
            <a:ext cx="9964132" cy="2488961"/>
          </a:xfrm>
          <a:prstGeom prst="roundRect">
            <a:avLst>
              <a:gd name="adj" fmla="val 9827"/>
            </a:avLst>
          </a:prstGeom>
          <a:solidFill>
            <a:schemeClr val="bg1"/>
          </a:solidFill>
          <a:ln w="12700" cap="flat">
            <a:gradFill>
              <a:gsLst>
                <a:gs pos="0">
                  <a:srgbClr val="3B20FF">
                    <a:alpha val="16000"/>
                  </a:srgbClr>
                </a:gs>
                <a:gs pos="100000">
                  <a:srgbClr val="6F1787"/>
                </a:gs>
              </a:gsLst>
              <a:lin ang="10800000" scaled="1"/>
            </a:gradFill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endParaRPr lang="zh-CN" altLang="en-US" b="1" dirty="0">
              <a:latin typeface="微软雅黑" panose="020B0503020204020204" pitchFamily="82" charset="2"/>
              <a:ea typeface="微软雅黑" panose="020B0503020204020204" pitchFamily="82" charset="2"/>
              <a:sym typeface="+mn-ea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24746D21-520A-AB45-A3D7-6D084C49153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BBDC00-B9E2-4EFD-9306-2934E87247C6}" type="slidenum">
              <a:rPr lang="zh-CN" altLang="en-US" smtClean="0">
                <a:latin typeface="微软雅黑" panose="020B0503020204020204" pitchFamily="82" charset="2"/>
                <a:ea typeface="微软雅黑" panose="020B0503020204020204" pitchFamily="82" charset="2"/>
              </a:rPr>
              <a:pPr/>
              <a:t>30</a:t>
            </a:fld>
            <a:endParaRPr lang="zh-CN" altLang="en-US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715F1ADC-E4B0-7448-A72D-69381B8284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82" charset="2"/>
                <a:ea typeface="微软雅黑" panose="020B0503020204020204" pitchFamily="82" charset="2"/>
              </a:rPr>
              <a:t>逻辑日志</a:t>
            </a:r>
            <a:endParaRPr kumimoji="1" lang="zh-CN" altLang="en-US" dirty="0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3CAB342-82FC-D24B-A993-D993DF0917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14500" y="1384540"/>
            <a:ext cx="10874188" cy="5005387"/>
          </a:xfrm>
        </p:spPr>
        <p:txBody>
          <a:bodyPr/>
          <a:lstStyle/>
          <a:p>
            <a:r>
              <a:rPr lang="zh-CN" altLang="en-US" sz="2400" b="1" dirty="0">
                <a:solidFill>
                  <a:srgbClr val="6F1787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逻辑日志</a:t>
            </a:r>
            <a:endParaRPr lang="en-US" altLang="zh-CN" sz="2400" b="1" dirty="0">
              <a:solidFill>
                <a:srgbClr val="6F1787"/>
              </a:solidFill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lvl="1"/>
            <a:r>
              <a:rPr lang="zh-CN" altLang="en-US" sz="2400" dirty="0">
                <a:latin typeface="微软雅黑" panose="020B0503020204020204" pitchFamily="82" charset="2"/>
                <a:ea typeface="微软雅黑" panose="020B0503020204020204" pitchFamily="82" charset="2"/>
              </a:rPr>
              <a:t>记录事务中高层抽象的逻辑操作</a:t>
            </a:r>
            <a:endParaRPr lang="en-US" altLang="zh-CN" sz="24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lvl="1"/>
            <a:r>
              <a:rPr lang="zh-CN" altLang="en-US" sz="2400" dirty="0">
                <a:latin typeface="微软雅黑" panose="020B0503020204020204" pitchFamily="82" charset="2"/>
                <a:ea typeface="微软雅黑" panose="020B0503020204020204" pitchFamily="82" charset="2"/>
              </a:rPr>
              <a:t>举例：记录日志中</a:t>
            </a:r>
            <a:r>
              <a:rPr lang="en-US" altLang="zh-CN" sz="2400" dirty="0">
                <a:latin typeface="微软雅黑" panose="020B0503020204020204" pitchFamily="82" charset="2"/>
                <a:ea typeface="微软雅黑" panose="020B0503020204020204" pitchFamily="82" charset="2"/>
              </a:rPr>
              <a:t>UPDATE</a:t>
            </a:r>
            <a:r>
              <a:rPr lang="zh-CN" altLang="en-US" sz="2400" dirty="0">
                <a:latin typeface="微软雅黑" panose="020B0503020204020204" pitchFamily="82" charset="2"/>
                <a:ea typeface="微软雅黑" panose="020B0503020204020204" pitchFamily="82" charset="2"/>
              </a:rPr>
              <a:t>、</a:t>
            </a:r>
            <a:r>
              <a:rPr lang="en-US" altLang="zh-CN" sz="2400" dirty="0">
                <a:latin typeface="微软雅黑" panose="020B0503020204020204" pitchFamily="82" charset="2"/>
                <a:ea typeface="微软雅黑" panose="020B0503020204020204" pitchFamily="82" charset="2"/>
              </a:rPr>
              <a:t>DELETE</a:t>
            </a:r>
            <a:r>
              <a:rPr lang="zh-CN" altLang="en-US" sz="2400" dirty="0">
                <a:latin typeface="微软雅黑" panose="020B0503020204020204" pitchFamily="82" charset="2"/>
                <a:ea typeface="微软雅黑" panose="020B0503020204020204" pitchFamily="82" charset="2"/>
              </a:rPr>
              <a:t>和</a:t>
            </a:r>
            <a:r>
              <a:rPr lang="en-US" altLang="zh-CN" sz="2400" dirty="0">
                <a:latin typeface="微软雅黑" panose="020B0503020204020204" pitchFamily="82" charset="2"/>
                <a:ea typeface="微软雅黑" panose="020B0503020204020204" pitchFamily="82" charset="2"/>
              </a:rPr>
              <a:t>INSERT</a:t>
            </a:r>
            <a:r>
              <a:rPr lang="zh-CN" altLang="en-US" sz="2400" dirty="0">
                <a:latin typeface="微软雅黑" panose="020B0503020204020204" pitchFamily="82" charset="2"/>
                <a:ea typeface="微软雅黑" panose="020B0503020204020204" pitchFamily="82" charset="2"/>
              </a:rPr>
              <a:t>的文本信息</a:t>
            </a:r>
            <a:endParaRPr lang="en-US" altLang="zh-CN" sz="24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lvl="1"/>
            <a:endParaRPr kumimoji="1" lang="zh-CN" altLang="en-US" sz="24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CDADBDA-1D4D-254B-90D0-F2B53E1EAA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zh-CN" altLang="en-US">
                <a:latin typeface="微软雅黑" panose="020B0503020204020204" pitchFamily="82" charset="2"/>
                <a:ea typeface="微软雅黑" panose="020B0503020204020204" pitchFamily="82" charset="2"/>
              </a:rPr>
              <a:t>数据库系统</a:t>
            </a:r>
            <a:r>
              <a:rPr lang="en-US" altLang="zh-CN">
                <a:latin typeface="微软雅黑" panose="020B0503020204020204" pitchFamily="82" charset="2"/>
                <a:ea typeface="微软雅黑" panose="020B0503020204020204" pitchFamily="82" charset="2"/>
              </a:rPr>
              <a:t>—</a:t>
            </a:r>
            <a:r>
              <a:rPr lang="zh-CN" altLang="en-US">
                <a:latin typeface="微软雅黑" panose="020B0503020204020204" pitchFamily="82" charset="2"/>
                <a:ea typeface="微软雅黑" panose="020B0503020204020204" pitchFamily="82" charset="2"/>
              </a:rPr>
              <a:t>故障恢复</a:t>
            </a:r>
            <a:endParaRPr lang="en-US" altLang="zh-CN" sz="12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8D7D280-B8B9-2C46-AB7C-FED08607514B}"/>
              </a:ext>
            </a:extLst>
          </p:cNvPr>
          <p:cNvSpPr/>
          <p:nvPr/>
        </p:nvSpPr>
        <p:spPr bwMode="auto">
          <a:xfrm>
            <a:off x="1551221" y="3477580"/>
            <a:ext cx="2521742" cy="1620000"/>
          </a:xfrm>
          <a:prstGeom prst="rect">
            <a:avLst/>
          </a:prstGeom>
          <a:ln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D0151ED-B835-9F48-9902-BDD93933F3E3}"/>
              </a:ext>
            </a:extLst>
          </p:cNvPr>
          <p:cNvSpPr txBox="1"/>
          <p:nvPr/>
        </p:nvSpPr>
        <p:spPr>
          <a:xfrm>
            <a:off x="1658797" y="3656874"/>
            <a:ext cx="252174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update X set …</a:t>
            </a:r>
          </a:p>
          <a:p>
            <a:r>
              <a:rPr kumimoji="1" lang="en-US" altLang="zh-CN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where key = 112</a:t>
            </a:r>
          </a:p>
          <a:p>
            <a:r>
              <a:rPr kumimoji="1" lang="en-US" altLang="zh-CN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update X set ...</a:t>
            </a:r>
          </a:p>
          <a:p>
            <a:r>
              <a:rPr kumimoji="1" lang="en-US" altLang="zh-CN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where key = 114</a:t>
            </a:r>
            <a:endParaRPr kumimoji="1" lang="zh-CN" altLang="en-US" sz="20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7C7F1F3-9345-1C4D-B62D-B73D6DA1B085}"/>
              </a:ext>
            </a:extLst>
          </p:cNvPr>
          <p:cNvSpPr/>
          <p:nvPr/>
        </p:nvSpPr>
        <p:spPr bwMode="auto">
          <a:xfrm>
            <a:off x="4834965" y="3513857"/>
            <a:ext cx="2521742" cy="1620000"/>
          </a:xfrm>
          <a:prstGeom prst="rect">
            <a:avLst/>
          </a:prstGeom>
          <a:ln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FEF0BEE-15D1-5A4F-89C7-C6D1D0651A98}"/>
              </a:ext>
            </a:extLst>
          </p:cNvPr>
          <p:cNvSpPr txBox="1"/>
          <p:nvPr/>
        </p:nvSpPr>
        <p:spPr>
          <a:xfrm>
            <a:off x="4942541" y="3693151"/>
            <a:ext cx="252174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insert X</a:t>
            </a:r>
            <a:r>
              <a:rPr kumimoji="1" lang="zh-CN" altLang="en-US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 </a:t>
            </a:r>
            <a:r>
              <a:rPr kumimoji="1" lang="en-US" altLang="zh-CN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(201,values)</a:t>
            </a:r>
          </a:p>
          <a:p>
            <a:r>
              <a:rPr kumimoji="1" lang="en-US" altLang="zh-CN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update X set ...</a:t>
            </a:r>
          </a:p>
          <a:p>
            <a:r>
              <a:rPr kumimoji="1" lang="en-US" altLang="zh-CN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where key = 201</a:t>
            </a:r>
            <a:endParaRPr kumimoji="1" lang="zh-CN" altLang="en-US" sz="20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DA5D45C0-8567-534B-8640-879194B73F3F}"/>
              </a:ext>
            </a:extLst>
          </p:cNvPr>
          <p:cNvSpPr/>
          <p:nvPr/>
        </p:nvSpPr>
        <p:spPr bwMode="auto">
          <a:xfrm>
            <a:off x="8127326" y="3510964"/>
            <a:ext cx="2521742" cy="1620000"/>
          </a:xfrm>
          <a:prstGeom prst="rect">
            <a:avLst/>
          </a:prstGeom>
          <a:ln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6F4FF2C-2C21-4F4F-9016-5A19B1FC9268}"/>
              </a:ext>
            </a:extLst>
          </p:cNvPr>
          <p:cNvSpPr txBox="1"/>
          <p:nvPr/>
        </p:nvSpPr>
        <p:spPr>
          <a:xfrm>
            <a:off x="8234902" y="3690258"/>
            <a:ext cx="25217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delete from X</a:t>
            </a:r>
          </a:p>
          <a:p>
            <a:r>
              <a:rPr kumimoji="1" lang="en-US" altLang="zh-CN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where key = 111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81834B92-EC64-5246-BFBC-C714F8E9E903}"/>
              </a:ext>
            </a:extLst>
          </p:cNvPr>
          <p:cNvSpPr txBox="1"/>
          <p:nvPr/>
        </p:nvSpPr>
        <p:spPr>
          <a:xfrm>
            <a:off x="5333835" y="5601017"/>
            <a:ext cx="17391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逻辑日志序列</a:t>
            </a:r>
          </a:p>
        </p:txBody>
      </p:sp>
      <p:sp>
        <p:nvSpPr>
          <p:cNvPr id="19" name="右箭头 14">
            <a:extLst>
              <a:ext uri="{FF2B5EF4-FFF2-40B4-BE49-F238E27FC236}">
                <a16:creationId xmlns:a16="http://schemas.microsoft.com/office/drawing/2014/main" id="{63DAF4E4-D178-46CD-8ADA-44E88DBB4884}"/>
              </a:ext>
            </a:extLst>
          </p:cNvPr>
          <p:cNvSpPr/>
          <p:nvPr/>
        </p:nvSpPr>
        <p:spPr bwMode="auto">
          <a:xfrm>
            <a:off x="4111486" y="4591568"/>
            <a:ext cx="708212" cy="468000"/>
          </a:xfrm>
          <a:prstGeom prst="rightArrow">
            <a:avLst/>
          </a:prstGeom>
          <a:ln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20" name="右箭头 15">
            <a:extLst>
              <a:ext uri="{FF2B5EF4-FFF2-40B4-BE49-F238E27FC236}">
                <a16:creationId xmlns:a16="http://schemas.microsoft.com/office/drawing/2014/main" id="{B00FEBBD-78D1-40E8-96A7-AE75A840D63B}"/>
              </a:ext>
            </a:extLst>
          </p:cNvPr>
          <p:cNvSpPr/>
          <p:nvPr/>
        </p:nvSpPr>
        <p:spPr bwMode="auto">
          <a:xfrm>
            <a:off x="7390573" y="4591568"/>
            <a:ext cx="708212" cy="468000"/>
          </a:xfrm>
          <a:prstGeom prst="rightArrow">
            <a:avLst/>
          </a:prstGeom>
          <a:ln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2142255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18">
            <a:extLst>
              <a:ext uri="{FF2B5EF4-FFF2-40B4-BE49-F238E27FC236}">
                <a16:creationId xmlns:a16="http://schemas.microsoft.com/office/drawing/2014/main" id="{37ACEAF8-9895-45AC-B213-630D6CF789A7}"/>
              </a:ext>
            </a:extLst>
          </p:cNvPr>
          <p:cNvSpPr/>
          <p:nvPr/>
        </p:nvSpPr>
        <p:spPr>
          <a:xfrm>
            <a:off x="1113933" y="3020567"/>
            <a:ext cx="9964132" cy="2488961"/>
          </a:xfrm>
          <a:prstGeom prst="roundRect">
            <a:avLst>
              <a:gd name="adj" fmla="val 9827"/>
            </a:avLst>
          </a:prstGeom>
          <a:solidFill>
            <a:schemeClr val="bg1"/>
          </a:solidFill>
          <a:ln w="12700" cap="flat">
            <a:gradFill>
              <a:gsLst>
                <a:gs pos="0">
                  <a:srgbClr val="3B20FF">
                    <a:alpha val="16000"/>
                  </a:srgbClr>
                </a:gs>
                <a:gs pos="100000">
                  <a:srgbClr val="6F1787"/>
                </a:gs>
              </a:gsLst>
              <a:lin ang="10800000" scaled="1"/>
            </a:gradFill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endParaRPr lang="zh-CN" altLang="en-US" b="1" dirty="0">
              <a:latin typeface="微软雅黑" panose="020B0503020204020204" pitchFamily="82" charset="2"/>
              <a:ea typeface="微软雅黑" panose="020B0503020204020204" pitchFamily="82" charset="2"/>
              <a:sym typeface="+mn-ea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24746D21-520A-AB45-A3D7-6D084C49153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BBDC00-B9E2-4EFD-9306-2934E87247C6}" type="slidenum">
              <a:rPr lang="zh-CN" altLang="en-US" smtClean="0">
                <a:latin typeface="微软雅黑" panose="020B0503020204020204" pitchFamily="82" charset="2"/>
                <a:ea typeface="微软雅黑" panose="020B0503020204020204" pitchFamily="82" charset="2"/>
              </a:rPr>
              <a:pPr/>
              <a:t>31</a:t>
            </a:fld>
            <a:endParaRPr lang="zh-CN" altLang="en-US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715F1ADC-E4B0-7448-A72D-69381B8284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82" charset="2"/>
                <a:ea typeface="微软雅黑" panose="020B0503020204020204" pitchFamily="82" charset="2"/>
              </a:rPr>
              <a:t>物理日志</a:t>
            </a:r>
            <a:endParaRPr kumimoji="1" lang="zh-CN" altLang="en-US" dirty="0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3CAB342-82FC-D24B-A993-D993DF0917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59654" y="1176027"/>
            <a:ext cx="10874188" cy="5005387"/>
          </a:xfrm>
        </p:spPr>
        <p:txBody>
          <a:bodyPr/>
          <a:lstStyle/>
          <a:p>
            <a:r>
              <a:rPr kumimoji="1" lang="zh-CN" altLang="en-US" sz="2400" b="1" dirty="0">
                <a:solidFill>
                  <a:srgbClr val="6F1787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物理日志</a:t>
            </a:r>
            <a:endParaRPr kumimoji="1" lang="en-US" altLang="zh-CN" sz="2400" b="1" dirty="0">
              <a:solidFill>
                <a:srgbClr val="6F1787"/>
              </a:solidFill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lvl="1"/>
            <a:r>
              <a:rPr lang="zh-CN" altLang="en-US" sz="2400" dirty="0">
                <a:latin typeface="微软雅黑" panose="020B0503020204020204" pitchFamily="82" charset="2"/>
                <a:ea typeface="微软雅黑" panose="020B0503020204020204" pitchFamily="82" charset="2"/>
              </a:rPr>
              <a:t>记录数据库中数据项的具体物理变化</a:t>
            </a:r>
            <a:endParaRPr lang="en-US" altLang="zh-CN" sz="24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lvl="1"/>
            <a:r>
              <a:rPr kumimoji="1" lang="zh-CN" altLang="en-US" sz="2400" dirty="0">
                <a:latin typeface="微软雅黑" panose="020B0503020204020204" pitchFamily="82" charset="2"/>
                <a:ea typeface="微软雅黑" panose="020B0503020204020204" pitchFamily="82" charset="2"/>
              </a:rPr>
              <a:t>举例：记录一个被查询影响的数据项前后的值</a:t>
            </a:r>
            <a:endParaRPr kumimoji="1" lang="en-US" altLang="zh-CN" sz="24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lvl="1"/>
            <a:endParaRPr kumimoji="1" lang="zh-CN" altLang="en-US" sz="24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CDADBDA-1D4D-254B-90D0-F2B53E1EAA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zh-CN" altLang="en-US">
                <a:latin typeface="微软雅黑" panose="020B0503020204020204" pitchFamily="82" charset="2"/>
                <a:ea typeface="微软雅黑" panose="020B0503020204020204" pitchFamily="82" charset="2"/>
              </a:rPr>
              <a:t>数据库系统</a:t>
            </a:r>
            <a:r>
              <a:rPr lang="en-US" altLang="zh-CN">
                <a:latin typeface="微软雅黑" panose="020B0503020204020204" pitchFamily="82" charset="2"/>
                <a:ea typeface="微软雅黑" panose="020B0503020204020204" pitchFamily="82" charset="2"/>
              </a:rPr>
              <a:t>—</a:t>
            </a:r>
            <a:r>
              <a:rPr lang="zh-CN" altLang="en-US">
                <a:latin typeface="微软雅黑" panose="020B0503020204020204" pitchFamily="82" charset="2"/>
                <a:ea typeface="微软雅黑" panose="020B0503020204020204" pitchFamily="82" charset="2"/>
              </a:rPr>
              <a:t>故障恢复</a:t>
            </a:r>
            <a:endParaRPr lang="en-US" altLang="zh-CN" sz="12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3FE7395-DBF7-AA43-AA36-101A9102440F}"/>
              </a:ext>
            </a:extLst>
          </p:cNvPr>
          <p:cNvSpPr/>
          <p:nvPr/>
        </p:nvSpPr>
        <p:spPr bwMode="auto">
          <a:xfrm>
            <a:off x="1533455" y="3318080"/>
            <a:ext cx="2521742" cy="1908000"/>
          </a:xfrm>
          <a:prstGeom prst="rect">
            <a:avLst/>
          </a:prstGeom>
          <a:ln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AFE6F32-E55D-F649-864C-CFE672239900}"/>
              </a:ext>
            </a:extLst>
          </p:cNvPr>
          <p:cNvSpPr txBox="1"/>
          <p:nvPr/>
        </p:nvSpPr>
        <p:spPr>
          <a:xfrm>
            <a:off x="1641031" y="3497375"/>
            <a:ext cx="252174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latin typeface="微软雅黑" panose="020B0503020204020204" pitchFamily="82" charset="2"/>
                <a:ea typeface="微软雅黑" panose="020B0503020204020204" pitchFamily="82" charset="2"/>
              </a:rPr>
              <a:t>Page 1388</a:t>
            </a:r>
          </a:p>
          <a:p>
            <a:r>
              <a:rPr kumimoji="1" lang="en-US" altLang="zh-CN" sz="2400" dirty="0">
                <a:latin typeface="微软雅黑" panose="020B0503020204020204" pitchFamily="82" charset="2"/>
                <a:ea typeface="微软雅黑" panose="020B0503020204020204" pitchFamily="82" charset="2"/>
              </a:rPr>
              <a:t>Pos: 0xA01B4</a:t>
            </a:r>
          </a:p>
          <a:p>
            <a:r>
              <a:rPr kumimoji="1" lang="en-US" altLang="zh-CN" sz="2400" dirty="0">
                <a:latin typeface="微软雅黑" panose="020B0503020204020204" pitchFamily="82" charset="2"/>
                <a:ea typeface="微软雅黑" panose="020B0503020204020204" pitchFamily="82" charset="2"/>
              </a:rPr>
              <a:t>Before: xxx</a:t>
            </a:r>
          </a:p>
          <a:p>
            <a:r>
              <a:rPr kumimoji="1" lang="en-US" altLang="zh-CN" sz="2400" dirty="0">
                <a:latin typeface="微软雅黑" panose="020B0503020204020204" pitchFamily="82" charset="2"/>
                <a:ea typeface="微软雅黑" panose="020B0503020204020204" pitchFamily="82" charset="2"/>
              </a:rPr>
              <a:t>After: </a:t>
            </a:r>
            <a:r>
              <a:rPr kumimoji="1" lang="en-US" altLang="zh-CN" sz="2400" dirty="0" err="1">
                <a:latin typeface="微软雅黑" panose="020B0503020204020204" pitchFamily="82" charset="2"/>
                <a:ea typeface="微软雅黑" panose="020B0503020204020204" pitchFamily="82" charset="2"/>
              </a:rPr>
              <a:t>yyy</a:t>
            </a:r>
            <a:endParaRPr kumimoji="1" lang="zh-CN" altLang="en-US" sz="24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00A6041-BA7E-FB42-978C-C61E531E1494}"/>
              </a:ext>
            </a:extLst>
          </p:cNvPr>
          <p:cNvSpPr/>
          <p:nvPr/>
        </p:nvSpPr>
        <p:spPr bwMode="auto">
          <a:xfrm>
            <a:off x="4835129" y="3354357"/>
            <a:ext cx="2521742" cy="1908000"/>
          </a:xfrm>
          <a:prstGeom prst="rect">
            <a:avLst/>
          </a:prstGeom>
          <a:ln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50A3257-E699-DF40-9EAA-E2D605B9A50B}"/>
              </a:ext>
            </a:extLst>
          </p:cNvPr>
          <p:cNvSpPr txBox="1"/>
          <p:nvPr/>
        </p:nvSpPr>
        <p:spPr>
          <a:xfrm>
            <a:off x="4942705" y="3533652"/>
            <a:ext cx="252174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latin typeface="微软雅黑" panose="020B0503020204020204" pitchFamily="82" charset="2"/>
                <a:ea typeface="微软雅黑" panose="020B0503020204020204" pitchFamily="82" charset="2"/>
              </a:rPr>
              <a:t>Page 4703</a:t>
            </a:r>
          </a:p>
          <a:p>
            <a:r>
              <a:rPr kumimoji="1" lang="en-US" altLang="zh-CN" sz="2400" dirty="0">
                <a:latin typeface="微软雅黑" panose="020B0503020204020204" pitchFamily="82" charset="2"/>
                <a:ea typeface="微软雅黑" panose="020B0503020204020204" pitchFamily="82" charset="2"/>
              </a:rPr>
              <a:t>Pos: 0xD219B</a:t>
            </a:r>
          </a:p>
          <a:p>
            <a:r>
              <a:rPr kumimoji="1" lang="en-US" altLang="zh-CN" sz="2400" dirty="0">
                <a:latin typeface="微软雅黑" panose="020B0503020204020204" pitchFamily="82" charset="2"/>
                <a:ea typeface="微软雅黑" panose="020B0503020204020204" pitchFamily="82" charset="2"/>
              </a:rPr>
              <a:t>Before: 132</a:t>
            </a:r>
          </a:p>
          <a:p>
            <a:r>
              <a:rPr kumimoji="1" lang="en-US" altLang="zh-CN" sz="2400" dirty="0">
                <a:latin typeface="微软雅黑" panose="020B0503020204020204" pitchFamily="82" charset="2"/>
                <a:ea typeface="微软雅黑" panose="020B0503020204020204" pitchFamily="82" charset="2"/>
              </a:rPr>
              <a:t>After: 6531</a:t>
            </a:r>
            <a:endParaRPr kumimoji="1" lang="zh-CN" altLang="en-US" sz="24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A90D60A9-38F0-FD4B-9926-87B575A27061}"/>
              </a:ext>
            </a:extLst>
          </p:cNvPr>
          <p:cNvSpPr/>
          <p:nvPr/>
        </p:nvSpPr>
        <p:spPr bwMode="auto">
          <a:xfrm>
            <a:off x="8127490" y="3351464"/>
            <a:ext cx="2521742" cy="1908000"/>
          </a:xfrm>
          <a:prstGeom prst="rect">
            <a:avLst/>
          </a:prstGeom>
          <a:ln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D4D08F80-35E4-F04C-98FC-82657220265E}"/>
              </a:ext>
            </a:extLst>
          </p:cNvPr>
          <p:cNvSpPr txBox="1"/>
          <p:nvPr/>
        </p:nvSpPr>
        <p:spPr>
          <a:xfrm>
            <a:off x="8235066" y="3530759"/>
            <a:ext cx="252174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latin typeface="微软雅黑" panose="020B0503020204020204" pitchFamily="82" charset="2"/>
                <a:ea typeface="微软雅黑" panose="020B0503020204020204" pitchFamily="82" charset="2"/>
              </a:rPr>
              <a:t>Page 2561</a:t>
            </a:r>
          </a:p>
          <a:p>
            <a:r>
              <a:rPr kumimoji="1" lang="en-US" altLang="zh-CN" sz="2400" dirty="0">
                <a:latin typeface="微软雅黑" panose="020B0503020204020204" pitchFamily="82" charset="2"/>
                <a:ea typeface="微软雅黑" panose="020B0503020204020204" pitchFamily="82" charset="2"/>
              </a:rPr>
              <a:t>Pos: 0x0029C</a:t>
            </a:r>
          </a:p>
          <a:p>
            <a:r>
              <a:rPr kumimoji="1" lang="en-US" altLang="zh-CN" sz="2400" dirty="0">
                <a:latin typeface="微软雅黑" panose="020B0503020204020204" pitchFamily="82" charset="2"/>
                <a:ea typeface="微软雅黑" panose="020B0503020204020204" pitchFamily="82" charset="2"/>
              </a:rPr>
              <a:t>Before: 2534</a:t>
            </a:r>
          </a:p>
          <a:p>
            <a:r>
              <a:rPr kumimoji="1" lang="en-US" altLang="zh-CN" sz="2400" dirty="0">
                <a:latin typeface="微软雅黑" panose="020B0503020204020204" pitchFamily="82" charset="2"/>
                <a:ea typeface="微软雅黑" panose="020B0503020204020204" pitchFamily="82" charset="2"/>
              </a:rPr>
              <a:t>After: 2535</a:t>
            </a:r>
            <a:endParaRPr kumimoji="1" lang="zh-CN" altLang="en-US" sz="24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15" name="右箭头 14">
            <a:extLst>
              <a:ext uri="{FF2B5EF4-FFF2-40B4-BE49-F238E27FC236}">
                <a16:creationId xmlns:a16="http://schemas.microsoft.com/office/drawing/2014/main" id="{68F07E2D-51B3-F544-9488-0311F0A82A0D}"/>
              </a:ext>
            </a:extLst>
          </p:cNvPr>
          <p:cNvSpPr/>
          <p:nvPr/>
        </p:nvSpPr>
        <p:spPr bwMode="auto">
          <a:xfrm>
            <a:off x="4108987" y="4420740"/>
            <a:ext cx="708212" cy="468000"/>
          </a:xfrm>
          <a:prstGeom prst="rightArrow">
            <a:avLst/>
          </a:prstGeom>
          <a:ln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16" name="右箭头 15">
            <a:extLst>
              <a:ext uri="{FF2B5EF4-FFF2-40B4-BE49-F238E27FC236}">
                <a16:creationId xmlns:a16="http://schemas.microsoft.com/office/drawing/2014/main" id="{3142C237-9BB3-0E4C-AA23-F401C260522E}"/>
              </a:ext>
            </a:extLst>
          </p:cNvPr>
          <p:cNvSpPr/>
          <p:nvPr/>
        </p:nvSpPr>
        <p:spPr bwMode="auto">
          <a:xfrm>
            <a:off x="7388074" y="4420740"/>
            <a:ext cx="708212" cy="468000"/>
          </a:xfrm>
          <a:prstGeom prst="rightArrow">
            <a:avLst/>
          </a:prstGeom>
          <a:ln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7A25FE12-3CB7-7246-ADCB-6A0B7021C19B}"/>
              </a:ext>
            </a:extLst>
          </p:cNvPr>
          <p:cNvSpPr txBox="1"/>
          <p:nvPr/>
        </p:nvSpPr>
        <p:spPr>
          <a:xfrm>
            <a:off x="5038165" y="5718284"/>
            <a:ext cx="17391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物理日志序列</a:t>
            </a:r>
          </a:p>
        </p:txBody>
      </p:sp>
    </p:spTree>
    <p:extLst>
      <p:ext uri="{BB962C8B-B14F-4D97-AF65-F5344CB8AC3E}">
        <p14:creationId xmlns:p14="http://schemas.microsoft.com/office/powerpoint/2010/main" val="8569245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18">
            <a:extLst>
              <a:ext uri="{FF2B5EF4-FFF2-40B4-BE49-F238E27FC236}">
                <a16:creationId xmlns:a16="http://schemas.microsoft.com/office/drawing/2014/main" id="{627439F1-F234-4199-A4F2-69DCA7746650}"/>
              </a:ext>
            </a:extLst>
          </p:cNvPr>
          <p:cNvSpPr/>
          <p:nvPr/>
        </p:nvSpPr>
        <p:spPr>
          <a:xfrm>
            <a:off x="1113933" y="1721831"/>
            <a:ext cx="9964132" cy="3109228"/>
          </a:xfrm>
          <a:prstGeom prst="roundRect">
            <a:avLst>
              <a:gd name="adj" fmla="val 9827"/>
            </a:avLst>
          </a:prstGeom>
          <a:solidFill>
            <a:schemeClr val="bg1"/>
          </a:solidFill>
          <a:ln w="12700" cap="flat">
            <a:gradFill>
              <a:gsLst>
                <a:gs pos="0">
                  <a:srgbClr val="3B20FF">
                    <a:alpha val="16000"/>
                  </a:srgbClr>
                </a:gs>
                <a:gs pos="100000">
                  <a:srgbClr val="6F1787"/>
                </a:gs>
              </a:gsLst>
              <a:lin ang="10800000" scaled="1"/>
            </a:gradFill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endParaRPr lang="zh-CN" altLang="en-US" b="1" dirty="0">
              <a:latin typeface="微软雅黑" panose="020B0503020204020204" pitchFamily="82" charset="2"/>
              <a:ea typeface="微软雅黑" panose="020B0503020204020204" pitchFamily="82" charset="2"/>
              <a:sym typeface="+mn-ea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24746D21-520A-AB45-A3D7-6D084C49153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BBDC00-B9E2-4EFD-9306-2934E87247C6}" type="slidenum">
              <a:rPr lang="zh-CN" altLang="en-US" smtClean="0">
                <a:latin typeface="微软雅黑" panose="020B0503020204020204" pitchFamily="82" charset="2"/>
                <a:ea typeface="微软雅黑" panose="020B0503020204020204" pitchFamily="82" charset="2"/>
              </a:rPr>
              <a:pPr/>
              <a:t>32</a:t>
            </a:fld>
            <a:endParaRPr lang="zh-CN" altLang="en-US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715F1ADC-E4B0-7448-A72D-69381B8284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82" charset="2"/>
                <a:ea typeface="微软雅黑" panose="020B0503020204020204" pitchFamily="82" charset="2"/>
              </a:rPr>
              <a:t>物理逻辑</a:t>
            </a:r>
            <a:r>
              <a:rPr kumimoji="1" lang="zh-CN" altLang="en-US" dirty="0">
                <a:latin typeface="微软雅黑" panose="020B0503020204020204" pitchFamily="82" charset="2"/>
                <a:ea typeface="微软雅黑" panose="020B0503020204020204" pitchFamily="82" charset="2"/>
              </a:rPr>
              <a:t>日志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3CAB342-82FC-D24B-A993-D993DF0917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2999" y="2008647"/>
            <a:ext cx="9806000" cy="5005387"/>
          </a:xfrm>
        </p:spPr>
        <p:txBody>
          <a:bodyPr/>
          <a:lstStyle/>
          <a:p>
            <a:r>
              <a:rPr kumimoji="1" lang="zh-CN" altLang="en-US" sz="2800" b="1" dirty="0">
                <a:solidFill>
                  <a:srgbClr val="6F1787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物理逻辑日志</a:t>
            </a:r>
            <a:endParaRPr kumimoji="1" lang="en-US" altLang="zh-CN" sz="2800" b="1" dirty="0">
              <a:solidFill>
                <a:srgbClr val="6F1787"/>
              </a:solidFill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lvl="1"/>
            <a:r>
              <a:rPr lang="zh-CN" altLang="en-US" sz="2400" dirty="0">
                <a:latin typeface="微软雅黑" panose="020B0503020204020204" pitchFamily="82" charset="2"/>
                <a:ea typeface="微软雅黑" panose="020B0503020204020204" pitchFamily="82" charset="2"/>
              </a:rPr>
              <a:t>一种结合了物理日志和逻辑日志混合方法</a:t>
            </a:r>
            <a:endParaRPr lang="en-US" altLang="zh-CN" sz="24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lvl="1"/>
            <a:r>
              <a:rPr kumimoji="1" lang="zh-CN" altLang="en-US" sz="2400" dirty="0">
                <a:latin typeface="微软雅黑" panose="020B0503020204020204" pitchFamily="82" charset="2"/>
                <a:ea typeface="微软雅黑" panose="020B0503020204020204" pitchFamily="82" charset="2"/>
              </a:rPr>
              <a:t>日志记录中包含了</a:t>
            </a:r>
            <a:r>
              <a:rPr kumimoji="1" lang="zh-CN" altLang="en-US" sz="2400" dirty="0">
                <a:solidFill>
                  <a:srgbClr val="6F1787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数据页面的物理信息</a:t>
            </a:r>
            <a:r>
              <a:rPr kumimoji="1" lang="zh-CN" altLang="en-US" sz="2400" dirty="0">
                <a:latin typeface="微软雅黑" panose="020B0503020204020204" pitchFamily="82" charset="2"/>
                <a:ea typeface="微软雅黑" panose="020B0503020204020204" pitchFamily="82" charset="2"/>
              </a:rPr>
              <a:t>，但是</a:t>
            </a:r>
            <a:r>
              <a:rPr kumimoji="1" lang="zh-CN" altLang="en-US" sz="2400" dirty="0">
                <a:solidFill>
                  <a:srgbClr val="6F1787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页面以内目标数据项的修改信息则是以逻辑方式记录</a:t>
            </a:r>
            <a:endParaRPr kumimoji="1" lang="en-US" altLang="zh-CN" sz="2400" dirty="0">
              <a:solidFill>
                <a:srgbClr val="6F1787"/>
              </a:solidFill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lvl="2"/>
            <a:r>
              <a:rPr lang="zh-CN" altLang="en-US" dirty="0">
                <a:latin typeface="微软雅黑" panose="020B0503020204020204" pitchFamily="82" charset="2"/>
                <a:ea typeface="微软雅黑" panose="020B0503020204020204" pitchFamily="82" charset="2"/>
              </a:rPr>
              <a:t>例如</a:t>
            </a:r>
            <a:r>
              <a:rPr lang="zh-CN" altLang="en-US" dirty="0">
                <a:solidFill>
                  <a:srgbClr val="6F1787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第</a:t>
            </a:r>
            <a:r>
              <a:rPr lang="en-US" altLang="zh-CN" dirty="0">
                <a:solidFill>
                  <a:srgbClr val="6F1787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100</a:t>
            </a:r>
            <a:r>
              <a:rPr lang="zh-CN" altLang="en-US" dirty="0">
                <a:solidFill>
                  <a:srgbClr val="6F1787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个页面（物理）</a:t>
            </a:r>
            <a:r>
              <a:rPr lang="zh-CN" altLang="en-US" dirty="0">
                <a:latin typeface="微软雅黑" panose="020B0503020204020204" pitchFamily="82" charset="2"/>
                <a:ea typeface="微软雅黑" panose="020B0503020204020204" pitchFamily="82" charset="2"/>
              </a:rPr>
              <a:t>的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小明年龄值由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20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改成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21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（逻辑）</a:t>
            </a:r>
            <a:endParaRPr kumimoji="1" lang="en-US" altLang="zh-CN" dirty="0">
              <a:solidFill>
                <a:srgbClr val="FF0000"/>
              </a:solidFill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lvl="1"/>
            <a:endParaRPr kumimoji="1" lang="zh-CN" altLang="en-US" dirty="0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CDADBDA-1D4D-254B-90D0-F2B53E1EAA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zh-CN" altLang="en-US">
                <a:latin typeface="微软雅黑" panose="020B0503020204020204" pitchFamily="82" charset="2"/>
                <a:ea typeface="微软雅黑" panose="020B0503020204020204" pitchFamily="82" charset="2"/>
              </a:rPr>
              <a:t>数据库系统</a:t>
            </a:r>
            <a:r>
              <a:rPr lang="en-US" altLang="zh-CN">
                <a:latin typeface="微软雅黑" panose="020B0503020204020204" pitchFamily="82" charset="2"/>
                <a:ea typeface="微软雅黑" panose="020B0503020204020204" pitchFamily="82" charset="2"/>
              </a:rPr>
              <a:t>—</a:t>
            </a:r>
            <a:r>
              <a:rPr lang="zh-CN" altLang="en-US">
                <a:latin typeface="微软雅黑" panose="020B0503020204020204" pitchFamily="82" charset="2"/>
                <a:ea typeface="微软雅黑" panose="020B0503020204020204" pitchFamily="82" charset="2"/>
              </a:rPr>
              <a:t>故障恢复</a:t>
            </a:r>
            <a:endParaRPr lang="en-US" altLang="zh-CN" sz="12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0997226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>
            <a:extLst>
              <a:ext uri="{FF2B5EF4-FFF2-40B4-BE49-F238E27FC236}">
                <a16:creationId xmlns:a16="http://schemas.microsoft.com/office/drawing/2014/main" id="{6B35EAAD-DC23-0AC0-512C-A64A36422C22}"/>
              </a:ext>
            </a:extLst>
          </p:cNvPr>
          <p:cNvSpPr/>
          <p:nvPr/>
        </p:nvSpPr>
        <p:spPr>
          <a:xfrm>
            <a:off x="1404032" y="1257149"/>
            <a:ext cx="9416367" cy="603681"/>
          </a:xfrm>
          <a:prstGeom prst="rect">
            <a:avLst/>
          </a:prstGeom>
          <a:solidFill>
            <a:srgbClr val="701988"/>
          </a:solidFill>
          <a:ln w="412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24746D21-520A-AB45-A3D7-6D084C49153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BBDC00-B9E2-4EFD-9306-2934E87247C6}" type="slidenum">
              <a:rPr lang="zh-CN" altLang="en-US" smtClean="0">
                <a:latin typeface="微软雅黑" panose="020B0503020204020204" pitchFamily="82" charset="2"/>
                <a:ea typeface="微软雅黑" panose="020B0503020204020204" pitchFamily="82" charset="2"/>
              </a:rPr>
              <a:pPr/>
              <a:t>33</a:t>
            </a:fld>
            <a:endParaRPr lang="zh-CN" altLang="en-US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715F1ADC-E4B0-7448-A72D-69381B8284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latin typeface="微软雅黑" panose="020B0503020204020204" pitchFamily="82" charset="2"/>
                <a:ea typeface="微软雅黑" panose="020B0503020204020204" pitchFamily="82" charset="2"/>
              </a:rPr>
              <a:t>三种日志对比</a:t>
            </a: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CDADBDA-1D4D-254B-90D0-F2B53E1EAA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zh-CN" altLang="en-US">
                <a:latin typeface="微软雅黑" panose="020B0503020204020204" pitchFamily="82" charset="2"/>
                <a:ea typeface="微软雅黑" panose="020B0503020204020204" pitchFamily="82" charset="2"/>
              </a:rPr>
              <a:t>数据库系统</a:t>
            </a:r>
            <a:r>
              <a:rPr lang="en-US" altLang="zh-CN">
                <a:latin typeface="微软雅黑" panose="020B0503020204020204" pitchFamily="82" charset="2"/>
                <a:ea typeface="微软雅黑" panose="020B0503020204020204" pitchFamily="82" charset="2"/>
              </a:rPr>
              <a:t>—</a:t>
            </a:r>
            <a:r>
              <a:rPr lang="zh-CN" altLang="en-US">
                <a:latin typeface="微软雅黑" panose="020B0503020204020204" pitchFamily="82" charset="2"/>
                <a:ea typeface="微软雅黑" panose="020B0503020204020204" pitchFamily="82" charset="2"/>
              </a:rPr>
              <a:t>故障恢复</a:t>
            </a:r>
            <a:endParaRPr lang="en-US" altLang="zh-CN" sz="12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A33C7CE5-7F4F-11D2-3750-C3463853E3FD}"/>
              </a:ext>
            </a:extLst>
          </p:cNvPr>
          <p:cNvSpPr txBox="1">
            <a:spLocks/>
          </p:cNvSpPr>
          <p:nvPr/>
        </p:nvSpPr>
        <p:spPr bwMode="auto">
          <a:xfrm>
            <a:off x="833718" y="908128"/>
            <a:ext cx="10522509" cy="1325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4800" b="1" i="0">
                <a:solidFill>
                  <a:schemeClr val="tx2"/>
                </a:solidFill>
                <a:effectLst/>
                <a:latin typeface="Arial"/>
                <a:ea typeface="黑体"/>
                <a:cs typeface="Arial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062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楷体" pitchFamily="2" charset="-122"/>
                <a:ea typeface="华文楷体" pitchFamily="2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062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楷体" pitchFamily="2" charset="-122"/>
                <a:ea typeface="华文楷体" pitchFamily="2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062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楷体" pitchFamily="2" charset="-122"/>
                <a:ea typeface="华文楷体" pitchFamily="2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062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楷体" pitchFamily="2" charset="-122"/>
                <a:ea typeface="华文楷体" pitchFamily="2" charset="-122"/>
              </a:defRPr>
            </a:lvl5pPr>
            <a:lvl6pPr marL="422041"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062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楷体" pitchFamily="2" charset="-122"/>
                <a:ea typeface="华文楷体" pitchFamily="2" charset="-122"/>
              </a:defRPr>
            </a:lvl6pPr>
            <a:lvl7pPr marL="844083"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062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楷体" pitchFamily="2" charset="-122"/>
                <a:ea typeface="华文楷体" pitchFamily="2" charset="-122"/>
              </a:defRPr>
            </a:lvl7pPr>
            <a:lvl8pPr marL="1266124"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062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楷体" pitchFamily="2" charset="-122"/>
                <a:ea typeface="华文楷体" pitchFamily="2" charset="-122"/>
              </a:defRPr>
            </a:lvl8pPr>
            <a:lvl9pPr marL="1688165" algn="l" rtl="0" eaLnBrk="1" fontAlgn="base" hangingPunct="1">
              <a:spcBef>
                <a:spcPct val="0"/>
              </a:spcBef>
              <a:spcAft>
                <a:spcPct val="0"/>
              </a:spcAft>
              <a:defRPr kumimoji="1" sz="4062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楷体" pitchFamily="2" charset="-122"/>
                <a:ea typeface="华文楷体" pitchFamily="2" charset="-122"/>
              </a:defRPr>
            </a:lvl9pPr>
          </a:lstStyle>
          <a:p>
            <a:r>
              <a:rPr lang="en-US" altLang="zh-CN" sz="2400" kern="0" dirty="0">
                <a:solidFill>
                  <a:schemeClr val="bg1"/>
                </a:solidFill>
                <a:latin typeface="微软雅黑" panose="020B0503020204020204" pitchFamily="82" charset="2"/>
                <a:ea typeface="微软雅黑" panose="020B0503020204020204" pitchFamily="82" charset="2"/>
                <a:cs typeface="Times New Roman" panose="02020603050405020304" pitchFamily="18" charset="0"/>
              </a:rPr>
              <a:t>UPDATE Student SET Sname=“Mike” WHERE Sno = “1”;</a:t>
            </a:r>
            <a:endParaRPr lang="zh-CN" altLang="en-US" sz="2400" kern="0" dirty="0">
              <a:solidFill>
                <a:schemeClr val="bg1"/>
              </a:solidFill>
              <a:latin typeface="微软雅黑" panose="020B0503020204020204" pitchFamily="82" charset="2"/>
              <a:ea typeface="微软雅黑" panose="020B0503020204020204" pitchFamily="82" charset="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D9FFBAD0-1453-8FDB-DACB-7B5C59676DD5}"/>
                  </a:ext>
                </a:extLst>
              </p:cNvPr>
              <p:cNvSpPr txBox="1"/>
              <p:nvPr/>
            </p:nvSpPr>
            <p:spPr>
              <a:xfrm>
                <a:off x="1311284" y="2810938"/>
                <a:ext cx="2574524" cy="3139321"/>
              </a:xfrm>
              <a:prstGeom prst="rect">
                <a:avLst/>
              </a:prstGeom>
              <a:noFill/>
              <a:ln w="158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dirty="0">
                    <a:latin typeface="微软雅黑" panose="020B0503020204020204" pitchFamily="82" charset="2"/>
                    <a:ea typeface="微软雅黑" panose="020B0503020204020204" pitchFamily="82" charset="2"/>
                    <a:cs typeface="Times New Roman" panose="02020603050405020304" pitchFamily="18" charset="0"/>
                  </a:rPr>
                  <a:t>&lt;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zh-CN" alt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kumimoji="1" lang="en-US" altLang="zh-CN" i="1">
                            <a:latin typeface="Cambria Math" panose="02040503050406030204" pitchFamily="18" charset="0"/>
                          </a:rPr>
                          <m:t>T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1" lang="en-US" altLang="zh-CN" dirty="0">
                    <a:latin typeface="微软雅黑" panose="020B0503020204020204" pitchFamily="82" charset="2"/>
                    <a:ea typeface="微软雅黑" panose="020B0503020204020204" pitchFamily="82" charset="2"/>
                    <a:cs typeface="Times New Roman" panose="02020603050405020304" pitchFamily="18" charset="0"/>
                  </a:rPr>
                  <a:t>,</a:t>
                </a:r>
              </a:p>
              <a:p>
                <a:r>
                  <a:rPr kumimoji="1" lang="en-US" altLang="zh-CN" dirty="0">
                    <a:latin typeface="微软雅黑" panose="020B0503020204020204" pitchFamily="82" charset="2"/>
                    <a:ea typeface="微软雅黑" panose="020B0503020204020204" pitchFamily="82" charset="2"/>
                    <a:cs typeface="Times New Roman" panose="02020603050405020304" pitchFamily="18" charset="0"/>
                  </a:rPr>
                  <a:t>  </a:t>
                </a:r>
                <a:r>
                  <a:rPr kumimoji="1" lang="en-US" altLang="zh-CN" b="1" dirty="0">
                    <a:latin typeface="微软雅黑" panose="020B0503020204020204" pitchFamily="82" charset="2"/>
                    <a:ea typeface="微软雅黑" panose="020B0503020204020204" pitchFamily="82" charset="2"/>
                    <a:cs typeface="Times New Roman" panose="02020603050405020304" pitchFamily="18" charset="0"/>
                  </a:rPr>
                  <a:t>Table</a:t>
                </a:r>
                <a:r>
                  <a:rPr kumimoji="1" lang="en-US" altLang="zh-CN" dirty="0">
                    <a:latin typeface="微软雅黑" panose="020B0503020204020204" pitchFamily="82" charset="2"/>
                    <a:ea typeface="微软雅黑" panose="020B0503020204020204" pitchFamily="82" charset="2"/>
                    <a:cs typeface="Times New Roman" panose="02020603050405020304" pitchFamily="18" charset="0"/>
                  </a:rPr>
                  <a:t>= Student,</a:t>
                </a:r>
              </a:p>
              <a:p>
                <a:r>
                  <a:rPr kumimoji="1" lang="en-US" altLang="zh-CN" dirty="0">
                    <a:latin typeface="微软雅黑" panose="020B0503020204020204" pitchFamily="82" charset="2"/>
                    <a:ea typeface="微软雅黑" panose="020B0503020204020204" pitchFamily="82" charset="2"/>
                    <a:cs typeface="Times New Roman" panose="02020603050405020304" pitchFamily="18" charset="0"/>
                  </a:rPr>
                  <a:t>  </a:t>
                </a:r>
                <a:r>
                  <a:rPr kumimoji="1" lang="en-US" altLang="zh-CN" b="1" dirty="0">
                    <a:solidFill>
                      <a:srgbClr val="0432FF"/>
                    </a:solidFill>
                    <a:latin typeface="微软雅黑" panose="020B0503020204020204" pitchFamily="82" charset="2"/>
                    <a:ea typeface="微软雅黑" panose="020B0503020204020204" pitchFamily="82" charset="2"/>
                    <a:cs typeface="Times New Roman" panose="02020603050405020304" pitchFamily="18" charset="0"/>
                  </a:rPr>
                  <a:t>Page</a:t>
                </a:r>
                <a:r>
                  <a:rPr kumimoji="1" lang="en-US" altLang="zh-CN" dirty="0">
                    <a:solidFill>
                      <a:srgbClr val="0432FF"/>
                    </a:solidFill>
                    <a:latin typeface="微软雅黑" panose="020B0503020204020204" pitchFamily="82" charset="2"/>
                    <a:ea typeface="微软雅黑" panose="020B0503020204020204" pitchFamily="82" charset="2"/>
                    <a:cs typeface="Times New Roman" panose="02020603050405020304" pitchFamily="18" charset="0"/>
                  </a:rPr>
                  <a:t>=99,</a:t>
                </a:r>
              </a:p>
              <a:p>
                <a:r>
                  <a:rPr kumimoji="1" lang="en-US" altLang="zh-CN" dirty="0">
                    <a:solidFill>
                      <a:srgbClr val="0432FF"/>
                    </a:solidFill>
                    <a:latin typeface="微软雅黑" panose="020B0503020204020204" pitchFamily="82" charset="2"/>
                    <a:ea typeface="微软雅黑" panose="020B0503020204020204" pitchFamily="82" charset="2"/>
                    <a:cs typeface="Times New Roman" panose="02020603050405020304" pitchFamily="18" charset="0"/>
                  </a:rPr>
                  <a:t>  </a:t>
                </a:r>
                <a:r>
                  <a:rPr kumimoji="1" lang="en-US" altLang="zh-CN" b="1" dirty="0">
                    <a:solidFill>
                      <a:srgbClr val="0432FF"/>
                    </a:solidFill>
                    <a:latin typeface="微软雅黑" panose="020B0503020204020204" pitchFamily="82" charset="2"/>
                    <a:ea typeface="微软雅黑" panose="020B0503020204020204" pitchFamily="82" charset="2"/>
                    <a:cs typeface="Times New Roman" panose="02020603050405020304" pitchFamily="18" charset="0"/>
                  </a:rPr>
                  <a:t>Offset</a:t>
                </a:r>
                <a:r>
                  <a:rPr kumimoji="1" lang="en-US" altLang="zh-CN" dirty="0">
                    <a:solidFill>
                      <a:srgbClr val="0432FF"/>
                    </a:solidFill>
                    <a:latin typeface="微软雅黑" panose="020B0503020204020204" pitchFamily="82" charset="2"/>
                    <a:ea typeface="微软雅黑" panose="020B0503020204020204" pitchFamily="82" charset="2"/>
                    <a:cs typeface="Times New Roman" panose="02020603050405020304" pitchFamily="18" charset="0"/>
                  </a:rPr>
                  <a:t>=4,</a:t>
                </a:r>
              </a:p>
              <a:p>
                <a:r>
                  <a:rPr kumimoji="1" lang="en-US" altLang="zh-CN" dirty="0">
                    <a:latin typeface="微软雅黑" panose="020B0503020204020204" pitchFamily="82" charset="2"/>
                    <a:ea typeface="微软雅黑" panose="020B0503020204020204" pitchFamily="82" charset="2"/>
                    <a:cs typeface="Times New Roman" panose="02020603050405020304" pitchFamily="18" charset="0"/>
                  </a:rPr>
                  <a:t>  </a:t>
                </a:r>
                <a:r>
                  <a:rPr kumimoji="1" lang="en-US" altLang="zh-CN" b="1" dirty="0">
                    <a:solidFill>
                      <a:srgbClr val="FF0000"/>
                    </a:solidFill>
                    <a:latin typeface="微软雅黑" panose="020B0503020204020204" pitchFamily="82" charset="2"/>
                    <a:ea typeface="微软雅黑" panose="020B0503020204020204" pitchFamily="82" charset="2"/>
                    <a:cs typeface="Times New Roman" panose="02020603050405020304" pitchFamily="18" charset="0"/>
                  </a:rPr>
                  <a:t>Before</a:t>
                </a:r>
                <a:r>
                  <a:rPr kumimoji="1" lang="en-US" altLang="zh-CN" dirty="0">
                    <a:solidFill>
                      <a:srgbClr val="FF0000"/>
                    </a:solidFill>
                    <a:latin typeface="微软雅黑" panose="020B0503020204020204" pitchFamily="82" charset="2"/>
                    <a:ea typeface="微软雅黑" panose="020B0503020204020204" pitchFamily="82" charset="2"/>
                    <a:cs typeface="Times New Roman" panose="02020603050405020304" pitchFamily="18" charset="0"/>
                  </a:rPr>
                  <a:t>=James,</a:t>
                </a:r>
              </a:p>
              <a:p>
                <a:r>
                  <a:rPr kumimoji="1" lang="en-US" altLang="zh-CN" dirty="0">
                    <a:solidFill>
                      <a:srgbClr val="FF0000"/>
                    </a:solidFill>
                    <a:latin typeface="微软雅黑" panose="020B0503020204020204" pitchFamily="82" charset="2"/>
                    <a:ea typeface="微软雅黑" panose="020B0503020204020204" pitchFamily="82" charset="2"/>
                    <a:cs typeface="Times New Roman" panose="02020603050405020304" pitchFamily="18" charset="0"/>
                  </a:rPr>
                  <a:t>  </a:t>
                </a:r>
                <a:r>
                  <a:rPr kumimoji="1" lang="en-US" altLang="zh-CN" b="1" dirty="0">
                    <a:solidFill>
                      <a:srgbClr val="FF0000"/>
                    </a:solidFill>
                    <a:latin typeface="微软雅黑" panose="020B0503020204020204" pitchFamily="82" charset="2"/>
                    <a:ea typeface="微软雅黑" panose="020B0503020204020204" pitchFamily="82" charset="2"/>
                    <a:cs typeface="Times New Roman" panose="02020603050405020304" pitchFamily="18" charset="0"/>
                  </a:rPr>
                  <a:t>After</a:t>
                </a:r>
                <a:r>
                  <a:rPr kumimoji="1" lang="en-US" altLang="zh-CN" dirty="0">
                    <a:solidFill>
                      <a:srgbClr val="FF0000"/>
                    </a:solidFill>
                    <a:latin typeface="微软雅黑" panose="020B0503020204020204" pitchFamily="82" charset="2"/>
                    <a:ea typeface="微软雅黑" panose="020B0503020204020204" pitchFamily="82" charset="2"/>
                    <a:cs typeface="Times New Roman" panose="02020603050405020304" pitchFamily="18" charset="0"/>
                  </a:rPr>
                  <a:t>=Mike</a:t>
                </a:r>
                <a:r>
                  <a:rPr kumimoji="1" lang="zh-CN" altLang="en-US" dirty="0">
                    <a:solidFill>
                      <a:srgbClr val="FF0000"/>
                    </a:solidFill>
                    <a:latin typeface="微软雅黑" panose="020B0503020204020204" pitchFamily="82" charset="2"/>
                    <a:ea typeface="微软雅黑" panose="020B0503020204020204" pitchFamily="82" charset="2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dirty="0">
                    <a:latin typeface="微软雅黑" panose="020B0503020204020204" pitchFamily="82" charset="2"/>
                    <a:ea typeface="微软雅黑" panose="020B0503020204020204" pitchFamily="82" charset="2"/>
                    <a:cs typeface="Times New Roman" panose="02020603050405020304" pitchFamily="18" charset="0"/>
                  </a:rPr>
                  <a:t>&gt;</a:t>
                </a:r>
              </a:p>
              <a:p>
                <a:r>
                  <a:rPr kumimoji="1" lang="en-US" altLang="zh-CN" dirty="0">
                    <a:latin typeface="微软雅黑" panose="020B0503020204020204" pitchFamily="82" charset="2"/>
                    <a:ea typeface="微软雅黑" panose="020B0503020204020204" pitchFamily="82" charset="2"/>
                    <a:cs typeface="Times New Roman" panose="02020603050405020304" pitchFamily="18" charset="0"/>
                  </a:rPr>
                  <a:t>&lt;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zh-CN" alt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kumimoji="1" lang="en-US" altLang="zh-CN" i="1" smtClean="0">
                            <a:latin typeface="Cambria Math" panose="02040503050406030204" pitchFamily="18" charset="0"/>
                          </a:rPr>
                          <m:t>T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1" lang="en-US" altLang="zh-CN" dirty="0">
                    <a:latin typeface="微软雅黑" panose="020B0503020204020204" pitchFamily="82" charset="2"/>
                    <a:ea typeface="微软雅黑" panose="020B0503020204020204" pitchFamily="82" charset="2"/>
                    <a:cs typeface="Times New Roman" panose="02020603050405020304" pitchFamily="18" charset="0"/>
                  </a:rPr>
                  <a:t>,</a:t>
                </a:r>
              </a:p>
              <a:p>
                <a:r>
                  <a:rPr kumimoji="1" lang="en-US" altLang="zh-CN" dirty="0">
                    <a:latin typeface="微软雅黑" panose="020B0503020204020204" pitchFamily="82" charset="2"/>
                    <a:ea typeface="微软雅黑" panose="020B0503020204020204" pitchFamily="82" charset="2"/>
                    <a:cs typeface="Times New Roman" panose="02020603050405020304" pitchFamily="18" charset="0"/>
                  </a:rPr>
                  <a:t>  </a:t>
                </a:r>
                <a:r>
                  <a:rPr kumimoji="1" lang="en-US" altLang="zh-CN" b="1" dirty="0">
                    <a:latin typeface="微软雅黑" panose="020B0503020204020204" pitchFamily="82" charset="2"/>
                    <a:ea typeface="微软雅黑" panose="020B0503020204020204" pitchFamily="82" charset="2"/>
                    <a:cs typeface="Times New Roman" panose="02020603050405020304" pitchFamily="18" charset="0"/>
                  </a:rPr>
                  <a:t>Index</a:t>
                </a:r>
                <a:r>
                  <a:rPr kumimoji="1" lang="en-US" altLang="zh-CN" dirty="0">
                    <a:latin typeface="微软雅黑" panose="020B0503020204020204" pitchFamily="82" charset="2"/>
                    <a:ea typeface="微软雅黑" panose="020B0503020204020204" pitchFamily="82" charset="2"/>
                    <a:cs typeface="Times New Roman" panose="02020603050405020304" pitchFamily="18" charset="0"/>
                  </a:rPr>
                  <a:t>=X_PKEY,</a:t>
                </a:r>
              </a:p>
              <a:p>
                <a:r>
                  <a:rPr kumimoji="1" lang="en-US" altLang="zh-CN" dirty="0">
                    <a:latin typeface="微软雅黑" panose="020B0503020204020204" pitchFamily="82" charset="2"/>
                    <a:ea typeface="微软雅黑" panose="020B0503020204020204" pitchFamily="82" charset="2"/>
                    <a:cs typeface="Times New Roman" panose="02020603050405020304" pitchFamily="18" charset="0"/>
                  </a:rPr>
                  <a:t>  </a:t>
                </a:r>
                <a:r>
                  <a:rPr kumimoji="1" lang="en-US" altLang="zh-CN" b="1" dirty="0">
                    <a:latin typeface="微软雅黑" panose="020B0503020204020204" pitchFamily="82" charset="2"/>
                    <a:ea typeface="微软雅黑" panose="020B0503020204020204" pitchFamily="82" charset="2"/>
                    <a:cs typeface="Times New Roman" panose="02020603050405020304" pitchFamily="18" charset="0"/>
                  </a:rPr>
                  <a:t>Page</a:t>
                </a:r>
                <a:r>
                  <a:rPr kumimoji="1" lang="en-US" altLang="zh-CN" dirty="0">
                    <a:latin typeface="微软雅黑" panose="020B0503020204020204" pitchFamily="82" charset="2"/>
                    <a:ea typeface="微软雅黑" panose="020B0503020204020204" pitchFamily="82" charset="2"/>
                    <a:cs typeface="Times New Roman" panose="02020603050405020304" pitchFamily="18" charset="0"/>
                  </a:rPr>
                  <a:t>=45,</a:t>
                </a:r>
              </a:p>
              <a:p>
                <a:r>
                  <a:rPr kumimoji="1" lang="en-US" altLang="zh-CN" dirty="0">
                    <a:latin typeface="微软雅黑" panose="020B0503020204020204" pitchFamily="82" charset="2"/>
                    <a:ea typeface="微软雅黑" panose="020B0503020204020204" pitchFamily="82" charset="2"/>
                    <a:cs typeface="Times New Roman" panose="02020603050405020304" pitchFamily="18" charset="0"/>
                  </a:rPr>
                  <a:t>  </a:t>
                </a:r>
                <a:r>
                  <a:rPr kumimoji="1" lang="en-US" altLang="zh-CN" b="1" dirty="0">
                    <a:latin typeface="微软雅黑" panose="020B0503020204020204" pitchFamily="82" charset="2"/>
                    <a:ea typeface="微软雅黑" panose="020B0503020204020204" pitchFamily="82" charset="2"/>
                    <a:cs typeface="Times New Roman" panose="02020603050405020304" pitchFamily="18" charset="0"/>
                  </a:rPr>
                  <a:t>Offset</a:t>
                </a:r>
                <a:r>
                  <a:rPr kumimoji="1" lang="en-US" altLang="zh-CN" dirty="0">
                    <a:latin typeface="微软雅黑" panose="020B0503020204020204" pitchFamily="82" charset="2"/>
                    <a:ea typeface="微软雅黑" panose="020B0503020204020204" pitchFamily="82" charset="2"/>
                    <a:cs typeface="Times New Roman" panose="02020603050405020304" pitchFamily="18" charset="0"/>
                  </a:rPr>
                  <a:t>=9,</a:t>
                </a:r>
              </a:p>
              <a:p>
                <a:r>
                  <a:rPr kumimoji="1" lang="en-US" altLang="zh-CN" dirty="0">
                    <a:latin typeface="微软雅黑" panose="020B0503020204020204" pitchFamily="82" charset="2"/>
                    <a:ea typeface="微软雅黑" panose="020B0503020204020204" pitchFamily="82" charset="2"/>
                    <a:cs typeface="Times New Roman" panose="02020603050405020304" pitchFamily="18" charset="0"/>
                  </a:rPr>
                  <a:t>  </a:t>
                </a:r>
                <a:r>
                  <a:rPr kumimoji="1" lang="en-US" altLang="zh-CN" b="1" dirty="0">
                    <a:latin typeface="微软雅黑" panose="020B0503020204020204" pitchFamily="82" charset="2"/>
                    <a:ea typeface="微软雅黑" panose="020B0503020204020204" pitchFamily="82" charset="2"/>
                    <a:cs typeface="Times New Roman" panose="02020603050405020304" pitchFamily="18" charset="0"/>
                  </a:rPr>
                  <a:t>Key</a:t>
                </a:r>
                <a:r>
                  <a:rPr kumimoji="1" lang="en-US" altLang="zh-CN" dirty="0">
                    <a:latin typeface="微软雅黑" panose="020B0503020204020204" pitchFamily="82" charset="2"/>
                    <a:ea typeface="微软雅黑" panose="020B0503020204020204" pitchFamily="82" charset="2"/>
                    <a:cs typeface="Times New Roman" panose="02020603050405020304" pitchFamily="18" charset="0"/>
                  </a:rPr>
                  <a:t>=(1,Record1)</a:t>
                </a:r>
                <a:r>
                  <a:rPr kumimoji="1" lang="zh-CN" altLang="en-US" dirty="0">
                    <a:latin typeface="微软雅黑" panose="020B0503020204020204" pitchFamily="82" charset="2"/>
                    <a:ea typeface="微软雅黑" panose="020B0503020204020204" pitchFamily="82" charset="2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dirty="0">
                    <a:latin typeface="微软雅黑" panose="020B0503020204020204" pitchFamily="82" charset="2"/>
                    <a:ea typeface="微软雅黑" panose="020B0503020204020204" pitchFamily="82" charset="2"/>
                    <a:cs typeface="Times New Roman" panose="02020603050405020304" pitchFamily="18" charset="0"/>
                  </a:rPr>
                  <a:t>&gt;</a:t>
                </a: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D9FFBAD0-1453-8FDB-DACB-7B5C59676D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1284" y="2810938"/>
                <a:ext cx="2574524" cy="3139321"/>
              </a:xfrm>
              <a:prstGeom prst="rect">
                <a:avLst/>
              </a:prstGeom>
              <a:blipFill>
                <a:blip r:embed="rId3"/>
                <a:stretch>
                  <a:fillRect l="-1647" t="-772" b="-1737"/>
                </a:stretch>
              </a:blipFill>
              <a:ln w="158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圆角矩形 9">
            <a:extLst>
              <a:ext uri="{FF2B5EF4-FFF2-40B4-BE49-F238E27FC236}">
                <a16:creationId xmlns:a16="http://schemas.microsoft.com/office/drawing/2014/main" id="{8080BEA4-31E4-2206-6B2C-A6FCF4B3AC84}"/>
              </a:ext>
            </a:extLst>
          </p:cNvPr>
          <p:cNvSpPr/>
          <p:nvPr/>
        </p:nvSpPr>
        <p:spPr>
          <a:xfrm>
            <a:off x="1124851" y="2615630"/>
            <a:ext cx="2929631" cy="3559946"/>
          </a:xfrm>
          <a:prstGeom prst="roundRect">
            <a:avLst>
              <a:gd name="adj" fmla="val 6667"/>
            </a:avLst>
          </a:prstGeom>
          <a:noFill/>
          <a:ln w="63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89D008B1-0EE6-AAE8-305A-EF08AB3E1E32}"/>
                  </a:ext>
                </a:extLst>
              </p:cNvPr>
              <p:cNvSpPr txBox="1"/>
              <p:nvPr/>
            </p:nvSpPr>
            <p:spPr>
              <a:xfrm>
                <a:off x="7993210" y="2810938"/>
                <a:ext cx="2574524" cy="3139321"/>
              </a:xfrm>
              <a:prstGeom prst="rect">
                <a:avLst/>
              </a:prstGeom>
              <a:noFill/>
              <a:ln w="158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dirty="0">
                    <a:latin typeface="微软雅黑" panose="020B0503020204020204" pitchFamily="82" charset="2"/>
                    <a:ea typeface="微软雅黑" panose="020B0503020204020204" pitchFamily="82" charset="2"/>
                    <a:cs typeface="Times New Roman" panose="02020603050405020304" pitchFamily="18" charset="0"/>
                  </a:rPr>
                  <a:t>&lt;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zh-CN" alt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kumimoji="1" lang="en-US" altLang="zh-CN" i="1">
                            <a:latin typeface="Cambria Math" panose="02040503050406030204" pitchFamily="18" charset="0"/>
                          </a:rPr>
                          <m:t>T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1" lang="en-US" altLang="zh-CN" dirty="0">
                    <a:latin typeface="微软雅黑" panose="020B0503020204020204" pitchFamily="82" charset="2"/>
                    <a:ea typeface="微软雅黑" panose="020B0503020204020204" pitchFamily="82" charset="2"/>
                    <a:cs typeface="Times New Roman" panose="02020603050405020304" pitchFamily="18" charset="0"/>
                  </a:rPr>
                  <a:t>,</a:t>
                </a:r>
              </a:p>
              <a:p>
                <a:r>
                  <a:rPr kumimoji="1" lang="en-US" altLang="zh-CN" dirty="0">
                    <a:latin typeface="微软雅黑" panose="020B0503020204020204" pitchFamily="82" charset="2"/>
                    <a:ea typeface="微软雅黑" panose="020B0503020204020204" pitchFamily="82" charset="2"/>
                    <a:cs typeface="Times New Roman" panose="02020603050405020304" pitchFamily="18" charset="0"/>
                  </a:rPr>
                  <a:t>  </a:t>
                </a:r>
                <a:r>
                  <a:rPr kumimoji="1" lang="en-US" altLang="zh-CN" b="1" dirty="0">
                    <a:latin typeface="微软雅黑" panose="020B0503020204020204" pitchFamily="82" charset="2"/>
                    <a:ea typeface="微软雅黑" panose="020B0503020204020204" pitchFamily="82" charset="2"/>
                    <a:cs typeface="Times New Roman" panose="02020603050405020304" pitchFamily="18" charset="0"/>
                  </a:rPr>
                  <a:t>Table</a:t>
                </a:r>
                <a:r>
                  <a:rPr kumimoji="1" lang="en-US" altLang="zh-CN" dirty="0">
                    <a:latin typeface="微软雅黑" panose="020B0503020204020204" pitchFamily="82" charset="2"/>
                    <a:ea typeface="微软雅黑" panose="020B0503020204020204" pitchFamily="82" charset="2"/>
                    <a:cs typeface="Times New Roman" panose="02020603050405020304" pitchFamily="18" charset="0"/>
                  </a:rPr>
                  <a:t>= Student,</a:t>
                </a:r>
              </a:p>
              <a:p>
                <a:r>
                  <a:rPr kumimoji="1" lang="en-US" altLang="zh-CN" dirty="0">
                    <a:latin typeface="微软雅黑" panose="020B0503020204020204" pitchFamily="82" charset="2"/>
                    <a:ea typeface="微软雅黑" panose="020B0503020204020204" pitchFamily="82" charset="2"/>
                    <a:cs typeface="Times New Roman" panose="02020603050405020304" pitchFamily="18" charset="0"/>
                  </a:rPr>
                  <a:t>  </a:t>
                </a:r>
                <a:r>
                  <a:rPr kumimoji="1" lang="en-US" altLang="zh-CN" b="1" dirty="0">
                    <a:latin typeface="微软雅黑" panose="020B0503020204020204" pitchFamily="82" charset="2"/>
                    <a:ea typeface="微软雅黑" panose="020B0503020204020204" pitchFamily="82" charset="2"/>
                    <a:cs typeface="Times New Roman" panose="02020603050405020304" pitchFamily="18" charset="0"/>
                  </a:rPr>
                  <a:t>Page</a:t>
                </a:r>
                <a:r>
                  <a:rPr kumimoji="1" lang="en-US" altLang="zh-CN" dirty="0">
                    <a:latin typeface="微软雅黑" panose="020B0503020204020204" pitchFamily="82" charset="2"/>
                    <a:ea typeface="微软雅黑" panose="020B0503020204020204" pitchFamily="82" charset="2"/>
                    <a:cs typeface="Times New Roman" panose="02020603050405020304" pitchFamily="18" charset="0"/>
                  </a:rPr>
                  <a:t>=99,</a:t>
                </a:r>
              </a:p>
              <a:p>
                <a:r>
                  <a:rPr kumimoji="1" lang="en-US" altLang="zh-CN" dirty="0">
                    <a:latin typeface="微软雅黑" panose="020B0503020204020204" pitchFamily="82" charset="2"/>
                    <a:ea typeface="微软雅黑" panose="020B0503020204020204" pitchFamily="82" charset="2"/>
                    <a:cs typeface="Times New Roman" panose="02020603050405020304" pitchFamily="18" charset="0"/>
                  </a:rPr>
                  <a:t>  </a:t>
                </a:r>
                <a:r>
                  <a:rPr kumimoji="1" lang="en-US" altLang="zh-CN" b="1" dirty="0">
                    <a:solidFill>
                      <a:srgbClr val="7030A0"/>
                    </a:solidFill>
                    <a:latin typeface="微软雅黑" panose="020B0503020204020204" pitchFamily="82" charset="2"/>
                    <a:ea typeface="微软雅黑" panose="020B0503020204020204" pitchFamily="82" charset="2"/>
                    <a:cs typeface="Times New Roman" panose="02020603050405020304" pitchFamily="18" charset="0"/>
                  </a:rPr>
                  <a:t>ObjectId</a:t>
                </a:r>
                <a:r>
                  <a:rPr kumimoji="1" lang="en-US" altLang="zh-CN" dirty="0">
                    <a:solidFill>
                      <a:srgbClr val="7030A0"/>
                    </a:solidFill>
                    <a:latin typeface="微软雅黑" panose="020B0503020204020204" pitchFamily="82" charset="2"/>
                    <a:ea typeface="微软雅黑" panose="020B0503020204020204" pitchFamily="82" charset="2"/>
                    <a:cs typeface="Times New Roman" panose="02020603050405020304" pitchFamily="18" charset="0"/>
                  </a:rPr>
                  <a:t>=1,</a:t>
                </a:r>
              </a:p>
              <a:p>
                <a:r>
                  <a:rPr kumimoji="1" lang="en-US" altLang="zh-CN" dirty="0">
                    <a:latin typeface="微软雅黑" panose="020B0503020204020204" pitchFamily="82" charset="2"/>
                    <a:ea typeface="微软雅黑" panose="020B0503020204020204" pitchFamily="82" charset="2"/>
                    <a:cs typeface="Times New Roman" panose="02020603050405020304" pitchFamily="18" charset="0"/>
                  </a:rPr>
                  <a:t>  </a:t>
                </a:r>
                <a:r>
                  <a:rPr kumimoji="1" lang="en-US" altLang="zh-CN" b="1" dirty="0">
                    <a:solidFill>
                      <a:srgbClr val="FF0000"/>
                    </a:solidFill>
                    <a:latin typeface="微软雅黑" panose="020B0503020204020204" pitchFamily="82" charset="2"/>
                    <a:ea typeface="微软雅黑" panose="020B0503020204020204" pitchFamily="82" charset="2"/>
                    <a:cs typeface="Times New Roman" panose="02020603050405020304" pitchFamily="18" charset="0"/>
                  </a:rPr>
                  <a:t>Before</a:t>
                </a:r>
                <a:r>
                  <a:rPr kumimoji="1" lang="en-US" altLang="zh-CN" dirty="0">
                    <a:solidFill>
                      <a:srgbClr val="FF0000"/>
                    </a:solidFill>
                    <a:latin typeface="微软雅黑" panose="020B0503020204020204" pitchFamily="82" charset="2"/>
                    <a:ea typeface="微软雅黑" panose="020B0503020204020204" pitchFamily="82" charset="2"/>
                    <a:cs typeface="Times New Roman" panose="02020603050405020304" pitchFamily="18" charset="0"/>
                  </a:rPr>
                  <a:t>=James,</a:t>
                </a:r>
              </a:p>
              <a:p>
                <a:r>
                  <a:rPr kumimoji="1" lang="en-US" altLang="zh-CN" dirty="0">
                    <a:solidFill>
                      <a:srgbClr val="FF0000"/>
                    </a:solidFill>
                    <a:latin typeface="微软雅黑" panose="020B0503020204020204" pitchFamily="82" charset="2"/>
                    <a:ea typeface="微软雅黑" panose="020B0503020204020204" pitchFamily="82" charset="2"/>
                    <a:cs typeface="Times New Roman" panose="02020603050405020304" pitchFamily="18" charset="0"/>
                  </a:rPr>
                  <a:t>  </a:t>
                </a:r>
                <a:r>
                  <a:rPr kumimoji="1" lang="en-US" altLang="zh-CN" b="1" dirty="0">
                    <a:solidFill>
                      <a:srgbClr val="FF0000"/>
                    </a:solidFill>
                    <a:latin typeface="微软雅黑" panose="020B0503020204020204" pitchFamily="82" charset="2"/>
                    <a:ea typeface="微软雅黑" panose="020B0503020204020204" pitchFamily="82" charset="2"/>
                    <a:cs typeface="Times New Roman" panose="02020603050405020304" pitchFamily="18" charset="0"/>
                  </a:rPr>
                  <a:t>After</a:t>
                </a:r>
                <a:r>
                  <a:rPr kumimoji="1" lang="en-US" altLang="zh-CN" dirty="0">
                    <a:solidFill>
                      <a:srgbClr val="FF0000"/>
                    </a:solidFill>
                    <a:latin typeface="微软雅黑" panose="020B0503020204020204" pitchFamily="82" charset="2"/>
                    <a:ea typeface="微软雅黑" panose="020B0503020204020204" pitchFamily="82" charset="2"/>
                    <a:cs typeface="Times New Roman" panose="02020603050405020304" pitchFamily="18" charset="0"/>
                  </a:rPr>
                  <a:t>=Mike</a:t>
                </a:r>
                <a:r>
                  <a:rPr kumimoji="1" lang="zh-CN" altLang="en-US" dirty="0">
                    <a:solidFill>
                      <a:srgbClr val="FF0000"/>
                    </a:solidFill>
                    <a:latin typeface="微软雅黑" panose="020B0503020204020204" pitchFamily="82" charset="2"/>
                    <a:ea typeface="微软雅黑" panose="020B0503020204020204" pitchFamily="82" charset="2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dirty="0">
                    <a:latin typeface="微软雅黑" panose="020B0503020204020204" pitchFamily="82" charset="2"/>
                    <a:ea typeface="微软雅黑" panose="020B0503020204020204" pitchFamily="82" charset="2"/>
                    <a:cs typeface="Times New Roman" panose="02020603050405020304" pitchFamily="18" charset="0"/>
                  </a:rPr>
                  <a:t>&gt;</a:t>
                </a:r>
              </a:p>
              <a:p>
                <a:r>
                  <a:rPr kumimoji="1" lang="en-US" altLang="zh-CN" dirty="0">
                    <a:latin typeface="微软雅黑" panose="020B0503020204020204" pitchFamily="82" charset="2"/>
                    <a:ea typeface="微软雅黑" panose="020B0503020204020204" pitchFamily="82" charset="2"/>
                    <a:cs typeface="Times New Roman" panose="02020603050405020304" pitchFamily="18" charset="0"/>
                  </a:rPr>
                  <a:t>&lt;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zh-CN" alt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kumimoji="1" lang="en-US" altLang="zh-CN" i="1" smtClean="0">
                            <a:latin typeface="Cambria Math" panose="02040503050406030204" pitchFamily="18" charset="0"/>
                          </a:rPr>
                          <m:t>T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1" lang="en-US" altLang="zh-CN" dirty="0">
                    <a:latin typeface="微软雅黑" panose="020B0503020204020204" pitchFamily="82" charset="2"/>
                    <a:ea typeface="微软雅黑" panose="020B0503020204020204" pitchFamily="82" charset="2"/>
                    <a:cs typeface="Times New Roman" panose="02020603050405020304" pitchFamily="18" charset="0"/>
                  </a:rPr>
                  <a:t>,</a:t>
                </a:r>
              </a:p>
              <a:p>
                <a:r>
                  <a:rPr kumimoji="1" lang="en-US" altLang="zh-CN" dirty="0">
                    <a:latin typeface="微软雅黑" panose="020B0503020204020204" pitchFamily="82" charset="2"/>
                    <a:ea typeface="微软雅黑" panose="020B0503020204020204" pitchFamily="82" charset="2"/>
                    <a:cs typeface="Times New Roman" panose="02020603050405020304" pitchFamily="18" charset="0"/>
                  </a:rPr>
                  <a:t>  </a:t>
                </a:r>
                <a:r>
                  <a:rPr kumimoji="1" lang="en-US" altLang="zh-CN" b="1" dirty="0">
                    <a:latin typeface="微软雅黑" panose="020B0503020204020204" pitchFamily="82" charset="2"/>
                    <a:ea typeface="微软雅黑" panose="020B0503020204020204" pitchFamily="82" charset="2"/>
                    <a:cs typeface="Times New Roman" panose="02020603050405020304" pitchFamily="18" charset="0"/>
                  </a:rPr>
                  <a:t>Index</a:t>
                </a:r>
                <a:r>
                  <a:rPr kumimoji="1" lang="en-US" altLang="zh-CN" dirty="0">
                    <a:latin typeface="微软雅黑" panose="020B0503020204020204" pitchFamily="82" charset="2"/>
                    <a:ea typeface="微软雅黑" panose="020B0503020204020204" pitchFamily="82" charset="2"/>
                    <a:cs typeface="Times New Roman" panose="02020603050405020304" pitchFamily="18" charset="0"/>
                  </a:rPr>
                  <a:t>=X_PKEY,</a:t>
                </a:r>
              </a:p>
              <a:p>
                <a:r>
                  <a:rPr kumimoji="1" lang="en-US" altLang="zh-CN" dirty="0">
                    <a:latin typeface="微软雅黑" panose="020B0503020204020204" pitchFamily="82" charset="2"/>
                    <a:ea typeface="微软雅黑" panose="020B0503020204020204" pitchFamily="82" charset="2"/>
                    <a:cs typeface="Times New Roman" panose="02020603050405020304" pitchFamily="18" charset="0"/>
                  </a:rPr>
                  <a:t>  </a:t>
                </a:r>
                <a:r>
                  <a:rPr kumimoji="1" lang="en-US" altLang="zh-CN" b="1" dirty="0">
                    <a:latin typeface="微软雅黑" panose="020B0503020204020204" pitchFamily="82" charset="2"/>
                    <a:ea typeface="微软雅黑" panose="020B0503020204020204" pitchFamily="82" charset="2"/>
                    <a:cs typeface="Times New Roman" panose="02020603050405020304" pitchFamily="18" charset="0"/>
                  </a:rPr>
                  <a:t>IndexPage</a:t>
                </a:r>
                <a:r>
                  <a:rPr kumimoji="1" lang="en-US" altLang="zh-CN" dirty="0">
                    <a:latin typeface="微软雅黑" panose="020B0503020204020204" pitchFamily="82" charset="2"/>
                    <a:ea typeface="微软雅黑" panose="020B0503020204020204" pitchFamily="82" charset="2"/>
                    <a:cs typeface="Times New Roman" panose="02020603050405020304" pitchFamily="18" charset="0"/>
                  </a:rPr>
                  <a:t>=45,</a:t>
                </a:r>
              </a:p>
              <a:p>
                <a:r>
                  <a:rPr kumimoji="1" lang="en-US" altLang="zh-CN" dirty="0">
                    <a:latin typeface="微软雅黑" panose="020B0503020204020204" pitchFamily="82" charset="2"/>
                    <a:ea typeface="微软雅黑" panose="020B0503020204020204" pitchFamily="82" charset="2"/>
                    <a:cs typeface="Times New Roman" panose="02020603050405020304" pitchFamily="18" charset="0"/>
                  </a:rPr>
                  <a:t>  </a:t>
                </a:r>
                <a:r>
                  <a:rPr kumimoji="1" lang="en-US" altLang="zh-CN" b="1" dirty="0">
                    <a:latin typeface="微软雅黑" panose="020B0503020204020204" pitchFamily="82" charset="2"/>
                    <a:ea typeface="微软雅黑" panose="020B0503020204020204" pitchFamily="82" charset="2"/>
                    <a:cs typeface="Times New Roman" panose="02020603050405020304" pitchFamily="18" charset="0"/>
                  </a:rPr>
                  <a:t>Key</a:t>
                </a:r>
                <a:r>
                  <a:rPr kumimoji="1" lang="en-US" altLang="zh-CN" dirty="0">
                    <a:latin typeface="微软雅黑" panose="020B0503020204020204" pitchFamily="82" charset="2"/>
                    <a:ea typeface="微软雅黑" panose="020B0503020204020204" pitchFamily="82" charset="2"/>
                    <a:cs typeface="Times New Roman" panose="02020603050405020304" pitchFamily="18" charset="0"/>
                  </a:rPr>
                  <a:t>=(1,Record1)</a:t>
                </a:r>
                <a:r>
                  <a:rPr kumimoji="1" lang="zh-CN" altLang="en-US" dirty="0">
                    <a:latin typeface="微软雅黑" panose="020B0503020204020204" pitchFamily="82" charset="2"/>
                    <a:ea typeface="微软雅黑" panose="020B0503020204020204" pitchFamily="82" charset="2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dirty="0">
                    <a:latin typeface="微软雅黑" panose="020B0503020204020204" pitchFamily="82" charset="2"/>
                    <a:ea typeface="微软雅黑" panose="020B0503020204020204" pitchFamily="82" charset="2"/>
                    <a:cs typeface="Times New Roman" panose="02020603050405020304" pitchFamily="18" charset="0"/>
                  </a:rPr>
                  <a:t>&gt;</a:t>
                </a:r>
              </a:p>
              <a:p>
                <a:endParaRPr kumimoji="1" lang="en-US" altLang="zh-CN" dirty="0">
                  <a:latin typeface="微软雅黑" panose="020B0503020204020204" pitchFamily="82" charset="2"/>
                  <a:ea typeface="微软雅黑" panose="020B0503020204020204" pitchFamily="82" charset="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89D008B1-0EE6-AAE8-305A-EF08AB3E1E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3210" y="2810938"/>
                <a:ext cx="2574524" cy="3139321"/>
              </a:xfrm>
              <a:prstGeom prst="rect">
                <a:avLst/>
              </a:prstGeom>
              <a:blipFill>
                <a:blip r:embed="rId4"/>
                <a:stretch>
                  <a:fillRect l="-1643" t="-772"/>
                </a:stretch>
              </a:blipFill>
              <a:ln w="158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圆角矩形 12">
            <a:extLst>
              <a:ext uri="{FF2B5EF4-FFF2-40B4-BE49-F238E27FC236}">
                <a16:creationId xmlns:a16="http://schemas.microsoft.com/office/drawing/2014/main" id="{D540E344-CB47-86FF-D8BE-31DB58E929AD}"/>
              </a:ext>
            </a:extLst>
          </p:cNvPr>
          <p:cNvSpPr/>
          <p:nvPr/>
        </p:nvSpPr>
        <p:spPr>
          <a:xfrm>
            <a:off x="7806777" y="2615630"/>
            <a:ext cx="2929631" cy="3559946"/>
          </a:xfrm>
          <a:prstGeom prst="roundRect">
            <a:avLst>
              <a:gd name="adj" fmla="val 6667"/>
            </a:avLst>
          </a:prstGeom>
          <a:noFill/>
          <a:ln w="63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4CE9F8D3-D8B1-8CF9-53BD-CD5AE00E811C}"/>
                  </a:ext>
                </a:extLst>
              </p:cNvPr>
              <p:cNvSpPr txBox="1"/>
              <p:nvPr/>
            </p:nvSpPr>
            <p:spPr>
              <a:xfrm>
                <a:off x="4652247" y="2810938"/>
                <a:ext cx="2574524" cy="3139321"/>
              </a:xfrm>
              <a:prstGeom prst="rect">
                <a:avLst/>
              </a:prstGeom>
              <a:noFill/>
              <a:ln w="158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dirty="0">
                    <a:latin typeface="微软雅黑" panose="020B0503020204020204" pitchFamily="82" charset="2"/>
                    <a:ea typeface="微软雅黑" panose="020B0503020204020204" pitchFamily="82" charset="2"/>
                    <a:cs typeface="Times New Roman" panose="02020603050405020304" pitchFamily="18" charset="0"/>
                  </a:rPr>
                  <a:t>&lt;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zh-CN" alt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kumimoji="1" lang="en-US" altLang="zh-CN" i="1">
                            <a:latin typeface="Cambria Math" panose="02040503050406030204" pitchFamily="18" charset="0"/>
                          </a:rPr>
                          <m:t>T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1" lang="en-US" altLang="zh-CN" dirty="0">
                    <a:latin typeface="微软雅黑" panose="020B0503020204020204" pitchFamily="82" charset="2"/>
                    <a:ea typeface="微软雅黑" panose="020B0503020204020204" pitchFamily="82" charset="2"/>
                    <a:cs typeface="Times New Roman" panose="02020603050405020304" pitchFamily="18" charset="0"/>
                  </a:rPr>
                  <a:t>,</a:t>
                </a:r>
              </a:p>
              <a:p>
                <a:r>
                  <a:rPr kumimoji="1" lang="en-US" altLang="zh-CN" dirty="0">
                    <a:latin typeface="微软雅黑" panose="020B0503020204020204" pitchFamily="82" charset="2"/>
                    <a:ea typeface="微软雅黑" panose="020B0503020204020204" pitchFamily="82" charset="2"/>
                    <a:cs typeface="Times New Roman" panose="02020603050405020304" pitchFamily="18" charset="0"/>
                  </a:rPr>
                  <a:t>  </a:t>
                </a:r>
                <a:r>
                  <a:rPr kumimoji="1" lang="en-US" altLang="zh-CN" b="1" dirty="0">
                    <a:latin typeface="微软雅黑" panose="020B0503020204020204" pitchFamily="82" charset="2"/>
                    <a:ea typeface="微软雅黑" panose="020B0503020204020204" pitchFamily="82" charset="2"/>
                    <a:cs typeface="Times New Roman" panose="02020603050405020304" pitchFamily="18" charset="0"/>
                  </a:rPr>
                  <a:t>Query</a:t>
                </a:r>
                <a:r>
                  <a:rPr kumimoji="1" lang="en-US" altLang="zh-CN" dirty="0">
                    <a:latin typeface="微软雅黑" panose="020B0503020204020204" pitchFamily="82" charset="2"/>
                    <a:ea typeface="微软雅黑" panose="020B0503020204020204" pitchFamily="82" charset="2"/>
                    <a:cs typeface="Times New Roman" panose="02020603050405020304" pitchFamily="18" charset="0"/>
                  </a:rPr>
                  <a:t>=“</a:t>
                </a:r>
                <a:r>
                  <a:rPr kumimoji="1" lang="en-US" altLang="zh-CN" dirty="0">
                    <a:solidFill>
                      <a:srgbClr val="FF0000"/>
                    </a:solidFill>
                    <a:latin typeface="微软雅黑" panose="020B0503020204020204" pitchFamily="82" charset="2"/>
                    <a:ea typeface="微软雅黑" panose="020B0503020204020204" pitchFamily="82" charset="2"/>
                    <a:cs typeface="Times New Roman" panose="02020603050405020304" pitchFamily="18" charset="0"/>
                  </a:rPr>
                  <a:t>UPDATE</a:t>
                </a:r>
              </a:p>
              <a:p>
                <a:r>
                  <a:rPr kumimoji="1" lang="en-US" altLang="zh-CN" dirty="0">
                    <a:solidFill>
                      <a:srgbClr val="FF0000"/>
                    </a:solidFill>
                    <a:latin typeface="微软雅黑" panose="020B0503020204020204" pitchFamily="82" charset="2"/>
                    <a:ea typeface="微软雅黑" panose="020B0503020204020204" pitchFamily="82" charset="2"/>
                    <a:cs typeface="Times New Roman" panose="02020603050405020304" pitchFamily="18" charset="0"/>
                  </a:rPr>
                  <a:t>   Student SET Sname</a:t>
                </a:r>
              </a:p>
              <a:p>
                <a:r>
                  <a:rPr kumimoji="1" lang="en-US" altLang="zh-CN" dirty="0">
                    <a:solidFill>
                      <a:srgbClr val="FF0000"/>
                    </a:solidFill>
                    <a:latin typeface="微软雅黑" panose="020B0503020204020204" pitchFamily="82" charset="2"/>
                    <a:ea typeface="微软雅黑" panose="020B0503020204020204" pitchFamily="82" charset="2"/>
                    <a:cs typeface="Times New Roman" panose="02020603050405020304" pitchFamily="18" charset="0"/>
                  </a:rPr>
                  <a:t>=</a:t>
                </a:r>
                <a:r>
                  <a:rPr kumimoji="1" lang="zh-CN" altLang="en-US" dirty="0">
                    <a:solidFill>
                      <a:srgbClr val="FF0000"/>
                    </a:solidFill>
                    <a:latin typeface="微软雅黑" panose="020B0503020204020204" pitchFamily="82" charset="2"/>
                    <a:ea typeface="微软雅黑" panose="020B0503020204020204" pitchFamily="82" charset="2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dirty="0">
                    <a:solidFill>
                      <a:srgbClr val="FF0000"/>
                    </a:solidFill>
                    <a:latin typeface="微软雅黑" panose="020B0503020204020204" pitchFamily="82" charset="2"/>
                    <a:ea typeface="微软雅黑" panose="020B0503020204020204" pitchFamily="82" charset="2"/>
                    <a:cs typeface="Times New Roman" panose="02020603050405020304" pitchFamily="18" charset="0"/>
                  </a:rPr>
                  <a:t>Mike WHERE Sno = 1</a:t>
                </a:r>
                <a:r>
                  <a:rPr kumimoji="1" lang="en-US" altLang="zh-CN" dirty="0">
                    <a:latin typeface="微软雅黑" panose="020B0503020204020204" pitchFamily="82" charset="2"/>
                    <a:ea typeface="微软雅黑" panose="020B0503020204020204" pitchFamily="82" charset="2"/>
                    <a:cs typeface="Times New Roman" panose="02020603050405020304" pitchFamily="18" charset="0"/>
                  </a:rPr>
                  <a:t>”</a:t>
                </a:r>
                <a:r>
                  <a:rPr kumimoji="1" lang="zh-CN" altLang="en-US" dirty="0">
                    <a:latin typeface="微软雅黑" panose="020B0503020204020204" pitchFamily="82" charset="2"/>
                    <a:ea typeface="微软雅黑" panose="020B0503020204020204" pitchFamily="82" charset="2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dirty="0">
                    <a:latin typeface="微软雅黑" panose="020B0503020204020204" pitchFamily="82" charset="2"/>
                    <a:ea typeface="微软雅黑" panose="020B0503020204020204" pitchFamily="82" charset="2"/>
                    <a:cs typeface="Times New Roman" panose="02020603050405020304" pitchFamily="18" charset="0"/>
                  </a:rPr>
                  <a:t>&gt;</a:t>
                </a:r>
              </a:p>
              <a:p>
                <a:endParaRPr kumimoji="1" lang="en-US" altLang="zh-CN" dirty="0">
                  <a:latin typeface="微软雅黑" panose="020B0503020204020204" pitchFamily="82" charset="2"/>
                  <a:ea typeface="微软雅黑" panose="020B0503020204020204" pitchFamily="82" charset="2"/>
                  <a:cs typeface="Times New Roman" panose="02020603050405020304" pitchFamily="18" charset="0"/>
                </a:endParaRPr>
              </a:p>
              <a:p>
                <a:endParaRPr kumimoji="1" lang="en-US" altLang="zh-CN" dirty="0">
                  <a:latin typeface="微软雅黑" panose="020B0503020204020204" pitchFamily="82" charset="2"/>
                  <a:ea typeface="微软雅黑" panose="020B0503020204020204" pitchFamily="82" charset="2"/>
                  <a:cs typeface="Times New Roman" panose="02020603050405020304" pitchFamily="18" charset="0"/>
                </a:endParaRPr>
              </a:p>
              <a:p>
                <a:endParaRPr kumimoji="1" lang="en-US" altLang="zh-CN" dirty="0">
                  <a:latin typeface="微软雅黑" panose="020B0503020204020204" pitchFamily="82" charset="2"/>
                  <a:ea typeface="微软雅黑" panose="020B0503020204020204" pitchFamily="82" charset="2"/>
                  <a:cs typeface="Times New Roman" panose="02020603050405020304" pitchFamily="18" charset="0"/>
                </a:endParaRPr>
              </a:p>
              <a:p>
                <a:endParaRPr kumimoji="1" lang="en-US" altLang="zh-CN" dirty="0">
                  <a:latin typeface="微软雅黑" panose="020B0503020204020204" pitchFamily="82" charset="2"/>
                  <a:ea typeface="微软雅黑" panose="020B0503020204020204" pitchFamily="82" charset="2"/>
                  <a:cs typeface="Times New Roman" panose="02020603050405020304" pitchFamily="18" charset="0"/>
                </a:endParaRPr>
              </a:p>
              <a:p>
                <a:endParaRPr kumimoji="1" lang="en-US" altLang="zh-CN" dirty="0">
                  <a:latin typeface="微软雅黑" panose="020B0503020204020204" pitchFamily="82" charset="2"/>
                  <a:ea typeface="微软雅黑" panose="020B0503020204020204" pitchFamily="82" charset="2"/>
                  <a:cs typeface="Times New Roman" panose="02020603050405020304" pitchFamily="18" charset="0"/>
                </a:endParaRPr>
              </a:p>
              <a:p>
                <a:r>
                  <a:rPr kumimoji="1" lang="zh-CN" altLang="en-US" dirty="0">
                    <a:latin typeface="微软雅黑" panose="020B0503020204020204" pitchFamily="82" charset="2"/>
                    <a:ea typeface="微软雅黑" panose="020B0503020204020204" pitchFamily="82" charset="2"/>
                    <a:cs typeface="Times New Roman" panose="02020603050405020304" pitchFamily="18" charset="0"/>
                  </a:rPr>
                  <a:t> </a:t>
                </a:r>
                <a:endParaRPr kumimoji="1" lang="en-US" altLang="zh-CN" dirty="0">
                  <a:latin typeface="微软雅黑" panose="020B0503020204020204" pitchFamily="82" charset="2"/>
                  <a:ea typeface="微软雅黑" panose="020B0503020204020204" pitchFamily="82" charset="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4CE9F8D3-D8B1-8CF9-53BD-CD5AE00E81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2247" y="2810938"/>
                <a:ext cx="2574524" cy="3139321"/>
              </a:xfrm>
              <a:prstGeom prst="rect">
                <a:avLst/>
              </a:prstGeom>
              <a:blipFill>
                <a:blip r:embed="rId5"/>
                <a:stretch>
                  <a:fillRect l="-1647" t="-772" r="-3765"/>
                </a:stretch>
              </a:blipFill>
              <a:ln w="158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圆角矩形 15">
            <a:extLst>
              <a:ext uri="{FF2B5EF4-FFF2-40B4-BE49-F238E27FC236}">
                <a16:creationId xmlns:a16="http://schemas.microsoft.com/office/drawing/2014/main" id="{AE566585-A1F0-1B55-44C7-E2660AD153C7}"/>
              </a:ext>
            </a:extLst>
          </p:cNvPr>
          <p:cNvSpPr/>
          <p:nvPr/>
        </p:nvSpPr>
        <p:spPr>
          <a:xfrm>
            <a:off x="4465814" y="2615630"/>
            <a:ext cx="2929631" cy="3559946"/>
          </a:xfrm>
          <a:prstGeom prst="roundRect">
            <a:avLst>
              <a:gd name="adj" fmla="val 6667"/>
            </a:avLst>
          </a:prstGeom>
          <a:noFill/>
          <a:ln w="63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02A0B251-7504-C47E-472B-94BFAE7AB89F}"/>
              </a:ext>
            </a:extLst>
          </p:cNvPr>
          <p:cNvSpPr txBox="1"/>
          <p:nvPr/>
        </p:nvSpPr>
        <p:spPr>
          <a:xfrm>
            <a:off x="1795117" y="2056311"/>
            <a:ext cx="1606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latin typeface="微软雅黑" panose="020B0503020204020204" pitchFamily="82" charset="2"/>
                <a:ea typeface="微软雅黑" panose="020B0503020204020204" pitchFamily="82" charset="2"/>
              </a:rPr>
              <a:t>物理日志</a:t>
            </a:r>
            <a:endParaRPr kumimoji="1" lang="zh-CN" altLang="en-US" sz="16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A1C5A82E-029E-2EEC-1A05-A4FF5AA869CA}"/>
              </a:ext>
            </a:extLst>
          </p:cNvPr>
          <p:cNvSpPr txBox="1"/>
          <p:nvPr/>
        </p:nvSpPr>
        <p:spPr>
          <a:xfrm>
            <a:off x="5247791" y="2056311"/>
            <a:ext cx="1606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latin typeface="微软雅黑" panose="020B0503020204020204" pitchFamily="82" charset="2"/>
                <a:ea typeface="微软雅黑" panose="020B0503020204020204" pitchFamily="82" charset="2"/>
              </a:rPr>
              <a:t>逻辑日志</a:t>
            </a:r>
            <a:endParaRPr kumimoji="1" lang="zh-CN" altLang="en-US" sz="16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E8E59769-2236-245E-E215-DD3E45CC39C1}"/>
              </a:ext>
            </a:extLst>
          </p:cNvPr>
          <p:cNvSpPr txBox="1"/>
          <p:nvPr/>
        </p:nvSpPr>
        <p:spPr>
          <a:xfrm>
            <a:off x="8340665" y="2056310"/>
            <a:ext cx="21640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latin typeface="微软雅黑" panose="020B0503020204020204" pitchFamily="82" charset="2"/>
                <a:ea typeface="微软雅黑" panose="020B0503020204020204" pitchFamily="82" charset="2"/>
              </a:rPr>
              <a:t>物理逻辑日志</a:t>
            </a:r>
            <a:endParaRPr kumimoji="1" lang="zh-CN" altLang="en-US" sz="16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8173279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18">
            <a:extLst>
              <a:ext uri="{FF2B5EF4-FFF2-40B4-BE49-F238E27FC236}">
                <a16:creationId xmlns:a16="http://schemas.microsoft.com/office/drawing/2014/main" id="{D55E3C6F-9D5D-4B43-BD50-35C7CBC20939}"/>
              </a:ext>
            </a:extLst>
          </p:cNvPr>
          <p:cNvSpPr/>
          <p:nvPr/>
        </p:nvSpPr>
        <p:spPr>
          <a:xfrm>
            <a:off x="223764" y="1159530"/>
            <a:ext cx="11730126" cy="4899026"/>
          </a:xfrm>
          <a:prstGeom prst="roundRect">
            <a:avLst>
              <a:gd name="adj" fmla="val 9827"/>
            </a:avLst>
          </a:prstGeom>
          <a:solidFill>
            <a:schemeClr val="bg1"/>
          </a:solidFill>
          <a:ln w="12700" cap="flat">
            <a:gradFill>
              <a:gsLst>
                <a:gs pos="0">
                  <a:srgbClr val="3B20FF">
                    <a:alpha val="16000"/>
                  </a:srgbClr>
                </a:gs>
                <a:gs pos="100000">
                  <a:srgbClr val="6F1787"/>
                </a:gs>
              </a:gsLst>
              <a:lin ang="10800000" scaled="1"/>
            </a:gradFill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endParaRPr lang="zh-CN" altLang="en-US" b="1" dirty="0">
              <a:latin typeface="微软雅黑" panose="020B0503020204020204" pitchFamily="82" charset="2"/>
              <a:ea typeface="微软雅黑" panose="020B0503020204020204" pitchFamily="82" charset="2"/>
              <a:sym typeface="+mn-ea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2CE54457-E6F9-3E4D-BAE2-99D5749C3ED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BBDC00-B9E2-4EFD-9306-2934E87247C6}" type="slidenum">
              <a:rPr lang="zh-CN" altLang="en-US" smtClean="0">
                <a:latin typeface="微软雅黑" panose="020B0503020204020204" pitchFamily="82" charset="2"/>
                <a:ea typeface="微软雅黑" panose="020B0503020204020204" pitchFamily="82" charset="2"/>
              </a:rPr>
              <a:pPr/>
              <a:t>34</a:t>
            </a:fld>
            <a:endParaRPr lang="zh-CN" altLang="en-US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30040555-548E-7B4E-88D3-2BA84A4C7F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latin typeface="微软雅黑" panose="020B0503020204020204" pitchFamily="82" charset="2"/>
                <a:ea typeface="微软雅黑" panose="020B0503020204020204" pitchFamily="82" charset="2"/>
              </a:rPr>
              <a:t>物理</a:t>
            </a:r>
            <a:r>
              <a:rPr kumimoji="1" lang="en-US" altLang="zh-CN" dirty="0">
                <a:latin typeface="微软雅黑" panose="020B0503020204020204" pitchFamily="82" charset="2"/>
                <a:ea typeface="微软雅黑" panose="020B0503020204020204" pitchFamily="82" charset="2"/>
              </a:rPr>
              <a:t>/</a:t>
            </a:r>
            <a:r>
              <a:rPr kumimoji="1" lang="zh-CN" altLang="en-US" dirty="0">
                <a:latin typeface="微软雅黑" panose="020B0503020204020204" pitchFamily="82" charset="2"/>
                <a:ea typeface="微软雅黑" panose="020B0503020204020204" pitchFamily="82" charset="2"/>
              </a:rPr>
              <a:t>逻辑日志性质比较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907E6FF-E266-604C-9AD2-3F17DBD1A8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8540" y="1277935"/>
            <a:ext cx="11458172" cy="5005387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zh-CN" altLang="en-US" sz="2400" b="1" dirty="0">
                <a:solidFill>
                  <a:srgbClr val="6F1787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有关数据库日志的三个重要性质：</a:t>
            </a:r>
            <a:endParaRPr lang="en-US" altLang="zh-CN" sz="2400" b="1" dirty="0">
              <a:solidFill>
                <a:srgbClr val="6F1787"/>
              </a:solidFill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lvl="1">
              <a:lnSpc>
                <a:spcPct val="120000"/>
              </a:lnSpc>
            </a:pPr>
            <a:r>
              <a:rPr kumimoji="1" lang="zh-CN" altLang="en-US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幂等性：一条日志记录无论执行一次或多次，得到的结果都是一致的。</a:t>
            </a:r>
            <a:endParaRPr kumimoji="1" lang="en-US" altLang="zh-CN" sz="20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lvl="2">
              <a:lnSpc>
                <a:spcPct val="120000"/>
              </a:lnSpc>
            </a:pPr>
            <a:r>
              <a:rPr lang="zh-CN" altLang="en-US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例如：</a:t>
            </a:r>
            <a:r>
              <a:rPr lang="en-US" altLang="zh-CN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x=x+1</a:t>
            </a:r>
            <a:r>
              <a:rPr lang="zh-CN" altLang="en-US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不幂等；</a:t>
            </a:r>
            <a:r>
              <a:rPr lang="en-US" altLang="zh-CN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x=0</a:t>
            </a:r>
            <a:r>
              <a:rPr lang="zh-CN" altLang="en-US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幂等</a:t>
            </a:r>
            <a:endParaRPr kumimoji="1" lang="en-US" altLang="zh-CN" sz="20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lvl="2">
              <a:lnSpc>
                <a:spcPct val="120000"/>
              </a:lnSpc>
            </a:pPr>
            <a:r>
              <a:rPr kumimoji="1" lang="zh-CN" altLang="en-US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物理日志满足幂等性；逻辑日志不满足</a:t>
            </a:r>
            <a:endParaRPr kumimoji="1" lang="en-US" altLang="zh-CN" sz="20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lvl="1">
              <a:lnSpc>
                <a:spcPct val="120000"/>
              </a:lnSpc>
            </a:pPr>
            <a:r>
              <a:rPr lang="zh-CN" altLang="en-US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失败可重做性：一条日志执行失败后，是否可以重做一遍达成恢复目的。</a:t>
            </a:r>
            <a:endParaRPr lang="en-US" altLang="zh-CN" sz="20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lvl="2">
              <a:lnSpc>
                <a:spcPct val="120000"/>
              </a:lnSpc>
            </a:pPr>
            <a:r>
              <a:rPr lang="zh-CN" altLang="en-US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例如：插入一条记录失败，再次插入成功。</a:t>
            </a:r>
            <a:endParaRPr lang="en-US" altLang="zh-CN" sz="20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lvl="2">
              <a:lnSpc>
                <a:spcPct val="120000"/>
              </a:lnSpc>
            </a:pPr>
            <a:r>
              <a:rPr lang="zh-CN" altLang="en-US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物理日志满足失败可重做性；逻辑日志不满足：例如插入数据页面成功，而插入索引失败，重做插入这个逻辑日志失败。</a:t>
            </a:r>
            <a:endParaRPr lang="en-US" altLang="zh-CN" sz="20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lvl="1">
              <a:lnSpc>
                <a:spcPct val="120000"/>
              </a:lnSpc>
            </a:pPr>
            <a:r>
              <a:rPr kumimoji="1" lang="zh-CN" altLang="en-US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操作可逆性：逆向执行日志记录的操作，可以恢复原来状态（未执行这批操作时的状态）</a:t>
            </a:r>
            <a:endParaRPr kumimoji="1" lang="en-US" altLang="zh-CN" sz="20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lvl="2">
              <a:lnSpc>
                <a:spcPct val="120000"/>
              </a:lnSpc>
            </a:pPr>
            <a:r>
              <a:rPr lang="zh-CN" altLang="en-US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例如</a:t>
            </a:r>
            <a:r>
              <a:rPr kumimoji="1" lang="zh-CN" altLang="en-US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第</a:t>
            </a:r>
            <a:r>
              <a:rPr kumimoji="1" lang="en-US" altLang="zh-CN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10</a:t>
            </a:r>
            <a:r>
              <a:rPr kumimoji="1" lang="zh-CN" altLang="en-US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个页面第</a:t>
            </a:r>
            <a:r>
              <a:rPr kumimoji="1" lang="en-US" altLang="zh-CN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100</a:t>
            </a:r>
            <a:r>
              <a:rPr kumimoji="1" lang="zh-CN" altLang="en-US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偏移量的值由</a:t>
            </a:r>
            <a:r>
              <a:rPr lang="en-US" altLang="zh-CN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20</a:t>
            </a:r>
            <a:r>
              <a:rPr kumimoji="1" lang="zh-CN" altLang="en-US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改成</a:t>
            </a:r>
            <a:r>
              <a:rPr kumimoji="1" lang="en-US" altLang="zh-CN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21</a:t>
            </a:r>
            <a:r>
              <a:rPr kumimoji="1" lang="zh-CN" altLang="en-US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，逆操作由</a:t>
            </a:r>
            <a:r>
              <a:rPr lang="en-US" altLang="zh-CN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21</a:t>
            </a:r>
            <a:r>
              <a:rPr kumimoji="1" lang="zh-CN" altLang="en-US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改成</a:t>
            </a:r>
            <a:r>
              <a:rPr kumimoji="1" lang="en-US" altLang="zh-CN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20</a:t>
            </a:r>
          </a:p>
          <a:p>
            <a:pPr lvl="2">
              <a:lnSpc>
                <a:spcPct val="120000"/>
              </a:lnSpc>
            </a:pPr>
            <a:r>
              <a:rPr kumimoji="1" lang="zh-CN" altLang="en-US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物理日志不可逆（页面偏移量位置可能被后续记录修改），逻辑日志可逆。</a:t>
            </a:r>
            <a:endParaRPr lang="en-US" altLang="zh-CN" sz="20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4029079-7C95-4142-9AE0-6EB26D0787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zh-CN" altLang="en-US">
                <a:latin typeface="微软雅黑" panose="020B0503020204020204" pitchFamily="82" charset="2"/>
                <a:ea typeface="微软雅黑" panose="020B0503020204020204" pitchFamily="82" charset="2"/>
              </a:rPr>
              <a:t>数据库系统</a:t>
            </a:r>
            <a:r>
              <a:rPr lang="en-US" altLang="zh-CN">
                <a:latin typeface="微软雅黑" panose="020B0503020204020204" pitchFamily="82" charset="2"/>
                <a:ea typeface="微软雅黑" panose="020B0503020204020204" pitchFamily="82" charset="2"/>
              </a:rPr>
              <a:t>—</a:t>
            </a:r>
            <a:r>
              <a:rPr lang="zh-CN" altLang="en-US">
                <a:latin typeface="微软雅黑" panose="020B0503020204020204" pitchFamily="82" charset="2"/>
                <a:ea typeface="微软雅黑" panose="020B0503020204020204" pitchFamily="82" charset="2"/>
              </a:rPr>
              <a:t>故障恢复</a:t>
            </a:r>
            <a:endParaRPr lang="en-US" altLang="zh-CN" sz="12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3115565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18">
            <a:extLst>
              <a:ext uri="{FF2B5EF4-FFF2-40B4-BE49-F238E27FC236}">
                <a16:creationId xmlns:a16="http://schemas.microsoft.com/office/drawing/2014/main" id="{265CCB8C-E1F3-44C3-A064-1D403EC7E508}"/>
              </a:ext>
            </a:extLst>
          </p:cNvPr>
          <p:cNvSpPr/>
          <p:nvPr/>
        </p:nvSpPr>
        <p:spPr>
          <a:xfrm>
            <a:off x="399131" y="3121214"/>
            <a:ext cx="11393736" cy="2949385"/>
          </a:xfrm>
          <a:prstGeom prst="roundRect">
            <a:avLst>
              <a:gd name="adj" fmla="val 9827"/>
            </a:avLst>
          </a:prstGeom>
          <a:solidFill>
            <a:schemeClr val="bg1"/>
          </a:solidFill>
          <a:ln w="12700" cap="flat">
            <a:gradFill>
              <a:gsLst>
                <a:gs pos="0">
                  <a:srgbClr val="3B20FF">
                    <a:alpha val="16000"/>
                  </a:srgbClr>
                </a:gs>
                <a:gs pos="100000">
                  <a:srgbClr val="6F1787"/>
                </a:gs>
              </a:gsLst>
              <a:lin ang="10800000" scaled="1"/>
            </a:gradFill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endParaRPr lang="zh-CN" altLang="en-US" b="1" dirty="0">
              <a:latin typeface="微软雅黑" panose="020B0503020204020204" pitchFamily="82" charset="2"/>
              <a:ea typeface="微软雅黑" panose="020B0503020204020204" pitchFamily="82" charset="2"/>
              <a:sym typeface="+mn-ea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24746D21-520A-AB45-A3D7-6D084C49153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BBDC00-B9E2-4EFD-9306-2934E87247C6}" type="slidenum">
              <a:rPr lang="zh-CN" altLang="en-US" smtClean="0">
                <a:latin typeface="微软雅黑" panose="020B0503020204020204" pitchFamily="82" charset="2"/>
                <a:ea typeface="微软雅黑" panose="020B0503020204020204" pitchFamily="82" charset="2"/>
              </a:rPr>
              <a:pPr/>
              <a:t>35</a:t>
            </a:fld>
            <a:endParaRPr lang="zh-CN" altLang="en-US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715F1ADC-E4B0-7448-A72D-69381B8284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82" charset="2"/>
                <a:ea typeface="微软雅黑" panose="020B0503020204020204" pitchFamily="82" charset="2"/>
              </a:rPr>
              <a:t>逻辑日志缺陷</a:t>
            </a:r>
            <a:endParaRPr kumimoji="1" lang="zh-CN" altLang="en-US" dirty="0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CDADBDA-1D4D-254B-90D0-F2B53E1EAA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zh-CN" altLang="en-US">
                <a:latin typeface="微软雅黑" panose="020B0503020204020204" pitchFamily="82" charset="2"/>
                <a:ea typeface="微软雅黑" panose="020B0503020204020204" pitchFamily="82" charset="2"/>
              </a:rPr>
              <a:t>数据库系统</a:t>
            </a:r>
            <a:r>
              <a:rPr lang="en-US" altLang="zh-CN">
                <a:latin typeface="微软雅黑" panose="020B0503020204020204" pitchFamily="82" charset="2"/>
                <a:ea typeface="微软雅黑" panose="020B0503020204020204" pitchFamily="82" charset="2"/>
              </a:rPr>
              <a:t>—</a:t>
            </a:r>
            <a:r>
              <a:rPr lang="zh-CN" altLang="en-US">
                <a:latin typeface="微软雅黑" panose="020B0503020204020204" pitchFamily="82" charset="2"/>
                <a:ea typeface="微软雅黑" panose="020B0503020204020204" pitchFamily="82" charset="2"/>
              </a:rPr>
              <a:t>故障恢复</a:t>
            </a:r>
            <a:endParaRPr lang="en-US" altLang="zh-CN" sz="12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1B06AC3-5D28-4548-A660-3E238466F79C}"/>
              </a:ext>
            </a:extLst>
          </p:cNvPr>
          <p:cNvSpPr txBox="1"/>
          <p:nvPr/>
        </p:nvSpPr>
        <p:spPr>
          <a:xfrm>
            <a:off x="811382" y="3217904"/>
            <a:ext cx="1075970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itchFamily="2" charset="2"/>
              <a:buChar char="ü"/>
            </a:pPr>
            <a:r>
              <a:rPr kumimoji="1" lang="zh-CN" altLang="en-US" sz="2400" dirty="0">
                <a:latin typeface="微软雅黑" panose="020B0503020204020204" pitchFamily="82" charset="2"/>
                <a:ea typeface="微软雅黑" panose="020B0503020204020204" pitchFamily="82" charset="2"/>
              </a:rPr>
              <a:t>逻辑日志</a:t>
            </a:r>
            <a:r>
              <a:rPr kumimoji="1" lang="zh-CN" altLang="en-US" sz="2400" dirty="0">
                <a:solidFill>
                  <a:srgbClr val="6F1787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不具有幂等性</a:t>
            </a:r>
            <a:endParaRPr kumimoji="1" lang="en-US" altLang="zh-CN" sz="2400" dirty="0">
              <a:solidFill>
                <a:srgbClr val="6F1787"/>
              </a:solidFill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marL="457200" indent="-457200">
              <a:buFont typeface="Wingdings" pitchFamily="2" charset="2"/>
              <a:buChar char="ü"/>
            </a:pPr>
            <a:r>
              <a:rPr kumimoji="1" lang="zh-CN" altLang="en-US" sz="2400" dirty="0">
                <a:latin typeface="微软雅黑" panose="020B0503020204020204" pitchFamily="82" charset="2"/>
                <a:ea typeface="微软雅黑" panose="020B0503020204020204" pitchFamily="82" charset="2"/>
              </a:rPr>
              <a:t>逻辑日志</a:t>
            </a:r>
            <a:r>
              <a:rPr kumimoji="1" lang="zh-CN" altLang="en-US" sz="2400" dirty="0">
                <a:solidFill>
                  <a:srgbClr val="6F1787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不具有失败可重做性</a:t>
            </a:r>
            <a:endParaRPr kumimoji="1" lang="en-US" altLang="zh-CN" sz="2400" dirty="0">
              <a:solidFill>
                <a:srgbClr val="6F1787"/>
              </a:solidFill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kumimoji="1" lang="zh-CN" altLang="en-US" sz="2400" dirty="0">
                <a:latin typeface="微软雅黑" panose="020B0503020204020204" pitchFamily="82" charset="2"/>
                <a:ea typeface="微软雅黑" panose="020B0503020204020204" pitchFamily="82" charset="2"/>
              </a:rPr>
              <a:t>一条逻辑日志记录可能对应多项数据修改（表、索引），崩溃时</a:t>
            </a:r>
            <a:r>
              <a:rPr kumimoji="1" lang="en-US" altLang="zh-CN" sz="2400" dirty="0">
                <a:latin typeface="微软雅黑" panose="020B0503020204020204" pitchFamily="82" charset="2"/>
                <a:ea typeface="微软雅黑" panose="020B0503020204020204" pitchFamily="82" charset="2"/>
              </a:rPr>
              <a:t>X</a:t>
            </a:r>
            <a:r>
              <a:rPr kumimoji="1" lang="zh-CN" altLang="en-US" sz="2400" dirty="0">
                <a:latin typeface="微软雅黑" panose="020B0503020204020204" pitchFamily="82" charset="2"/>
                <a:ea typeface="微软雅黑" panose="020B0503020204020204" pitchFamily="82" charset="2"/>
              </a:rPr>
              <a:t>对索引造成影响，但没有影响数据页面。</a:t>
            </a:r>
            <a:endParaRPr kumimoji="1" lang="en-US" altLang="zh-CN" sz="24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marL="457200" indent="-457200">
              <a:buFont typeface="Wingdings" pitchFamily="2" charset="2"/>
              <a:buChar char="ü"/>
            </a:pPr>
            <a:r>
              <a:rPr kumimoji="1" lang="zh-CN" altLang="en-US" sz="2400" dirty="0">
                <a:latin typeface="微软雅黑" panose="020B0503020204020204" pitchFamily="82" charset="2"/>
                <a:ea typeface="微软雅黑" panose="020B0503020204020204" pitchFamily="82" charset="2"/>
              </a:rPr>
              <a:t>是否能用逻辑日志重做日志记录？</a:t>
            </a:r>
            <a:endParaRPr kumimoji="1" lang="en-US" altLang="zh-CN" sz="24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kumimoji="1" lang="zh-CN" altLang="en-US" sz="2400" dirty="0">
                <a:latin typeface="微软雅黑" panose="020B0503020204020204" pitchFamily="82" charset="2"/>
                <a:ea typeface="微软雅黑" panose="020B0503020204020204" pitchFamily="82" charset="2"/>
              </a:rPr>
              <a:t>重做</a:t>
            </a:r>
            <a:r>
              <a:rPr kumimoji="1" lang="en-US" altLang="zh-CN" sz="2400" dirty="0">
                <a:latin typeface="微软雅黑" panose="020B0503020204020204" pitchFamily="82" charset="2"/>
                <a:ea typeface="微软雅黑" panose="020B0503020204020204" pitchFamily="82" charset="2"/>
              </a:rPr>
              <a:t>/</a:t>
            </a:r>
            <a:r>
              <a:rPr kumimoji="1" lang="zh-CN" altLang="en-US" sz="2400" dirty="0">
                <a:latin typeface="微软雅黑" panose="020B0503020204020204" pitchFamily="82" charset="2"/>
                <a:ea typeface="微软雅黑" panose="020B0503020204020204" pitchFamily="82" charset="2"/>
              </a:rPr>
              <a:t>不重做都有问题！</a:t>
            </a:r>
            <a:endParaRPr kumimoji="1" lang="en-US" altLang="zh-CN" sz="24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marL="457200" indent="-457200">
              <a:buFont typeface="Wingdings" pitchFamily="2" charset="2"/>
              <a:buChar char="ü"/>
            </a:pPr>
            <a:r>
              <a:rPr kumimoji="1" lang="zh-CN" altLang="en-US" sz="2400" dirty="0">
                <a:latin typeface="微软雅黑" panose="020B0503020204020204" pitchFamily="82" charset="2"/>
                <a:ea typeface="微软雅黑" panose="020B0503020204020204" pitchFamily="82" charset="2"/>
              </a:rPr>
              <a:t>因此</a:t>
            </a:r>
            <a:r>
              <a:rPr kumimoji="1" lang="en-US" altLang="zh-CN" sz="2400" dirty="0">
                <a:solidFill>
                  <a:srgbClr val="6F1787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redo</a:t>
            </a:r>
            <a:r>
              <a:rPr kumimoji="1" lang="zh-CN" altLang="en-US" sz="2400" dirty="0">
                <a:solidFill>
                  <a:srgbClr val="6F1787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日志须用物理日志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8354631B-D1F7-D3D3-85FF-F7DCF6549337}"/>
              </a:ext>
            </a:extLst>
          </p:cNvPr>
          <p:cNvSpPr/>
          <p:nvPr/>
        </p:nvSpPr>
        <p:spPr>
          <a:xfrm>
            <a:off x="1138153" y="1394324"/>
            <a:ext cx="294556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微软雅黑" panose="020B0503020204020204" pitchFamily="82" charset="2"/>
                <a:ea typeface="微软雅黑" panose="020B0503020204020204" pitchFamily="82" charset="2"/>
                <a:cs typeface="Times New Roman" panose="02020603050405020304" pitchFamily="18" charset="0"/>
              </a:rPr>
              <a:t>INSERT VALUE X INTO TABLE Y</a:t>
            </a:r>
          </a:p>
        </p:txBody>
      </p:sp>
      <p:sp>
        <p:nvSpPr>
          <p:cNvPr id="8" name="Triangle 4">
            <a:extLst>
              <a:ext uri="{FF2B5EF4-FFF2-40B4-BE49-F238E27FC236}">
                <a16:creationId xmlns:a16="http://schemas.microsoft.com/office/drawing/2014/main" id="{655AA299-B99B-B07E-D4A7-B948756F6B12}"/>
              </a:ext>
            </a:extLst>
          </p:cNvPr>
          <p:cNvSpPr/>
          <p:nvPr/>
        </p:nvSpPr>
        <p:spPr bwMode="auto">
          <a:xfrm>
            <a:off x="4803247" y="1192467"/>
            <a:ext cx="1608480" cy="719528"/>
          </a:xfrm>
          <a:prstGeom prst="triangle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5A726F45-FE1A-A2C1-8317-E4F7414958CF}"/>
              </a:ext>
            </a:extLst>
          </p:cNvPr>
          <p:cNvSpPr/>
          <p:nvPr/>
        </p:nvSpPr>
        <p:spPr bwMode="auto">
          <a:xfrm>
            <a:off x="4953148" y="2219721"/>
            <a:ext cx="1383626" cy="593769"/>
          </a:xfrm>
          <a:prstGeom prst="rect">
            <a:avLst/>
          </a:prstGeom>
          <a:noFill/>
          <a:ln w="317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cxnSp>
        <p:nvCxnSpPr>
          <p:cNvPr id="10" name="Straight Arrow Connector 8">
            <a:extLst>
              <a:ext uri="{FF2B5EF4-FFF2-40B4-BE49-F238E27FC236}">
                <a16:creationId xmlns:a16="http://schemas.microsoft.com/office/drawing/2014/main" id="{A78F8832-4436-BED6-2E38-76CEFA8FCC2F}"/>
              </a:ext>
            </a:extLst>
          </p:cNvPr>
          <p:cNvCxnSpPr>
            <a:cxnSpLocks/>
          </p:cNvCxnSpPr>
          <p:nvPr/>
        </p:nvCxnSpPr>
        <p:spPr bwMode="auto">
          <a:xfrm flipV="1">
            <a:off x="4263602" y="1522731"/>
            <a:ext cx="597208" cy="134431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1" name="Straight Arrow Connector 9">
            <a:extLst>
              <a:ext uri="{FF2B5EF4-FFF2-40B4-BE49-F238E27FC236}">
                <a16:creationId xmlns:a16="http://schemas.microsoft.com/office/drawing/2014/main" id="{B6B394FB-8A4A-E800-ADEB-415335411D05}"/>
              </a:ext>
            </a:extLst>
          </p:cNvPr>
          <p:cNvCxnSpPr>
            <a:cxnSpLocks/>
          </p:cNvCxnSpPr>
          <p:nvPr/>
        </p:nvCxnSpPr>
        <p:spPr bwMode="auto">
          <a:xfrm>
            <a:off x="4166241" y="1843416"/>
            <a:ext cx="305750" cy="307725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graphicFrame>
        <p:nvGraphicFramePr>
          <p:cNvPr id="12" name="Table 13">
            <a:extLst>
              <a:ext uri="{FF2B5EF4-FFF2-40B4-BE49-F238E27FC236}">
                <a16:creationId xmlns:a16="http://schemas.microsoft.com/office/drawing/2014/main" id="{11E5BFAF-2A09-116A-D90C-B18D87A37D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0735056"/>
              </p:ext>
            </p:extLst>
          </p:nvPr>
        </p:nvGraphicFramePr>
        <p:xfrm>
          <a:off x="6684047" y="1963710"/>
          <a:ext cx="3119465" cy="4445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4313">
                  <a:extLst>
                    <a:ext uri="{9D8B030D-6E8A-4147-A177-3AD203B41FA5}">
                      <a16:colId xmlns:a16="http://schemas.microsoft.com/office/drawing/2014/main" val="30270910"/>
                    </a:ext>
                  </a:extLst>
                </a:gridCol>
                <a:gridCol w="521243">
                  <a:extLst>
                    <a:ext uri="{9D8B030D-6E8A-4147-A177-3AD203B41FA5}">
                      <a16:colId xmlns:a16="http://schemas.microsoft.com/office/drawing/2014/main" val="630943568"/>
                    </a:ext>
                  </a:extLst>
                </a:gridCol>
                <a:gridCol w="573909">
                  <a:extLst>
                    <a:ext uri="{9D8B030D-6E8A-4147-A177-3AD203B41FA5}">
                      <a16:colId xmlns:a16="http://schemas.microsoft.com/office/drawing/2014/main" val="2093460734"/>
                    </a:ext>
                  </a:extLst>
                </a:gridCol>
              </a:tblGrid>
              <a:tr h="444530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REDO: Insert X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92D050"/>
                        </a:solidFill>
                        <a:latin typeface="+mj-lt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92D050"/>
                        </a:solidFill>
                        <a:latin typeface="+mj-lt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9532660"/>
                  </a:ext>
                </a:extLst>
              </a:tr>
            </a:tbl>
          </a:graphicData>
        </a:graphic>
      </p:graphicFrame>
      <p:sp>
        <p:nvSpPr>
          <p:cNvPr id="13" name="TextBox 13">
            <a:extLst>
              <a:ext uri="{FF2B5EF4-FFF2-40B4-BE49-F238E27FC236}">
                <a16:creationId xmlns:a16="http://schemas.microsoft.com/office/drawing/2014/main" id="{4CFE4402-944E-D64E-8068-9CD666590F39}"/>
              </a:ext>
            </a:extLst>
          </p:cNvPr>
          <p:cNvSpPr txBox="1"/>
          <p:nvPr/>
        </p:nvSpPr>
        <p:spPr>
          <a:xfrm>
            <a:off x="6591608" y="1476564"/>
            <a:ext cx="2075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微软雅黑" panose="020B0503020204020204" pitchFamily="82" charset="2"/>
                <a:ea typeface="微软雅黑" panose="020B0503020204020204" pitchFamily="82" charset="2"/>
              </a:rPr>
              <a:t>逻辑日志内容</a:t>
            </a:r>
            <a:endParaRPr lang="en-US" b="1" dirty="0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grpSp>
        <p:nvGrpSpPr>
          <p:cNvPr id="14" name="Group 18">
            <a:extLst>
              <a:ext uri="{FF2B5EF4-FFF2-40B4-BE49-F238E27FC236}">
                <a16:creationId xmlns:a16="http://schemas.microsoft.com/office/drawing/2014/main" id="{0A678B1C-0120-137E-6E0F-6EAF08541997}"/>
              </a:ext>
            </a:extLst>
          </p:cNvPr>
          <p:cNvGrpSpPr/>
          <p:nvPr/>
        </p:nvGrpSpPr>
        <p:grpSpPr>
          <a:xfrm>
            <a:off x="2906999" y="2160515"/>
            <a:ext cx="1980846" cy="430411"/>
            <a:chOff x="1641430" y="5015392"/>
            <a:chExt cx="1980846" cy="430411"/>
          </a:xfrm>
        </p:grpSpPr>
        <p:sp>
          <p:nvSpPr>
            <p:cNvPr id="15" name="&quot;No&quot; Symbol 16">
              <a:extLst>
                <a:ext uri="{FF2B5EF4-FFF2-40B4-BE49-F238E27FC236}">
                  <a16:creationId xmlns:a16="http://schemas.microsoft.com/office/drawing/2014/main" id="{AE5C87B7-AED2-E782-DCED-BEA416B9CAB2}"/>
                </a:ext>
              </a:extLst>
            </p:cNvPr>
            <p:cNvSpPr/>
            <p:nvPr/>
          </p:nvSpPr>
          <p:spPr bwMode="auto">
            <a:xfrm>
              <a:off x="3191865" y="5015392"/>
              <a:ext cx="430411" cy="430411"/>
            </a:xfrm>
            <a:prstGeom prst="noSmoking">
              <a:avLst/>
            </a:prstGeom>
            <a:solidFill>
              <a:srgbClr val="FF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微软雅黑" panose="020B0503020204020204" pitchFamily="82" charset="2"/>
                <a:ea typeface="微软雅黑" panose="020B0503020204020204" pitchFamily="82" charset="2"/>
              </a:endParaRPr>
            </a:p>
          </p:txBody>
        </p:sp>
        <p:sp>
          <p:nvSpPr>
            <p:cNvPr id="16" name="Rectangle 17">
              <a:extLst>
                <a:ext uri="{FF2B5EF4-FFF2-40B4-BE49-F238E27FC236}">
                  <a16:creationId xmlns:a16="http://schemas.microsoft.com/office/drawing/2014/main" id="{18CD1B83-DBFF-D3DF-5A8A-74F03E765B0D}"/>
                </a:ext>
              </a:extLst>
            </p:cNvPr>
            <p:cNvSpPr/>
            <p:nvPr/>
          </p:nvSpPr>
          <p:spPr>
            <a:xfrm>
              <a:off x="1641430" y="5050205"/>
              <a:ext cx="155043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b="1" dirty="0">
                  <a:latin typeface="微软雅黑" panose="020B0503020204020204" pitchFamily="82" charset="2"/>
                  <a:ea typeface="微软雅黑" panose="020B0503020204020204" pitchFamily="82" charset="2"/>
                  <a:cs typeface="Times New Roman" panose="02020603050405020304" pitchFamily="18" charset="0"/>
                </a:rPr>
                <a:t>数据库崩溃</a:t>
              </a:r>
              <a:r>
                <a:rPr lang="en-US" b="1" dirty="0">
                  <a:latin typeface="微软雅黑" panose="020B0503020204020204" pitchFamily="82" charset="2"/>
                  <a:ea typeface="微软雅黑" panose="020B0503020204020204" pitchFamily="82" charset="2"/>
                  <a:cs typeface="Times New Roman" panose="02020603050405020304" pitchFamily="18" charset="0"/>
                </a:rPr>
                <a:t>!</a:t>
              </a:r>
              <a:endParaRPr lang="en-US" dirty="0">
                <a:latin typeface="微软雅黑" panose="020B0503020204020204" pitchFamily="82" charset="2"/>
                <a:ea typeface="微软雅黑" panose="020B0503020204020204" pitchFamily="82" charset="2"/>
                <a:cs typeface="Times New Roman" panose="02020603050405020304" pitchFamily="18" charset="0"/>
              </a:endParaRPr>
            </a:p>
          </p:txBody>
        </p:sp>
      </p:grpSp>
      <p:sp>
        <p:nvSpPr>
          <p:cNvPr id="17" name="文本框 16">
            <a:extLst>
              <a:ext uri="{FF2B5EF4-FFF2-40B4-BE49-F238E27FC236}">
                <a16:creationId xmlns:a16="http://schemas.microsoft.com/office/drawing/2014/main" id="{0E544DBD-D1DF-C9E4-FE78-AAA527E58A88}"/>
              </a:ext>
            </a:extLst>
          </p:cNvPr>
          <p:cNvSpPr txBox="1"/>
          <p:nvPr/>
        </p:nvSpPr>
        <p:spPr>
          <a:xfrm>
            <a:off x="5312609" y="1476564"/>
            <a:ext cx="1141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000000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索引</a:t>
            </a:r>
            <a:endParaRPr kumimoji="1" lang="zh-CN" altLang="en-US" b="1" dirty="0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2812BB85-56AD-1DE3-9FCB-EBA9F0C13D74}"/>
              </a:ext>
            </a:extLst>
          </p:cNvPr>
          <p:cNvSpPr txBox="1"/>
          <p:nvPr/>
        </p:nvSpPr>
        <p:spPr>
          <a:xfrm>
            <a:off x="5075608" y="2331939"/>
            <a:ext cx="1550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 dirty="0">
                <a:solidFill>
                  <a:srgbClr val="000000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数据页面</a:t>
            </a:r>
            <a:endParaRPr kumimoji="1" lang="zh-CN" altLang="en-US" b="1" dirty="0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35898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18">
            <a:extLst>
              <a:ext uri="{FF2B5EF4-FFF2-40B4-BE49-F238E27FC236}">
                <a16:creationId xmlns:a16="http://schemas.microsoft.com/office/drawing/2014/main" id="{A7AD7493-E272-403C-8BC4-14442230F835}"/>
              </a:ext>
            </a:extLst>
          </p:cNvPr>
          <p:cNvSpPr/>
          <p:nvPr/>
        </p:nvSpPr>
        <p:spPr>
          <a:xfrm>
            <a:off x="320130" y="4720535"/>
            <a:ext cx="11393736" cy="1617305"/>
          </a:xfrm>
          <a:prstGeom prst="roundRect">
            <a:avLst>
              <a:gd name="adj" fmla="val 9827"/>
            </a:avLst>
          </a:prstGeom>
          <a:solidFill>
            <a:schemeClr val="bg1"/>
          </a:solidFill>
          <a:ln w="12700" cap="flat">
            <a:gradFill>
              <a:gsLst>
                <a:gs pos="0">
                  <a:srgbClr val="3B20FF">
                    <a:alpha val="16000"/>
                  </a:srgbClr>
                </a:gs>
                <a:gs pos="100000">
                  <a:srgbClr val="6F1787"/>
                </a:gs>
              </a:gsLst>
              <a:lin ang="10800000" scaled="1"/>
            </a:gradFill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endParaRPr lang="zh-CN" altLang="en-US" b="1" dirty="0">
              <a:latin typeface="微软雅黑" panose="020B0503020204020204" pitchFamily="82" charset="2"/>
              <a:ea typeface="微软雅黑" panose="020B0503020204020204" pitchFamily="82" charset="2"/>
              <a:sym typeface="+mn-ea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24746D21-520A-AB45-A3D7-6D084C49153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BBDC00-B9E2-4EFD-9306-2934E87247C6}" type="slidenum">
              <a:rPr lang="zh-CN" altLang="en-US" smtClean="0">
                <a:latin typeface="微软雅黑" panose="020B0503020204020204" pitchFamily="82" charset="2"/>
                <a:ea typeface="微软雅黑" panose="020B0503020204020204" pitchFamily="82" charset="2"/>
              </a:rPr>
              <a:pPr/>
              <a:t>36</a:t>
            </a:fld>
            <a:endParaRPr lang="zh-CN" altLang="en-US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715F1ADC-E4B0-7448-A72D-69381B8284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82" charset="2"/>
                <a:ea typeface="微软雅黑" panose="020B0503020204020204" pitchFamily="82" charset="2"/>
              </a:rPr>
              <a:t>物理日志缺陷</a:t>
            </a:r>
            <a:endParaRPr kumimoji="1" lang="zh-CN" altLang="en-US" dirty="0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CDADBDA-1D4D-254B-90D0-F2B53E1EAA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zh-CN" altLang="en-US">
                <a:latin typeface="微软雅黑" panose="020B0503020204020204" pitchFamily="82" charset="2"/>
                <a:ea typeface="微软雅黑" panose="020B0503020204020204" pitchFamily="82" charset="2"/>
              </a:rPr>
              <a:t>数据库系统</a:t>
            </a:r>
            <a:r>
              <a:rPr lang="en-US" altLang="zh-CN">
                <a:latin typeface="微软雅黑" panose="020B0503020204020204" pitchFamily="82" charset="2"/>
                <a:ea typeface="微软雅黑" panose="020B0503020204020204" pitchFamily="82" charset="2"/>
              </a:rPr>
              <a:t>—</a:t>
            </a:r>
            <a:r>
              <a:rPr lang="zh-CN" altLang="en-US">
                <a:latin typeface="微软雅黑" panose="020B0503020204020204" pitchFamily="82" charset="2"/>
                <a:ea typeface="微软雅黑" panose="020B0503020204020204" pitchFamily="82" charset="2"/>
              </a:rPr>
              <a:t>故障恢复</a:t>
            </a:r>
            <a:endParaRPr lang="en-US" altLang="zh-CN" sz="12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65C9DE6-575C-5546-BDDE-E08F21A6DD06}"/>
              </a:ext>
            </a:extLst>
          </p:cNvPr>
          <p:cNvSpPr txBox="1"/>
          <p:nvPr/>
        </p:nvSpPr>
        <p:spPr>
          <a:xfrm>
            <a:off x="837867" y="4954149"/>
            <a:ext cx="11034003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itchFamily="2" charset="2"/>
              <a:buChar char="ü"/>
            </a:pPr>
            <a:r>
              <a:rPr kumimoji="1" lang="zh-CN" altLang="en-US" sz="2400" dirty="0">
                <a:latin typeface="微软雅黑" panose="020B0503020204020204" pitchFamily="82" charset="2"/>
                <a:ea typeface="微软雅黑" panose="020B0503020204020204" pitchFamily="82" charset="2"/>
              </a:rPr>
              <a:t>物理日志不具有可逆性，无法处理数据项位置变化的情况</a:t>
            </a:r>
            <a:endParaRPr kumimoji="1" lang="en-US" altLang="zh-CN" sz="24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kumimoji="1" lang="zh-CN" altLang="en-US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页面分裂后</a:t>
            </a:r>
            <a:r>
              <a:rPr kumimoji="1" lang="en-US" altLang="zh-CN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A</a:t>
            </a:r>
            <a:r>
              <a:rPr kumimoji="1" lang="zh-CN" altLang="en-US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的地址发生了变化，撤销的时候无法定位数据项</a:t>
            </a:r>
            <a:endParaRPr kumimoji="1" lang="en-US" altLang="zh-CN" sz="20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marL="457200" indent="-457200">
              <a:buFont typeface="Wingdings" pitchFamily="2" charset="2"/>
              <a:buChar char="ü"/>
            </a:pPr>
            <a:r>
              <a:rPr kumimoji="1" lang="zh-CN" altLang="en-US" sz="2400" dirty="0">
                <a:latin typeface="微软雅黑" panose="020B0503020204020204" pitchFamily="82" charset="2"/>
                <a:ea typeface="微软雅黑" panose="020B0503020204020204" pitchFamily="82" charset="2"/>
              </a:rPr>
              <a:t>因此物理日志一般不能用于回滚，</a:t>
            </a:r>
            <a:r>
              <a:rPr kumimoji="1" lang="en-US" altLang="zh-CN" sz="2400" dirty="0">
                <a:latin typeface="微软雅黑" panose="020B0503020204020204" pitchFamily="82" charset="2"/>
                <a:ea typeface="微软雅黑" panose="020B0503020204020204" pitchFamily="82" charset="2"/>
              </a:rPr>
              <a:t>Undo</a:t>
            </a:r>
            <a:r>
              <a:rPr kumimoji="1" lang="zh-CN" altLang="en-US" sz="2400" dirty="0">
                <a:latin typeface="微软雅黑" panose="020B0503020204020204" pitchFamily="82" charset="2"/>
                <a:ea typeface="微软雅黑" panose="020B0503020204020204" pitchFamily="82" charset="2"/>
              </a:rPr>
              <a:t>日志须用逻辑日志</a:t>
            </a:r>
            <a:endParaRPr kumimoji="1" lang="en-US" altLang="zh-CN" sz="24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graphicFrame>
        <p:nvGraphicFramePr>
          <p:cNvPr id="7" name="Table 5">
            <a:extLst>
              <a:ext uri="{FF2B5EF4-FFF2-40B4-BE49-F238E27FC236}">
                <a16:creationId xmlns:a16="http://schemas.microsoft.com/office/drawing/2014/main" id="{FE1BD2E0-6E67-03F2-A6E6-991DF23CE3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6366942"/>
              </p:ext>
            </p:extLst>
          </p:nvPr>
        </p:nvGraphicFramePr>
        <p:xfrm>
          <a:off x="496291" y="1601127"/>
          <a:ext cx="4973013" cy="399772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60405">
                  <a:extLst>
                    <a:ext uri="{9D8B030D-6E8A-4147-A177-3AD203B41FA5}">
                      <a16:colId xmlns:a16="http://schemas.microsoft.com/office/drawing/2014/main" val="2575832836"/>
                    </a:ext>
                  </a:extLst>
                </a:gridCol>
                <a:gridCol w="584360">
                  <a:extLst>
                    <a:ext uri="{9D8B030D-6E8A-4147-A177-3AD203B41FA5}">
                      <a16:colId xmlns:a16="http://schemas.microsoft.com/office/drawing/2014/main" val="2365277364"/>
                    </a:ext>
                  </a:extLst>
                </a:gridCol>
                <a:gridCol w="479270">
                  <a:extLst>
                    <a:ext uri="{9D8B030D-6E8A-4147-A177-3AD203B41FA5}">
                      <a16:colId xmlns:a16="http://schemas.microsoft.com/office/drawing/2014/main" val="226354098"/>
                    </a:ext>
                  </a:extLst>
                </a:gridCol>
                <a:gridCol w="629814">
                  <a:extLst>
                    <a:ext uri="{9D8B030D-6E8A-4147-A177-3AD203B41FA5}">
                      <a16:colId xmlns:a16="http://schemas.microsoft.com/office/drawing/2014/main" val="2238620544"/>
                    </a:ext>
                  </a:extLst>
                </a:gridCol>
                <a:gridCol w="559834">
                  <a:extLst>
                    <a:ext uri="{9D8B030D-6E8A-4147-A177-3AD203B41FA5}">
                      <a16:colId xmlns:a16="http://schemas.microsoft.com/office/drawing/2014/main" val="751817320"/>
                    </a:ext>
                  </a:extLst>
                </a:gridCol>
                <a:gridCol w="599823">
                  <a:extLst>
                    <a:ext uri="{9D8B030D-6E8A-4147-A177-3AD203B41FA5}">
                      <a16:colId xmlns:a16="http://schemas.microsoft.com/office/drawing/2014/main" val="1381593840"/>
                    </a:ext>
                  </a:extLst>
                </a:gridCol>
                <a:gridCol w="519845">
                  <a:extLst>
                    <a:ext uri="{9D8B030D-6E8A-4147-A177-3AD203B41FA5}">
                      <a16:colId xmlns:a16="http://schemas.microsoft.com/office/drawing/2014/main" val="2394200553"/>
                    </a:ext>
                  </a:extLst>
                </a:gridCol>
                <a:gridCol w="619817">
                  <a:extLst>
                    <a:ext uri="{9D8B030D-6E8A-4147-A177-3AD203B41FA5}">
                      <a16:colId xmlns:a16="http://schemas.microsoft.com/office/drawing/2014/main" val="130319569"/>
                    </a:ext>
                  </a:extLst>
                </a:gridCol>
                <a:gridCol w="519845">
                  <a:extLst>
                    <a:ext uri="{9D8B030D-6E8A-4147-A177-3AD203B41FA5}">
                      <a16:colId xmlns:a16="http://schemas.microsoft.com/office/drawing/2014/main" val="2465901776"/>
                    </a:ext>
                  </a:extLst>
                </a:gridCol>
              </a:tblGrid>
              <a:tr h="398659">
                <a:tc>
                  <a:txBody>
                    <a:bodyPr/>
                    <a:lstStyle/>
                    <a:p>
                      <a:r>
                        <a:rPr lang="en-US" altLang="zh-CN" sz="21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P1</a:t>
                      </a:r>
                      <a:endParaRPr lang="en-US" sz="21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9732" marR="79732" marT="39866" marB="39866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1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</a:t>
                      </a:r>
                      <a:endParaRPr lang="en-US" sz="21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9732" marR="79732" marT="39866" marB="39866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1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P2</a:t>
                      </a:r>
                      <a:endParaRPr lang="en-US" sz="21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9732" marR="79732" marT="39866" marB="39866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1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300</a:t>
                      </a:r>
                      <a:endParaRPr lang="en-US" sz="21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9732" marR="79732" marT="39866" marB="39866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1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P3</a:t>
                      </a:r>
                      <a:endParaRPr lang="en-US" sz="21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9732" marR="79732" marT="39866" marB="39866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1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500</a:t>
                      </a:r>
                      <a:endParaRPr lang="en-US" sz="21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9732" marR="79732" marT="39866" marB="39866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1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P4</a:t>
                      </a:r>
                      <a:endParaRPr lang="en-US" sz="21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9732" marR="79732" marT="39866" marB="39866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1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700</a:t>
                      </a:r>
                      <a:endParaRPr lang="en-US" sz="21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9732" marR="79732" marT="39866" marB="39866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1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P5</a:t>
                      </a:r>
                      <a:endParaRPr lang="en-US" sz="21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9732" marR="79732" marT="39866" marB="39866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6061240"/>
                  </a:ext>
                </a:extLst>
              </a:tr>
            </a:tbl>
          </a:graphicData>
        </a:graphic>
      </p:graphicFrame>
      <p:grpSp>
        <p:nvGrpSpPr>
          <p:cNvPr id="11" name="Group 24">
            <a:extLst>
              <a:ext uri="{FF2B5EF4-FFF2-40B4-BE49-F238E27FC236}">
                <a16:creationId xmlns:a16="http://schemas.microsoft.com/office/drawing/2014/main" id="{F65496FB-B31D-5060-9BBE-78853E472E55}"/>
              </a:ext>
            </a:extLst>
          </p:cNvPr>
          <p:cNvGrpSpPr/>
          <p:nvPr/>
        </p:nvGrpSpPr>
        <p:grpSpPr>
          <a:xfrm>
            <a:off x="1185011" y="2522945"/>
            <a:ext cx="2350292" cy="1428984"/>
            <a:chOff x="685799" y="2903195"/>
            <a:chExt cx="2075936" cy="1638825"/>
          </a:xfrm>
        </p:grpSpPr>
        <p:sp>
          <p:nvSpPr>
            <p:cNvPr id="12" name="TextBox 7">
              <a:extLst>
                <a:ext uri="{FF2B5EF4-FFF2-40B4-BE49-F238E27FC236}">
                  <a16:creationId xmlns:a16="http://schemas.microsoft.com/office/drawing/2014/main" id="{39BFA227-81DA-E671-C03B-7090C2EDA0C4}"/>
                </a:ext>
              </a:extLst>
            </p:cNvPr>
            <p:cNvSpPr txBox="1"/>
            <p:nvPr/>
          </p:nvSpPr>
          <p:spPr>
            <a:xfrm>
              <a:off x="685799" y="2903195"/>
              <a:ext cx="207593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>
                  <a:latin typeface="微软雅黑" panose="020B0503020204020204" pitchFamily="82" charset="2"/>
                  <a:ea typeface="微软雅黑" panose="020B0503020204020204" pitchFamily="82" charset="2"/>
                </a:rPr>
                <a:t>旧数据页面日志</a:t>
              </a:r>
              <a:endParaRPr lang="en-US" sz="2000" b="1" dirty="0">
                <a:latin typeface="微软雅黑" panose="020B0503020204020204" pitchFamily="82" charset="2"/>
                <a:ea typeface="微软雅黑" panose="020B0503020204020204" pitchFamily="82" charset="2"/>
              </a:endParaRPr>
            </a:p>
          </p:txBody>
        </p:sp>
        <p:sp>
          <p:nvSpPr>
            <p:cNvPr id="14" name="Rectangle 6">
              <a:extLst>
                <a:ext uri="{FF2B5EF4-FFF2-40B4-BE49-F238E27FC236}">
                  <a16:creationId xmlns:a16="http://schemas.microsoft.com/office/drawing/2014/main" id="{33E37E27-03AF-4D81-D961-1E792E45F231}"/>
                </a:ext>
              </a:extLst>
            </p:cNvPr>
            <p:cNvSpPr/>
            <p:nvPr/>
          </p:nvSpPr>
          <p:spPr bwMode="auto">
            <a:xfrm>
              <a:off x="685800" y="3425632"/>
              <a:ext cx="2075935" cy="1116388"/>
            </a:xfrm>
            <a:prstGeom prst="rect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微软雅黑" panose="020B0503020204020204" pitchFamily="82" charset="2"/>
                  <a:ea typeface="微软雅黑" panose="020B0503020204020204" pitchFamily="82" charset="2"/>
                </a:rPr>
                <a:t>A: 0x000</a:t>
              </a:r>
              <a:r>
                <a:rPr lang="en-US" altLang="zh-CN" sz="2400" dirty="0">
                  <a:solidFill>
                    <a:srgbClr val="000000"/>
                  </a:solidFill>
                  <a:latin typeface="微软雅黑" panose="020B0503020204020204" pitchFamily="82" charset="2"/>
                  <a:ea typeface="微软雅黑" panose="020B0503020204020204" pitchFamily="82" charset="2"/>
                </a:rPr>
                <a:t>3</a:t>
              </a:r>
              <a:r>
                <a:rPr kumimoji="0" lang="en-US" altLang="zh-CN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微软雅黑" panose="020B0503020204020204" pitchFamily="82" charset="2"/>
                  <a:ea typeface="微软雅黑" panose="020B0503020204020204" pitchFamily="82" charset="2"/>
                </a:rPr>
                <a:t>0</a:t>
              </a: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微软雅黑" panose="020B0503020204020204" pitchFamily="82" charset="2"/>
                <a:ea typeface="微软雅黑" panose="020B0503020204020204" pitchFamily="82" charset="2"/>
              </a:endParaRPr>
            </a:p>
          </p:txBody>
        </p:sp>
      </p:grpSp>
      <p:grpSp>
        <p:nvGrpSpPr>
          <p:cNvPr id="16" name="Group 26">
            <a:extLst>
              <a:ext uri="{FF2B5EF4-FFF2-40B4-BE49-F238E27FC236}">
                <a16:creationId xmlns:a16="http://schemas.microsoft.com/office/drawing/2014/main" id="{994B4C8E-325C-59D3-5363-FC1A187A29D0}"/>
              </a:ext>
            </a:extLst>
          </p:cNvPr>
          <p:cNvGrpSpPr/>
          <p:nvPr/>
        </p:nvGrpSpPr>
        <p:grpSpPr>
          <a:xfrm>
            <a:off x="7614658" y="2976258"/>
            <a:ext cx="1810125" cy="1419848"/>
            <a:chOff x="3534033" y="2612453"/>
            <a:chExt cx="2075935" cy="1628347"/>
          </a:xfrm>
        </p:grpSpPr>
        <p:sp>
          <p:nvSpPr>
            <p:cNvPr id="17" name="Rectangle 10">
              <a:extLst>
                <a:ext uri="{FF2B5EF4-FFF2-40B4-BE49-F238E27FC236}">
                  <a16:creationId xmlns:a16="http://schemas.microsoft.com/office/drawing/2014/main" id="{8D536EAB-4F12-F579-0847-91E70B3E7BC1}"/>
                </a:ext>
              </a:extLst>
            </p:cNvPr>
            <p:cNvSpPr/>
            <p:nvPr/>
          </p:nvSpPr>
          <p:spPr bwMode="auto">
            <a:xfrm>
              <a:off x="3534033" y="3059429"/>
              <a:ext cx="2075935" cy="1181371"/>
            </a:xfrm>
            <a:prstGeom prst="rect">
              <a:avLst/>
            </a:prstGeom>
            <a:noFill/>
            <a:ln w="222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微软雅黑" panose="020B0503020204020204" pitchFamily="82" charset="2"/>
                  <a:ea typeface="微软雅黑" panose="020B0503020204020204" pitchFamily="82" charset="2"/>
                </a:rPr>
                <a:t>A: </a:t>
              </a:r>
              <a:r>
                <a:rPr kumimoji="0" lang="en-US" sz="2400" b="0" i="0" u="none" strike="noStrike" cap="none" normalizeH="0" baseline="0" dirty="0">
                  <a:ln>
                    <a:noFill/>
                  </a:ln>
                  <a:effectLst/>
                  <a:latin typeface="微软雅黑" panose="020B0503020204020204" pitchFamily="82" charset="2"/>
                  <a:ea typeface="微软雅黑" panose="020B0503020204020204" pitchFamily="82" charset="2"/>
                </a:rPr>
                <a:t>0x000</a:t>
              </a:r>
              <a:r>
                <a:rPr kumimoji="0" lang="en-US" altLang="zh-CN" sz="2400" b="0" i="0" u="none" strike="noStrike" cap="none" normalizeH="0" baseline="0" dirty="0">
                  <a:ln>
                    <a:noFill/>
                  </a:ln>
                  <a:effectLst/>
                  <a:latin typeface="微软雅黑" panose="020B0503020204020204" pitchFamily="82" charset="2"/>
                  <a:ea typeface="微软雅黑" panose="020B0503020204020204" pitchFamily="82" charset="2"/>
                </a:rPr>
                <a:t>20</a:t>
              </a:r>
              <a:endParaRPr kumimoji="0" lang="en-US" sz="2400" b="0" i="0" u="none" strike="noStrike" cap="none" normalizeH="0" baseline="0" dirty="0">
                <a:ln>
                  <a:noFill/>
                </a:ln>
                <a:effectLst/>
                <a:latin typeface="微软雅黑" panose="020B0503020204020204" pitchFamily="82" charset="2"/>
                <a:ea typeface="微软雅黑" panose="020B0503020204020204" pitchFamily="82" charset="2"/>
              </a:endParaRPr>
            </a:p>
          </p:txBody>
        </p:sp>
        <p:sp>
          <p:nvSpPr>
            <p:cNvPr id="18" name="TextBox 11">
              <a:extLst>
                <a:ext uri="{FF2B5EF4-FFF2-40B4-BE49-F238E27FC236}">
                  <a16:creationId xmlns:a16="http://schemas.microsoft.com/office/drawing/2014/main" id="{7472C684-E196-E74C-0A84-EB0492C45AF9}"/>
                </a:ext>
              </a:extLst>
            </p:cNvPr>
            <p:cNvSpPr txBox="1"/>
            <p:nvPr/>
          </p:nvSpPr>
          <p:spPr>
            <a:xfrm>
              <a:off x="3534033" y="2612453"/>
              <a:ext cx="207593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>
                  <a:latin typeface="微软雅黑" panose="020B0503020204020204" pitchFamily="82" charset="2"/>
                  <a:ea typeface="微软雅黑" panose="020B0503020204020204" pitchFamily="82" charset="2"/>
                </a:rPr>
                <a:t>新数据页面</a:t>
              </a:r>
              <a:endParaRPr lang="en-US" sz="2000" b="1" dirty="0">
                <a:latin typeface="微软雅黑" panose="020B0503020204020204" pitchFamily="82" charset="2"/>
                <a:ea typeface="微软雅黑" panose="020B0503020204020204" pitchFamily="82" charset="2"/>
              </a:endParaRPr>
            </a:p>
          </p:txBody>
        </p:sp>
      </p:grpSp>
      <p:sp>
        <p:nvSpPr>
          <p:cNvPr id="20" name="文本框 19">
            <a:extLst>
              <a:ext uri="{FF2B5EF4-FFF2-40B4-BE49-F238E27FC236}">
                <a16:creationId xmlns:a16="http://schemas.microsoft.com/office/drawing/2014/main" id="{4C9BBFA8-5F9F-E846-12ED-9BF2A8981116}"/>
              </a:ext>
            </a:extLst>
          </p:cNvPr>
          <p:cNvSpPr txBox="1"/>
          <p:nvPr/>
        </p:nvSpPr>
        <p:spPr>
          <a:xfrm>
            <a:off x="9797289" y="3299682"/>
            <a:ext cx="207209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b="1" dirty="0">
                <a:latin typeface="微软雅黑" panose="020B0503020204020204" pitchFamily="82" charset="2"/>
                <a:ea typeface="微软雅黑" panose="020B0503020204020204" pitchFamily="82" charset="2"/>
              </a:rPr>
              <a:t>问题：无法找到数据项</a:t>
            </a:r>
            <a:r>
              <a:rPr kumimoji="1" lang="en-US" altLang="zh-CN" sz="2000" b="1" dirty="0">
                <a:latin typeface="微软雅黑" panose="020B0503020204020204" pitchFamily="82" charset="2"/>
                <a:ea typeface="微软雅黑" panose="020B0503020204020204" pitchFamily="82" charset="2"/>
              </a:rPr>
              <a:t>500</a:t>
            </a:r>
            <a:r>
              <a:rPr kumimoji="1" lang="zh-CN" altLang="en-US" sz="2000" b="1" dirty="0">
                <a:latin typeface="微软雅黑" panose="020B0503020204020204" pitchFamily="82" charset="2"/>
                <a:ea typeface="微软雅黑" panose="020B0503020204020204" pitchFamily="82" charset="2"/>
              </a:rPr>
              <a:t>的位置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DF1B461-22CF-119A-76BB-32E02060443E}"/>
              </a:ext>
            </a:extLst>
          </p:cNvPr>
          <p:cNvSpPr txBox="1"/>
          <p:nvPr/>
        </p:nvSpPr>
        <p:spPr>
          <a:xfrm>
            <a:off x="886584" y="1061002"/>
            <a:ext cx="218688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>
                <a:latin typeface="微软雅黑" panose="020B0503020204020204" pitchFamily="82" charset="2"/>
                <a:ea typeface="微软雅黑" panose="020B0503020204020204" pitchFamily="82" charset="2"/>
              </a:rPr>
              <a:t>数据页面</a:t>
            </a:r>
            <a:r>
              <a:rPr lang="en-US" altLang="zh-CN" sz="2400" b="1" dirty="0">
                <a:latin typeface="微软雅黑" panose="020B0503020204020204" pitchFamily="82" charset="2"/>
                <a:ea typeface="微软雅黑" panose="020B0503020204020204" pitchFamily="82" charset="2"/>
              </a:rPr>
              <a:t>10</a:t>
            </a:r>
          </a:p>
        </p:txBody>
      </p:sp>
      <p:graphicFrame>
        <p:nvGraphicFramePr>
          <p:cNvPr id="8" name="Table 5">
            <a:extLst>
              <a:ext uri="{FF2B5EF4-FFF2-40B4-BE49-F238E27FC236}">
                <a16:creationId xmlns:a16="http://schemas.microsoft.com/office/drawing/2014/main" id="{1E36A2DC-86B7-F6C8-5772-243D6B3085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4855358"/>
              </p:ext>
            </p:extLst>
          </p:nvPr>
        </p:nvGraphicFramePr>
        <p:xfrm>
          <a:off x="4033648" y="2182975"/>
          <a:ext cx="2713683" cy="399772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60405">
                  <a:extLst>
                    <a:ext uri="{9D8B030D-6E8A-4147-A177-3AD203B41FA5}">
                      <a16:colId xmlns:a16="http://schemas.microsoft.com/office/drawing/2014/main" val="2575832836"/>
                    </a:ext>
                  </a:extLst>
                </a:gridCol>
                <a:gridCol w="584360">
                  <a:extLst>
                    <a:ext uri="{9D8B030D-6E8A-4147-A177-3AD203B41FA5}">
                      <a16:colId xmlns:a16="http://schemas.microsoft.com/office/drawing/2014/main" val="2365277364"/>
                    </a:ext>
                  </a:extLst>
                </a:gridCol>
                <a:gridCol w="479270">
                  <a:extLst>
                    <a:ext uri="{9D8B030D-6E8A-4147-A177-3AD203B41FA5}">
                      <a16:colId xmlns:a16="http://schemas.microsoft.com/office/drawing/2014/main" val="226354098"/>
                    </a:ext>
                  </a:extLst>
                </a:gridCol>
                <a:gridCol w="629814">
                  <a:extLst>
                    <a:ext uri="{9D8B030D-6E8A-4147-A177-3AD203B41FA5}">
                      <a16:colId xmlns:a16="http://schemas.microsoft.com/office/drawing/2014/main" val="2238620544"/>
                    </a:ext>
                  </a:extLst>
                </a:gridCol>
                <a:gridCol w="559834">
                  <a:extLst>
                    <a:ext uri="{9D8B030D-6E8A-4147-A177-3AD203B41FA5}">
                      <a16:colId xmlns:a16="http://schemas.microsoft.com/office/drawing/2014/main" val="751817320"/>
                    </a:ext>
                  </a:extLst>
                </a:gridCol>
              </a:tblGrid>
              <a:tr h="398659">
                <a:tc>
                  <a:txBody>
                    <a:bodyPr/>
                    <a:lstStyle/>
                    <a:p>
                      <a:r>
                        <a:rPr lang="en-US" altLang="zh-CN" sz="21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P1</a:t>
                      </a:r>
                      <a:endParaRPr lang="en-US" sz="21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9732" marR="79732" marT="39866" marB="39866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1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</a:t>
                      </a:r>
                      <a:endParaRPr lang="en-US" sz="21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9732" marR="79732" marT="39866" marB="39866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1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P2</a:t>
                      </a:r>
                      <a:endParaRPr lang="en-US" sz="21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9732" marR="79732" marT="39866" marB="39866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1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300</a:t>
                      </a:r>
                      <a:endParaRPr lang="en-US" sz="21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9732" marR="79732" marT="39866" marB="39866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1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P3</a:t>
                      </a:r>
                      <a:endParaRPr lang="en-US" sz="21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9732" marR="79732" marT="39866" marB="39866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6061240"/>
                  </a:ext>
                </a:extLst>
              </a:tr>
            </a:tbl>
          </a:graphicData>
        </a:graphic>
      </p:graphicFrame>
      <p:graphicFrame>
        <p:nvGraphicFramePr>
          <p:cNvPr id="21" name="Table 5">
            <a:extLst>
              <a:ext uri="{FF2B5EF4-FFF2-40B4-BE49-F238E27FC236}">
                <a16:creationId xmlns:a16="http://schemas.microsoft.com/office/drawing/2014/main" id="{2DF7EEC2-FC1E-2B26-C77F-BDBD67E2AA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2035035"/>
              </p:ext>
            </p:extLst>
          </p:nvPr>
        </p:nvGraphicFramePr>
        <p:xfrm>
          <a:off x="7668573" y="2182975"/>
          <a:ext cx="3928246" cy="399772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79270">
                  <a:extLst>
                    <a:ext uri="{9D8B030D-6E8A-4147-A177-3AD203B41FA5}">
                      <a16:colId xmlns:a16="http://schemas.microsoft.com/office/drawing/2014/main" val="226354098"/>
                    </a:ext>
                  </a:extLst>
                </a:gridCol>
                <a:gridCol w="629813">
                  <a:extLst>
                    <a:ext uri="{9D8B030D-6E8A-4147-A177-3AD203B41FA5}">
                      <a16:colId xmlns:a16="http://schemas.microsoft.com/office/drawing/2014/main" val="2238620544"/>
                    </a:ext>
                  </a:extLst>
                </a:gridCol>
                <a:gridCol w="559834">
                  <a:extLst>
                    <a:ext uri="{9D8B030D-6E8A-4147-A177-3AD203B41FA5}">
                      <a16:colId xmlns:a16="http://schemas.microsoft.com/office/drawing/2014/main" val="751817320"/>
                    </a:ext>
                  </a:extLst>
                </a:gridCol>
                <a:gridCol w="599823">
                  <a:extLst>
                    <a:ext uri="{9D8B030D-6E8A-4147-A177-3AD203B41FA5}">
                      <a16:colId xmlns:a16="http://schemas.microsoft.com/office/drawing/2014/main" val="1381593840"/>
                    </a:ext>
                  </a:extLst>
                </a:gridCol>
                <a:gridCol w="519845">
                  <a:extLst>
                    <a:ext uri="{9D8B030D-6E8A-4147-A177-3AD203B41FA5}">
                      <a16:colId xmlns:a16="http://schemas.microsoft.com/office/drawing/2014/main" val="2394200553"/>
                    </a:ext>
                  </a:extLst>
                </a:gridCol>
                <a:gridCol w="619816">
                  <a:extLst>
                    <a:ext uri="{9D8B030D-6E8A-4147-A177-3AD203B41FA5}">
                      <a16:colId xmlns:a16="http://schemas.microsoft.com/office/drawing/2014/main" val="130319569"/>
                    </a:ext>
                  </a:extLst>
                </a:gridCol>
                <a:gridCol w="519845">
                  <a:extLst>
                    <a:ext uri="{9D8B030D-6E8A-4147-A177-3AD203B41FA5}">
                      <a16:colId xmlns:a16="http://schemas.microsoft.com/office/drawing/2014/main" val="2465901776"/>
                    </a:ext>
                  </a:extLst>
                </a:gridCol>
              </a:tblGrid>
              <a:tr h="398659">
                <a:tc>
                  <a:txBody>
                    <a:bodyPr/>
                    <a:lstStyle/>
                    <a:p>
                      <a:r>
                        <a:rPr lang="en-US" altLang="zh-CN" sz="21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P4</a:t>
                      </a:r>
                      <a:endParaRPr lang="en-US" sz="21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9732" marR="79732" marT="39866" marB="39866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1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400</a:t>
                      </a:r>
                      <a:endParaRPr lang="en-US" sz="21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9732" marR="79732" marT="39866" marB="39866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1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P5</a:t>
                      </a:r>
                      <a:endParaRPr lang="en-US" sz="21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9732" marR="79732" marT="39866" marB="39866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1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500</a:t>
                      </a:r>
                      <a:endParaRPr lang="en-US" sz="21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9732" marR="79732" marT="39866" marB="39866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1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P6</a:t>
                      </a:r>
                      <a:endParaRPr lang="en-US" sz="21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9732" marR="79732" marT="39866" marB="39866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1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700</a:t>
                      </a:r>
                      <a:endParaRPr lang="en-US" sz="21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9732" marR="79732" marT="39866" marB="39866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1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P7</a:t>
                      </a:r>
                      <a:endParaRPr lang="en-US" sz="21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9732" marR="79732" marT="39866" marB="39866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6061240"/>
                  </a:ext>
                </a:extLst>
              </a:tr>
            </a:tbl>
          </a:graphicData>
        </a:graphic>
      </p:graphicFrame>
      <p:cxnSp>
        <p:nvCxnSpPr>
          <p:cNvPr id="23" name="直线箭头连接符 22">
            <a:extLst>
              <a:ext uri="{FF2B5EF4-FFF2-40B4-BE49-F238E27FC236}">
                <a16:creationId xmlns:a16="http://schemas.microsoft.com/office/drawing/2014/main" id="{F094609D-5880-C929-287C-9DFB0C78F3CF}"/>
              </a:ext>
            </a:extLst>
          </p:cNvPr>
          <p:cNvCxnSpPr>
            <a:cxnSpLocks/>
          </p:cNvCxnSpPr>
          <p:nvPr/>
        </p:nvCxnSpPr>
        <p:spPr bwMode="auto">
          <a:xfrm flipH="1">
            <a:off x="3705270" y="2058327"/>
            <a:ext cx="157062" cy="566487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直线箭头连接符 23">
            <a:extLst>
              <a:ext uri="{FF2B5EF4-FFF2-40B4-BE49-F238E27FC236}">
                <a16:creationId xmlns:a16="http://schemas.microsoft.com/office/drawing/2014/main" id="{980B5827-8578-AE01-9E0E-B3468532EB4C}"/>
              </a:ext>
            </a:extLst>
          </p:cNvPr>
          <p:cNvCxnSpPr>
            <a:cxnSpLocks/>
          </p:cNvCxnSpPr>
          <p:nvPr/>
        </p:nvCxnSpPr>
        <p:spPr bwMode="auto">
          <a:xfrm flipH="1">
            <a:off x="9855353" y="2651420"/>
            <a:ext cx="72506" cy="671131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直线箭头连接符 25">
            <a:extLst>
              <a:ext uri="{FF2B5EF4-FFF2-40B4-BE49-F238E27FC236}">
                <a16:creationId xmlns:a16="http://schemas.microsoft.com/office/drawing/2014/main" id="{C31948C4-EAB2-91D2-CEBF-9ABE4B648B91}"/>
              </a:ext>
            </a:extLst>
          </p:cNvPr>
          <p:cNvCxnSpPr>
            <a:cxnSpLocks/>
            <a:stCxn id="8" idx="3"/>
            <a:endCxn id="21" idx="1"/>
          </p:cNvCxnSpPr>
          <p:nvPr/>
        </p:nvCxnSpPr>
        <p:spPr bwMode="auto">
          <a:xfrm>
            <a:off x="6747331" y="2382861"/>
            <a:ext cx="921242" cy="0"/>
          </a:xfrm>
          <a:prstGeom prst="straightConnector1">
            <a:avLst/>
          </a:prstGeom>
          <a:ln>
            <a:headEnd type="arrow" w="med" len="med"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169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24746D21-520A-AB45-A3D7-6D084C49153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BBDC00-B9E2-4EFD-9306-2934E87247C6}" type="slidenum">
              <a:rPr lang="zh-CN" altLang="en-US" smtClean="0">
                <a:latin typeface="微软雅黑" panose="020B0503020204020204" pitchFamily="82" charset="2"/>
                <a:ea typeface="微软雅黑" panose="020B0503020204020204" pitchFamily="82" charset="2"/>
              </a:rPr>
              <a:pPr/>
              <a:t>37</a:t>
            </a:fld>
            <a:endParaRPr lang="zh-CN" altLang="en-US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715F1ADC-E4B0-7448-A72D-69381B8284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82" charset="2"/>
                <a:ea typeface="微软雅黑" panose="020B0503020204020204" pitchFamily="82" charset="2"/>
              </a:rPr>
              <a:t>日志性质比较及使用场景</a:t>
            </a:r>
            <a:endParaRPr kumimoji="1" lang="zh-CN" altLang="en-US" dirty="0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CDADBDA-1D4D-254B-90D0-F2B53E1EAA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zh-CN" altLang="en-US">
                <a:latin typeface="微软雅黑" panose="020B0503020204020204" pitchFamily="82" charset="2"/>
                <a:ea typeface="微软雅黑" panose="020B0503020204020204" pitchFamily="82" charset="2"/>
              </a:rPr>
              <a:t>数据库系统</a:t>
            </a:r>
            <a:r>
              <a:rPr lang="en-US" altLang="zh-CN">
                <a:latin typeface="微软雅黑" panose="020B0503020204020204" pitchFamily="82" charset="2"/>
                <a:ea typeface="微软雅黑" panose="020B0503020204020204" pitchFamily="82" charset="2"/>
              </a:rPr>
              <a:t>—</a:t>
            </a:r>
            <a:r>
              <a:rPr lang="zh-CN" altLang="en-US">
                <a:latin typeface="微软雅黑" panose="020B0503020204020204" pitchFamily="82" charset="2"/>
                <a:ea typeface="微软雅黑" panose="020B0503020204020204" pitchFamily="82" charset="2"/>
              </a:rPr>
              <a:t>故障恢复</a:t>
            </a:r>
            <a:endParaRPr lang="en-US" altLang="zh-CN" sz="12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graphicFrame>
        <p:nvGraphicFramePr>
          <p:cNvPr id="6" name="表格 7">
            <a:extLst>
              <a:ext uri="{FF2B5EF4-FFF2-40B4-BE49-F238E27FC236}">
                <a16:creationId xmlns:a16="http://schemas.microsoft.com/office/drawing/2014/main" id="{FEF76353-701F-8949-B2CB-C0332AA838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5735121"/>
              </p:ext>
            </p:extLst>
          </p:nvPr>
        </p:nvGraphicFramePr>
        <p:xfrm>
          <a:off x="770610" y="2078097"/>
          <a:ext cx="10650777" cy="18288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019666">
                  <a:extLst>
                    <a:ext uri="{9D8B030D-6E8A-4147-A177-3AD203B41FA5}">
                      <a16:colId xmlns:a16="http://schemas.microsoft.com/office/drawing/2014/main" val="1777709638"/>
                    </a:ext>
                  </a:extLst>
                </a:gridCol>
                <a:gridCol w="1699428">
                  <a:extLst>
                    <a:ext uri="{9D8B030D-6E8A-4147-A177-3AD203B41FA5}">
                      <a16:colId xmlns:a16="http://schemas.microsoft.com/office/drawing/2014/main" val="1350445363"/>
                    </a:ext>
                  </a:extLst>
                </a:gridCol>
                <a:gridCol w="1480971">
                  <a:extLst>
                    <a:ext uri="{9D8B030D-6E8A-4147-A177-3AD203B41FA5}">
                      <a16:colId xmlns:a16="http://schemas.microsoft.com/office/drawing/2014/main" val="1068529545"/>
                    </a:ext>
                  </a:extLst>
                </a:gridCol>
                <a:gridCol w="1603873">
                  <a:extLst>
                    <a:ext uri="{9D8B030D-6E8A-4147-A177-3AD203B41FA5}">
                      <a16:colId xmlns:a16="http://schemas.microsoft.com/office/drawing/2014/main" val="2028765223"/>
                    </a:ext>
                  </a:extLst>
                </a:gridCol>
                <a:gridCol w="1210587">
                  <a:extLst>
                    <a:ext uri="{9D8B030D-6E8A-4147-A177-3AD203B41FA5}">
                      <a16:colId xmlns:a16="http://schemas.microsoft.com/office/drawing/2014/main" val="3172768118"/>
                    </a:ext>
                  </a:extLst>
                </a:gridCol>
                <a:gridCol w="1118410">
                  <a:extLst>
                    <a:ext uri="{9D8B030D-6E8A-4147-A177-3AD203B41FA5}">
                      <a16:colId xmlns:a16="http://schemas.microsoft.com/office/drawing/2014/main" val="2753829737"/>
                    </a:ext>
                  </a:extLst>
                </a:gridCol>
                <a:gridCol w="1517842">
                  <a:extLst>
                    <a:ext uri="{9D8B030D-6E8A-4147-A177-3AD203B41FA5}">
                      <a16:colId xmlns:a16="http://schemas.microsoft.com/office/drawing/2014/main" val="23316339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CN" altLang="en-US" sz="2400" dirty="0">
                        <a:latin typeface="微软雅黑" panose="020B0503020204020204" pitchFamily="82" charset="2"/>
                        <a:ea typeface="微软雅黑" panose="020B0503020204020204" pitchFamily="82" charset="2"/>
                      </a:endParaRPr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198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latin typeface="微软雅黑" panose="020B0503020204020204" pitchFamily="82" charset="2"/>
                          <a:ea typeface="微软雅黑" panose="020B0503020204020204" pitchFamily="82" charset="2"/>
                        </a:rPr>
                        <a:t>解析速度</a:t>
                      </a:r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198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latin typeface="微软雅黑" panose="020B0503020204020204" pitchFamily="82" charset="2"/>
                          <a:ea typeface="微软雅黑" panose="020B0503020204020204" pitchFamily="82" charset="2"/>
                        </a:rPr>
                        <a:t>日志量</a:t>
                      </a:r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198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latin typeface="微软雅黑" panose="020B0503020204020204" pitchFamily="82" charset="2"/>
                          <a:ea typeface="微软雅黑" panose="020B0503020204020204" pitchFamily="82" charset="2"/>
                        </a:rPr>
                        <a:t>可重做性</a:t>
                      </a:r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198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latin typeface="微软雅黑" panose="020B0503020204020204" pitchFamily="82" charset="2"/>
                          <a:ea typeface="微软雅黑" panose="020B0503020204020204" pitchFamily="82" charset="2"/>
                        </a:rPr>
                        <a:t>幂等性</a:t>
                      </a:r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198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latin typeface="微软雅黑" panose="020B0503020204020204" pitchFamily="82" charset="2"/>
                          <a:ea typeface="微软雅黑" panose="020B0503020204020204" pitchFamily="82" charset="2"/>
                        </a:rPr>
                        <a:t>可逆性</a:t>
                      </a:r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198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latin typeface="微软雅黑" panose="020B0503020204020204" pitchFamily="82" charset="2"/>
                          <a:ea typeface="微软雅黑" panose="020B0503020204020204" pitchFamily="82" charset="2"/>
                        </a:rPr>
                        <a:t>应用场景</a:t>
                      </a:r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198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3527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latin typeface="微软雅黑" panose="020B0503020204020204" pitchFamily="82" charset="2"/>
                          <a:ea typeface="微软雅黑" panose="020B0503020204020204" pitchFamily="82" charset="2"/>
                        </a:rPr>
                        <a:t>物理日志</a:t>
                      </a:r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latin typeface="微软雅黑" panose="020B0503020204020204" pitchFamily="82" charset="2"/>
                          <a:ea typeface="微软雅黑" panose="020B0503020204020204" pitchFamily="82" charset="2"/>
                        </a:rPr>
                        <a:t>快</a:t>
                      </a:r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latin typeface="微软雅黑" panose="020B0503020204020204" pitchFamily="82" charset="2"/>
                          <a:ea typeface="微软雅黑" panose="020B0503020204020204" pitchFamily="82" charset="2"/>
                        </a:rPr>
                        <a:t>大</a:t>
                      </a:r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latin typeface="微软雅黑" panose="020B0503020204020204" pitchFamily="82" charset="2"/>
                          <a:ea typeface="微软雅黑" panose="020B0503020204020204" pitchFamily="82" charset="2"/>
                        </a:rPr>
                        <a:t>是</a:t>
                      </a:r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latin typeface="微软雅黑" panose="020B0503020204020204" pitchFamily="82" charset="2"/>
                          <a:ea typeface="微软雅黑" panose="020B0503020204020204" pitchFamily="82" charset="2"/>
                        </a:rPr>
                        <a:t>是</a:t>
                      </a:r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latin typeface="微软雅黑" panose="020B0503020204020204" pitchFamily="82" charset="2"/>
                          <a:ea typeface="微软雅黑" panose="020B0503020204020204" pitchFamily="82" charset="2"/>
                        </a:rPr>
                        <a:t>否</a:t>
                      </a:r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latin typeface="微软雅黑" panose="020B0503020204020204" pitchFamily="82" charset="2"/>
                          <a:ea typeface="微软雅黑" panose="020B0503020204020204" pitchFamily="82" charset="2"/>
                        </a:rPr>
                        <a:t>重做日志</a:t>
                      </a:r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96890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latin typeface="微软雅黑" panose="020B0503020204020204" pitchFamily="82" charset="2"/>
                          <a:ea typeface="微软雅黑" panose="020B0503020204020204" pitchFamily="82" charset="2"/>
                        </a:rPr>
                        <a:t>逻辑日志</a:t>
                      </a:r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latin typeface="微软雅黑" panose="020B0503020204020204" pitchFamily="82" charset="2"/>
                          <a:ea typeface="微软雅黑" panose="020B0503020204020204" pitchFamily="82" charset="2"/>
                        </a:rPr>
                        <a:t>慢</a:t>
                      </a:r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latin typeface="微软雅黑" panose="020B0503020204020204" pitchFamily="82" charset="2"/>
                          <a:ea typeface="微软雅黑" panose="020B0503020204020204" pitchFamily="82" charset="2"/>
                        </a:rPr>
                        <a:t>小</a:t>
                      </a:r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latin typeface="微软雅黑" panose="020B0503020204020204" pitchFamily="82" charset="2"/>
                          <a:ea typeface="微软雅黑" panose="020B0503020204020204" pitchFamily="82" charset="2"/>
                        </a:rPr>
                        <a:t>否</a:t>
                      </a:r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latin typeface="微软雅黑" panose="020B0503020204020204" pitchFamily="82" charset="2"/>
                          <a:ea typeface="微软雅黑" panose="020B0503020204020204" pitchFamily="82" charset="2"/>
                        </a:rPr>
                        <a:t>否</a:t>
                      </a:r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latin typeface="微软雅黑" panose="020B0503020204020204" pitchFamily="82" charset="2"/>
                          <a:ea typeface="微软雅黑" panose="020B0503020204020204" pitchFamily="82" charset="2"/>
                        </a:rPr>
                        <a:t>是</a:t>
                      </a:r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latin typeface="微软雅黑" panose="020B0503020204020204" pitchFamily="82" charset="2"/>
                          <a:ea typeface="微软雅黑" panose="020B0503020204020204" pitchFamily="82" charset="2"/>
                        </a:rPr>
                        <a:t>撤销日志</a:t>
                      </a:r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597589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latin typeface="微软雅黑" panose="020B0503020204020204" pitchFamily="82" charset="2"/>
                          <a:ea typeface="微软雅黑" panose="020B0503020204020204" pitchFamily="82" charset="2"/>
                        </a:rPr>
                        <a:t>物理逻辑日志</a:t>
                      </a:r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latin typeface="微软雅黑" panose="020B0503020204020204" pitchFamily="82" charset="2"/>
                          <a:ea typeface="微软雅黑" panose="020B0503020204020204" pitchFamily="82" charset="2"/>
                        </a:rPr>
                        <a:t>较快</a:t>
                      </a:r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latin typeface="微软雅黑" panose="020B0503020204020204" pitchFamily="82" charset="2"/>
                          <a:ea typeface="微软雅黑" panose="020B0503020204020204" pitchFamily="82" charset="2"/>
                        </a:rPr>
                        <a:t>中</a:t>
                      </a:r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400">
                          <a:latin typeface="微软雅黑" panose="020B0503020204020204" pitchFamily="82" charset="2"/>
                          <a:ea typeface="微软雅黑" panose="020B0503020204020204" pitchFamily="82" charset="2"/>
                        </a:rPr>
                        <a:t>是</a:t>
                      </a:r>
                      <a:endParaRPr lang="zh-CN" altLang="en-US" sz="2400" dirty="0">
                        <a:latin typeface="微软雅黑" panose="020B0503020204020204" pitchFamily="82" charset="2"/>
                        <a:ea typeface="微软雅黑" panose="020B0503020204020204" pitchFamily="82" charset="2"/>
                      </a:endParaRPr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latin typeface="微软雅黑" panose="020B0503020204020204" pitchFamily="82" charset="2"/>
                          <a:ea typeface="微软雅黑" panose="020B0503020204020204" pitchFamily="82" charset="2"/>
                        </a:rPr>
                        <a:t>否</a:t>
                      </a:r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latin typeface="微软雅黑" panose="020B0503020204020204" pitchFamily="82" charset="2"/>
                          <a:ea typeface="微软雅黑" panose="020B0503020204020204" pitchFamily="82" charset="2"/>
                        </a:rPr>
                        <a:t>否</a:t>
                      </a:r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latin typeface="微软雅黑" panose="020B0503020204020204" pitchFamily="82" charset="2"/>
                          <a:ea typeface="微软雅黑" panose="020B0503020204020204" pitchFamily="82" charset="2"/>
                        </a:rPr>
                        <a:t>撤销日志</a:t>
                      </a:r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5270971"/>
                  </a:ext>
                </a:extLst>
              </a:tr>
            </a:tbl>
          </a:graphicData>
        </a:graphic>
      </p:graphicFrame>
      <p:sp>
        <p:nvSpPr>
          <p:cNvPr id="7" name="文本框 6">
            <a:extLst>
              <a:ext uri="{FF2B5EF4-FFF2-40B4-BE49-F238E27FC236}">
                <a16:creationId xmlns:a16="http://schemas.microsoft.com/office/drawing/2014/main" id="{F8767788-CF15-8F2F-FB5A-83E7C3C08939}"/>
              </a:ext>
            </a:extLst>
          </p:cNvPr>
          <p:cNvSpPr txBox="1"/>
          <p:nvPr/>
        </p:nvSpPr>
        <p:spPr>
          <a:xfrm>
            <a:off x="1509084" y="4510411"/>
            <a:ext cx="901582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CN" altLang="en-US" sz="2400" b="1" dirty="0">
                <a:solidFill>
                  <a:srgbClr val="6F1787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注：物理逻辑日志用于回滚时，特别是索引页面分裂，可通过页面前后指针来完成回滚。</a:t>
            </a:r>
            <a:endParaRPr lang="zh-CN" altLang="en-US" sz="2400" b="1" dirty="0">
              <a:solidFill>
                <a:srgbClr val="6F1787"/>
              </a:solidFill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33794493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18">
            <a:extLst>
              <a:ext uri="{FF2B5EF4-FFF2-40B4-BE49-F238E27FC236}">
                <a16:creationId xmlns:a16="http://schemas.microsoft.com/office/drawing/2014/main" id="{6E8804EA-CB22-4442-A9B4-A666DFE93F43}"/>
              </a:ext>
            </a:extLst>
          </p:cNvPr>
          <p:cNvSpPr/>
          <p:nvPr/>
        </p:nvSpPr>
        <p:spPr>
          <a:xfrm>
            <a:off x="320130" y="1343875"/>
            <a:ext cx="4531270" cy="4648740"/>
          </a:xfrm>
          <a:prstGeom prst="roundRect">
            <a:avLst>
              <a:gd name="adj" fmla="val 9827"/>
            </a:avLst>
          </a:prstGeom>
          <a:solidFill>
            <a:schemeClr val="bg1"/>
          </a:solidFill>
          <a:ln w="12700" cap="flat">
            <a:gradFill>
              <a:gsLst>
                <a:gs pos="0">
                  <a:srgbClr val="3B20FF">
                    <a:alpha val="16000"/>
                  </a:srgbClr>
                </a:gs>
                <a:gs pos="100000">
                  <a:srgbClr val="6F1787"/>
                </a:gs>
              </a:gsLst>
              <a:lin ang="10800000" scaled="1"/>
            </a:gradFill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endParaRPr lang="zh-CN" altLang="en-US" b="1" dirty="0">
              <a:latin typeface="微软雅黑" panose="020B0503020204020204" pitchFamily="82" charset="2"/>
              <a:ea typeface="微软雅黑" panose="020B0503020204020204" pitchFamily="82" charset="2"/>
              <a:sym typeface="+mn-ea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992ED7A-6F22-7546-B6DB-EAE6A4B7B42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BBDC00-B9E2-4EFD-9306-2934E87247C6}" type="slidenum">
              <a:rPr lang="zh-CN" altLang="en-US" smtClean="0">
                <a:latin typeface="微软雅黑" panose="020B0503020204020204" pitchFamily="82" charset="2"/>
                <a:ea typeface="微软雅黑" panose="020B0503020204020204" pitchFamily="82" charset="2"/>
              </a:rPr>
              <a:pPr/>
              <a:t>38</a:t>
            </a:fld>
            <a:endParaRPr lang="zh-CN" altLang="en-US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6EA3E473-B77F-F54E-9055-222F2E8347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82" charset="2"/>
                <a:ea typeface="微软雅黑" panose="020B0503020204020204" pitchFamily="82" charset="2"/>
              </a:rPr>
              <a:t>数据库恢复算法概述</a:t>
            </a:r>
            <a:endParaRPr kumimoji="1" lang="zh-CN" altLang="en-US" dirty="0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DC97634-39AD-6742-982B-48FD36FEEC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5238" y="1635313"/>
            <a:ext cx="4531270" cy="5005387"/>
          </a:xfrm>
        </p:spPr>
        <p:txBody>
          <a:bodyPr/>
          <a:lstStyle/>
          <a:p>
            <a:r>
              <a:rPr kumimoji="1" lang="zh-CN" altLang="en-US" sz="2400" b="1" dirty="0">
                <a:solidFill>
                  <a:srgbClr val="6F1787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解决</a:t>
            </a:r>
            <a:r>
              <a:rPr lang="zh-CN" altLang="en-US" sz="2400" b="1" dirty="0">
                <a:solidFill>
                  <a:srgbClr val="6F1787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系统崩溃后事务原子性</a:t>
            </a:r>
            <a:r>
              <a:rPr lang="en-US" altLang="zh-CN" sz="2400" b="1" dirty="0">
                <a:solidFill>
                  <a:srgbClr val="6F1787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/</a:t>
            </a:r>
            <a:r>
              <a:rPr lang="zh-CN" altLang="en-US" sz="2400" b="1" dirty="0">
                <a:solidFill>
                  <a:srgbClr val="6F1787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持久性的问题</a:t>
            </a:r>
            <a:endParaRPr lang="en-US" altLang="zh-CN" sz="2400" b="1" dirty="0">
              <a:solidFill>
                <a:srgbClr val="6F1787"/>
              </a:solidFill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r>
              <a:rPr kumimoji="1" lang="zh-CN" altLang="en-US" sz="2400" b="1" dirty="0">
                <a:solidFill>
                  <a:srgbClr val="6F1787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每种问题对应于两种解决方法：是否使用</a:t>
            </a:r>
            <a:r>
              <a:rPr kumimoji="1" lang="en-US" altLang="zh-CN" sz="2400" b="1" dirty="0">
                <a:solidFill>
                  <a:srgbClr val="6F1787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redo</a:t>
            </a:r>
            <a:r>
              <a:rPr lang="zh-CN" altLang="en-US" sz="2400" b="1" dirty="0">
                <a:solidFill>
                  <a:srgbClr val="6F1787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、</a:t>
            </a:r>
            <a:r>
              <a:rPr kumimoji="1" lang="en-US" altLang="zh-CN" sz="2400" b="1" dirty="0">
                <a:solidFill>
                  <a:srgbClr val="6F1787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undo</a:t>
            </a:r>
            <a:r>
              <a:rPr kumimoji="1" lang="zh-CN" altLang="en-US" sz="2400" b="1" dirty="0">
                <a:solidFill>
                  <a:srgbClr val="6F1787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日志</a:t>
            </a:r>
            <a:endParaRPr kumimoji="1" lang="en-US" altLang="zh-CN" sz="2400" b="1" dirty="0">
              <a:solidFill>
                <a:srgbClr val="6F1787"/>
              </a:solidFill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r>
              <a:rPr lang="zh-CN" altLang="en-US" sz="2400" b="1" dirty="0">
                <a:solidFill>
                  <a:srgbClr val="6F1787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四种恢复算法：</a:t>
            </a:r>
            <a:endParaRPr lang="en-US" altLang="zh-CN" sz="2400" b="1" dirty="0">
              <a:solidFill>
                <a:srgbClr val="6F1787"/>
              </a:solidFill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lvl="1"/>
            <a:r>
              <a:rPr kumimoji="1" lang="zh-CN" altLang="en-US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影子拷贝方法</a:t>
            </a:r>
            <a:endParaRPr kumimoji="1" lang="en-US" altLang="zh-CN" sz="20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lvl="1"/>
            <a:r>
              <a:rPr lang="zh-CN" altLang="en-US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基于</a:t>
            </a:r>
            <a:r>
              <a:rPr lang="en-US" altLang="zh-CN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undo</a:t>
            </a:r>
            <a:r>
              <a:rPr lang="zh-CN" altLang="en-US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日志的恢复方法</a:t>
            </a:r>
            <a:endParaRPr lang="en-US" altLang="zh-CN" sz="20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lvl="1"/>
            <a:r>
              <a:rPr kumimoji="1" lang="zh-CN" altLang="en-US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基于</a:t>
            </a:r>
            <a:r>
              <a:rPr kumimoji="1" lang="en-US" altLang="zh-CN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redo</a:t>
            </a:r>
            <a:r>
              <a:rPr kumimoji="1" lang="zh-CN" altLang="en-US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日志的恢复方法</a:t>
            </a:r>
            <a:endParaRPr kumimoji="1" lang="en-US" altLang="zh-CN" sz="20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lvl="1"/>
            <a:r>
              <a:rPr lang="zh-CN" altLang="en-US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基于</a:t>
            </a:r>
            <a:r>
              <a:rPr lang="en-US" altLang="zh-CN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undo/redo</a:t>
            </a:r>
            <a:r>
              <a:rPr lang="zh-CN" altLang="en-US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日志的恢复方法</a:t>
            </a:r>
            <a:endParaRPr kumimoji="1" lang="zh-CN" altLang="en-US" sz="20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F74CE97-AA7F-B345-B235-952406627F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zh-CN" altLang="en-US">
                <a:latin typeface="微软雅黑" panose="020B0503020204020204" pitchFamily="82" charset="2"/>
                <a:ea typeface="微软雅黑" panose="020B0503020204020204" pitchFamily="82" charset="2"/>
              </a:rPr>
              <a:t>数据库系统</a:t>
            </a:r>
            <a:r>
              <a:rPr lang="en-US" altLang="zh-CN">
                <a:latin typeface="微软雅黑" panose="020B0503020204020204" pitchFamily="82" charset="2"/>
                <a:ea typeface="微软雅黑" panose="020B0503020204020204" pitchFamily="82" charset="2"/>
              </a:rPr>
              <a:t>—</a:t>
            </a:r>
            <a:r>
              <a:rPr lang="zh-CN" altLang="en-US">
                <a:latin typeface="微软雅黑" panose="020B0503020204020204" pitchFamily="82" charset="2"/>
                <a:ea typeface="微软雅黑" panose="020B0503020204020204" pitchFamily="82" charset="2"/>
              </a:rPr>
              <a:t>故障恢复</a:t>
            </a:r>
            <a:endParaRPr lang="en-US" altLang="zh-CN" sz="12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graphicFrame>
        <p:nvGraphicFramePr>
          <p:cNvPr id="6" name="内容占位符 7">
            <a:extLst>
              <a:ext uri="{FF2B5EF4-FFF2-40B4-BE49-F238E27FC236}">
                <a16:creationId xmlns:a16="http://schemas.microsoft.com/office/drawing/2014/main" id="{909109CB-6212-ED37-4F93-4351CE2541E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71257860"/>
              </p:ext>
            </p:extLst>
          </p:nvPr>
        </p:nvGraphicFramePr>
        <p:xfrm>
          <a:off x="5105401" y="2193405"/>
          <a:ext cx="6806033" cy="2695680"/>
        </p:xfrm>
        <a:graphic>
          <a:graphicData uri="http://schemas.openxmlformats.org/drawingml/2006/table">
            <a:tbl>
              <a:tblPr firstRow="1" firstCol="1" bandRow="1"/>
              <a:tblGrid>
                <a:gridCol w="2133048">
                  <a:extLst>
                    <a:ext uri="{9D8B030D-6E8A-4147-A177-3AD203B41FA5}">
                      <a16:colId xmlns:a16="http://schemas.microsoft.com/office/drawing/2014/main" val="3490346455"/>
                    </a:ext>
                  </a:extLst>
                </a:gridCol>
                <a:gridCol w="2208037">
                  <a:extLst>
                    <a:ext uri="{9D8B030D-6E8A-4147-A177-3AD203B41FA5}">
                      <a16:colId xmlns:a16="http://schemas.microsoft.com/office/drawing/2014/main" val="3254492423"/>
                    </a:ext>
                  </a:extLst>
                </a:gridCol>
                <a:gridCol w="2464948">
                  <a:extLst>
                    <a:ext uri="{9D8B030D-6E8A-4147-A177-3AD203B41FA5}">
                      <a16:colId xmlns:a16="http://schemas.microsoft.com/office/drawing/2014/main" val="2165186192"/>
                    </a:ext>
                  </a:extLst>
                </a:gridCol>
              </a:tblGrid>
              <a:tr h="742442">
                <a:tc>
                  <a:txBody>
                    <a:bodyPr/>
                    <a:lstStyle>
                      <a:lvl1pPr marL="0" algn="l" defTabSz="844083" rtl="0" eaLnBrk="1" latinLnBrk="0" hangingPunct="1">
                        <a:defRPr sz="1662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22041" algn="l" defTabSz="844083" rtl="0" eaLnBrk="1" latinLnBrk="0" hangingPunct="1">
                        <a:defRPr sz="1662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844083" algn="l" defTabSz="844083" rtl="0" eaLnBrk="1" latinLnBrk="0" hangingPunct="1">
                        <a:defRPr sz="1662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266124" algn="l" defTabSz="844083" rtl="0" eaLnBrk="1" latinLnBrk="0" hangingPunct="1">
                        <a:defRPr sz="1662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688165" algn="l" defTabSz="844083" rtl="0" eaLnBrk="1" latinLnBrk="0" hangingPunct="1">
                        <a:defRPr sz="1662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110207" algn="l" defTabSz="844083" rtl="0" eaLnBrk="1" latinLnBrk="0" hangingPunct="1">
                        <a:defRPr sz="1662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532248" algn="l" defTabSz="844083" rtl="0" eaLnBrk="1" latinLnBrk="0" hangingPunct="1">
                        <a:defRPr sz="1662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2954289" algn="l" defTabSz="844083" rtl="0" eaLnBrk="1" latinLnBrk="0" hangingPunct="1">
                        <a:defRPr sz="1662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376331" algn="l" defTabSz="844083" rtl="0" eaLnBrk="1" latinLnBrk="0" hangingPunct="1">
                        <a:defRPr sz="1662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indent="127000" algn="ctr">
                        <a:lnSpc>
                          <a:spcPct val="100000"/>
                        </a:lnSpc>
                      </a:pPr>
                      <a:r>
                        <a:rPr lang="en-US" sz="1800" kern="100" dirty="0">
                          <a:effectLst/>
                          <a:latin typeface="微软雅黑" panose="020B0503020204020204" pitchFamily="82" charset="2"/>
                          <a:ea typeface="微软雅黑" panose="020B0503020204020204" pitchFamily="82" charset="2"/>
                          <a:cs typeface="Times New Roman" panose="02020603050405020304" pitchFamily="18" charset="0"/>
                        </a:rPr>
                        <a:t> </a:t>
                      </a:r>
                      <a:endParaRPr lang="zh-CN" sz="1800" kern="100" dirty="0">
                        <a:effectLst/>
                        <a:latin typeface="微软雅黑" panose="020B0503020204020204" pitchFamily="82" charset="2"/>
                        <a:ea typeface="微软雅黑" panose="020B0503020204020204" pitchFamily="82" charset="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844083" rtl="0" eaLnBrk="1" latinLnBrk="0" hangingPunct="1">
                        <a:defRPr sz="1662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22041" algn="l" defTabSz="844083" rtl="0" eaLnBrk="1" latinLnBrk="0" hangingPunct="1">
                        <a:defRPr sz="1662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844083" algn="l" defTabSz="844083" rtl="0" eaLnBrk="1" latinLnBrk="0" hangingPunct="1">
                        <a:defRPr sz="1662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266124" algn="l" defTabSz="844083" rtl="0" eaLnBrk="1" latinLnBrk="0" hangingPunct="1">
                        <a:defRPr sz="1662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688165" algn="l" defTabSz="844083" rtl="0" eaLnBrk="1" latinLnBrk="0" hangingPunct="1">
                        <a:defRPr sz="1662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110207" algn="l" defTabSz="844083" rtl="0" eaLnBrk="1" latinLnBrk="0" hangingPunct="1">
                        <a:defRPr sz="1662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532248" algn="l" defTabSz="844083" rtl="0" eaLnBrk="1" latinLnBrk="0" hangingPunct="1">
                        <a:defRPr sz="1662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2954289" algn="l" defTabSz="844083" rtl="0" eaLnBrk="1" latinLnBrk="0" hangingPunct="1">
                        <a:defRPr sz="1662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376331" algn="l" defTabSz="844083" rtl="0" eaLnBrk="1" latinLnBrk="0" hangingPunct="1">
                        <a:defRPr sz="1662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indent="127000" algn="ctr" defTabSz="8440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00" dirty="0">
                          <a:effectLst/>
                          <a:latin typeface="微软雅黑" panose="020B0503020204020204" pitchFamily="82" charset="2"/>
                          <a:ea typeface="微软雅黑" panose="020B0503020204020204" pitchFamily="82" charset="2"/>
                          <a:cs typeface="Times New Roman" panose="02020603050405020304" pitchFamily="18" charset="0"/>
                        </a:rPr>
                        <a:t>FORCE</a:t>
                      </a:r>
                      <a:r>
                        <a:rPr lang="zh-CN" altLang="en-US" sz="1800" kern="100" dirty="0">
                          <a:effectLst/>
                          <a:latin typeface="微软雅黑" panose="020B0503020204020204" pitchFamily="82" charset="2"/>
                          <a:ea typeface="微软雅黑" panose="020B0503020204020204" pitchFamily="82" charset="2"/>
                          <a:cs typeface="Times New Roman" panose="02020603050405020304" pitchFamily="18" charset="0"/>
                        </a:rPr>
                        <a:t>强制</a:t>
                      </a:r>
                      <a:br>
                        <a:rPr lang="en-US" altLang="zh-CN" sz="1800" kern="100" dirty="0">
                          <a:effectLst/>
                          <a:latin typeface="微软雅黑" panose="020B0503020204020204" pitchFamily="82" charset="2"/>
                          <a:ea typeface="微软雅黑" panose="020B0503020204020204" pitchFamily="82" charset="2"/>
                          <a:cs typeface="Times New Roman" panose="02020603050405020304" pitchFamily="18" charset="0"/>
                        </a:rPr>
                      </a:br>
                      <a:r>
                        <a:rPr lang="en-US" altLang="zh-CN" sz="1800" kern="100" dirty="0">
                          <a:effectLst/>
                          <a:latin typeface="微软雅黑" panose="020B0503020204020204" pitchFamily="82" charset="2"/>
                          <a:ea typeface="微软雅黑" panose="020B0503020204020204" pitchFamily="82" charset="2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zh-CN" altLang="en-US" sz="1800" kern="100" dirty="0">
                          <a:effectLst/>
                          <a:latin typeface="微软雅黑" panose="020B0503020204020204" pitchFamily="82" charset="2"/>
                          <a:ea typeface="微软雅黑" panose="020B0503020204020204" pitchFamily="82" charset="2"/>
                          <a:cs typeface="Times New Roman" panose="02020603050405020304" pitchFamily="18" charset="0"/>
                        </a:rPr>
                        <a:t>事务提交强制刷盘</a:t>
                      </a:r>
                      <a:r>
                        <a:rPr lang="en-US" altLang="zh-CN" sz="1800" kern="100" dirty="0">
                          <a:effectLst/>
                          <a:latin typeface="微软雅黑" panose="020B0503020204020204" pitchFamily="82" charset="2"/>
                          <a:ea typeface="微软雅黑" panose="020B0503020204020204" pitchFamily="82" charset="2"/>
                          <a:cs typeface="Times New Roman" panose="02020603050405020304" pitchFamily="18" charset="0"/>
                        </a:rPr>
                        <a:t>)</a:t>
                      </a:r>
                      <a:r>
                        <a:rPr lang="zh-CN" altLang="en-US" sz="1800" kern="100" dirty="0">
                          <a:effectLst/>
                          <a:latin typeface="微软雅黑" panose="020B0503020204020204" pitchFamily="82" charset="2"/>
                          <a:ea typeface="微软雅黑" panose="020B0503020204020204" pitchFamily="82" charset="2"/>
                          <a:cs typeface="Times New Roman" panose="02020603050405020304" pitchFamily="18" charset="0"/>
                        </a:rPr>
                        <a:t> </a:t>
                      </a:r>
                      <a:endParaRPr lang="zh-CN" sz="1800" kern="100" dirty="0">
                        <a:effectLst/>
                        <a:latin typeface="微软雅黑" panose="020B0503020204020204" pitchFamily="82" charset="2"/>
                        <a:ea typeface="微软雅黑" panose="020B0503020204020204" pitchFamily="82" charset="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844083" rtl="0" eaLnBrk="1" latinLnBrk="0" hangingPunct="1">
                        <a:defRPr sz="1662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22041" algn="l" defTabSz="844083" rtl="0" eaLnBrk="1" latinLnBrk="0" hangingPunct="1">
                        <a:defRPr sz="1662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844083" algn="l" defTabSz="844083" rtl="0" eaLnBrk="1" latinLnBrk="0" hangingPunct="1">
                        <a:defRPr sz="1662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266124" algn="l" defTabSz="844083" rtl="0" eaLnBrk="1" latinLnBrk="0" hangingPunct="1">
                        <a:defRPr sz="1662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688165" algn="l" defTabSz="844083" rtl="0" eaLnBrk="1" latinLnBrk="0" hangingPunct="1">
                        <a:defRPr sz="1662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110207" algn="l" defTabSz="844083" rtl="0" eaLnBrk="1" latinLnBrk="0" hangingPunct="1">
                        <a:defRPr sz="1662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532248" algn="l" defTabSz="844083" rtl="0" eaLnBrk="1" latinLnBrk="0" hangingPunct="1">
                        <a:defRPr sz="1662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2954289" algn="l" defTabSz="844083" rtl="0" eaLnBrk="1" latinLnBrk="0" hangingPunct="1">
                        <a:defRPr sz="1662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376331" algn="l" defTabSz="844083" rtl="0" eaLnBrk="1" latinLnBrk="0" hangingPunct="1">
                        <a:defRPr sz="1662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indent="127000" algn="ctr" defTabSz="8440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00" dirty="0">
                          <a:effectLst/>
                          <a:latin typeface="微软雅黑" panose="020B0503020204020204" pitchFamily="82" charset="2"/>
                          <a:ea typeface="微软雅黑" panose="020B0503020204020204" pitchFamily="82" charset="2"/>
                          <a:cs typeface="Times New Roman" panose="02020603050405020304" pitchFamily="18" charset="0"/>
                        </a:rPr>
                        <a:t>NO-FORCE</a:t>
                      </a:r>
                      <a:r>
                        <a:rPr lang="zh-CN" altLang="en-US" sz="1800" kern="100" dirty="0">
                          <a:effectLst/>
                          <a:latin typeface="微软雅黑" panose="020B0503020204020204" pitchFamily="82" charset="2"/>
                          <a:ea typeface="微软雅黑" panose="020B0503020204020204" pitchFamily="82" charset="2"/>
                          <a:cs typeface="Times New Roman" panose="02020603050405020304" pitchFamily="18" charset="0"/>
                        </a:rPr>
                        <a:t>非强制</a:t>
                      </a:r>
                      <a:endParaRPr lang="en-US" altLang="zh-CN" sz="1800" kern="100" dirty="0">
                        <a:effectLst/>
                        <a:latin typeface="微软雅黑" panose="020B0503020204020204" pitchFamily="82" charset="2"/>
                        <a:ea typeface="微软雅黑" panose="020B0503020204020204" pitchFamily="82" charset="2"/>
                        <a:cs typeface="Times New Roman" panose="02020603050405020304" pitchFamily="18" charset="0"/>
                      </a:endParaRPr>
                    </a:p>
                    <a:p>
                      <a:pPr marL="0" marR="0" indent="127000" algn="ctr" defTabSz="8440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kern="100" dirty="0">
                          <a:effectLst/>
                          <a:latin typeface="微软雅黑" panose="020B0503020204020204" pitchFamily="82" charset="2"/>
                          <a:ea typeface="微软雅黑" panose="020B0503020204020204" pitchFamily="82" charset="2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zh-CN" altLang="en-US" sz="1800" kern="100" dirty="0">
                          <a:effectLst/>
                          <a:latin typeface="微软雅黑" panose="020B0503020204020204" pitchFamily="82" charset="2"/>
                          <a:ea typeface="微软雅黑" panose="020B0503020204020204" pitchFamily="82" charset="2"/>
                          <a:cs typeface="Times New Roman" panose="02020603050405020304" pitchFamily="18" charset="0"/>
                        </a:rPr>
                        <a:t>事务提交非强制刷盘</a:t>
                      </a:r>
                      <a:r>
                        <a:rPr lang="en-US" altLang="zh-CN" sz="1800" kern="100" dirty="0">
                          <a:effectLst/>
                          <a:latin typeface="微软雅黑" panose="020B0503020204020204" pitchFamily="82" charset="2"/>
                          <a:ea typeface="微软雅黑" panose="020B0503020204020204" pitchFamily="82" charset="2"/>
                          <a:cs typeface="Times New Roman" panose="02020603050405020304" pitchFamily="18" charset="0"/>
                        </a:rPr>
                        <a:t>)</a:t>
                      </a:r>
                      <a:endParaRPr lang="zh-CN" sz="1800" kern="100" dirty="0">
                        <a:effectLst/>
                        <a:latin typeface="微软雅黑" panose="020B0503020204020204" pitchFamily="82" charset="2"/>
                        <a:ea typeface="微软雅黑" panose="020B0503020204020204" pitchFamily="82" charset="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66866633"/>
                  </a:ext>
                </a:extLst>
              </a:tr>
              <a:tr h="742581">
                <a:tc>
                  <a:txBody>
                    <a:bodyPr/>
                    <a:lstStyle>
                      <a:lvl1pPr marL="0" algn="l" defTabSz="844083" rtl="0" eaLnBrk="1" latinLnBrk="0" hangingPunct="1">
                        <a:defRPr sz="1662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22041" algn="l" defTabSz="844083" rtl="0" eaLnBrk="1" latinLnBrk="0" hangingPunct="1">
                        <a:defRPr sz="1662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844083" algn="l" defTabSz="844083" rtl="0" eaLnBrk="1" latinLnBrk="0" hangingPunct="1">
                        <a:defRPr sz="1662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266124" algn="l" defTabSz="844083" rtl="0" eaLnBrk="1" latinLnBrk="0" hangingPunct="1">
                        <a:defRPr sz="1662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688165" algn="l" defTabSz="844083" rtl="0" eaLnBrk="1" latinLnBrk="0" hangingPunct="1">
                        <a:defRPr sz="1662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110207" algn="l" defTabSz="844083" rtl="0" eaLnBrk="1" latinLnBrk="0" hangingPunct="1">
                        <a:defRPr sz="1662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532248" algn="l" defTabSz="844083" rtl="0" eaLnBrk="1" latinLnBrk="0" hangingPunct="1">
                        <a:defRPr sz="1662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2954289" algn="l" defTabSz="844083" rtl="0" eaLnBrk="1" latinLnBrk="0" hangingPunct="1">
                        <a:defRPr sz="1662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376331" algn="l" defTabSz="844083" rtl="0" eaLnBrk="1" latinLnBrk="0" hangingPunct="1">
                        <a:defRPr sz="1662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indent="127000" algn="ctr" defTabSz="8440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00" dirty="0">
                          <a:effectLst/>
                          <a:latin typeface="微软雅黑" panose="020B0503020204020204" pitchFamily="82" charset="2"/>
                          <a:ea typeface="微软雅黑" panose="020B0503020204020204" pitchFamily="82" charset="2"/>
                          <a:cs typeface="Times New Roman" panose="02020603050405020304" pitchFamily="18" charset="0"/>
                        </a:rPr>
                        <a:t>NO-STEAL</a:t>
                      </a:r>
                      <a:r>
                        <a:rPr lang="zh-CN" altLang="en-US" sz="1800" kern="100" dirty="0">
                          <a:effectLst/>
                          <a:latin typeface="微软雅黑" panose="020B0503020204020204" pitchFamily="82" charset="2"/>
                          <a:ea typeface="微软雅黑" panose="020B0503020204020204" pitchFamily="82" charset="2"/>
                          <a:cs typeface="Times New Roman" panose="02020603050405020304" pitchFamily="18" charset="0"/>
                        </a:rPr>
                        <a:t>非窃取</a:t>
                      </a:r>
                    </a:p>
                    <a:p>
                      <a:pPr marL="0" marR="0" indent="127000" algn="ctr" defTabSz="8440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kern="100" dirty="0">
                          <a:effectLst/>
                          <a:latin typeface="微软雅黑" panose="020B0503020204020204" pitchFamily="82" charset="2"/>
                          <a:ea typeface="微软雅黑" panose="020B0503020204020204" pitchFamily="82" charset="2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zh-CN" altLang="en-US" sz="1800" kern="100" dirty="0">
                          <a:effectLst/>
                          <a:latin typeface="微软雅黑" panose="020B0503020204020204" pitchFamily="82" charset="2"/>
                          <a:ea typeface="微软雅黑" panose="020B0503020204020204" pitchFamily="82" charset="2"/>
                          <a:cs typeface="Times New Roman" panose="02020603050405020304" pitchFamily="18" charset="0"/>
                        </a:rPr>
                        <a:t>执行期间不刷盘</a:t>
                      </a:r>
                      <a:r>
                        <a:rPr lang="en-US" altLang="zh-CN" sz="1800" kern="100" dirty="0">
                          <a:effectLst/>
                          <a:latin typeface="微软雅黑" panose="020B0503020204020204" pitchFamily="82" charset="2"/>
                          <a:ea typeface="微软雅黑" panose="020B0503020204020204" pitchFamily="82" charset="2"/>
                          <a:cs typeface="Times New Roman" panose="02020603050405020304" pitchFamily="18" charset="0"/>
                        </a:rPr>
                        <a:t>)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844083" rtl="0" eaLnBrk="1" latinLnBrk="0" hangingPunct="1">
                        <a:defRPr sz="1662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22041" algn="l" defTabSz="844083" rtl="0" eaLnBrk="1" latinLnBrk="0" hangingPunct="1">
                        <a:defRPr sz="1662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844083" algn="l" defTabSz="844083" rtl="0" eaLnBrk="1" latinLnBrk="0" hangingPunct="1">
                        <a:defRPr sz="1662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266124" algn="l" defTabSz="844083" rtl="0" eaLnBrk="1" latinLnBrk="0" hangingPunct="1">
                        <a:defRPr sz="1662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688165" algn="l" defTabSz="844083" rtl="0" eaLnBrk="1" latinLnBrk="0" hangingPunct="1">
                        <a:defRPr sz="1662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110207" algn="l" defTabSz="844083" rtl="0" eaLnBrk="1" latinLnBrk="0" hangingPunct="1">
                        <a:defRPr sz="1662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532248" algn="l" defTabSz="844083" rtl="0" eaLnBrk="1" latinLnBrk="0" hangingPunct="1">
                        <a:defRPr sz="1662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2954289" algn="l" defTabSz="844083" rtl="0" eaLnBrk="1" latinLnBrk="0" hangingPunct="1">
                        <a:defRPr sz="1662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376331" algn="l" defTabSz="844083" rtl="0" eaLnBrk="1" latinLnBrk="0" hangingPunct="1">
                        <a:defRPr sz="1662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indent="127000" algn="ctr">
                        <a:lnSpc>
                          <a:spcPct val="100000"/>
                        </a:lnSpc>
                      </a:pPr>
                      <a:r>
                        <a:rPr lang="zh-CN" sz="1800" kern="100" dirty="0">
                          <a:effectLst/>
                          <a:latin typeface="微软雅黑" panose="020B0503020204020204" pitchFamily="82" charset="2"/>
                          <a:ea typeface="微软雅黑" panose="020B0503020204020204" pitchFamily="82" charset="2"/>
                          <a:cs typeface="Times New Roman" panose="02020603050405020304" pitchFamily="18" charset="0"/>
                        </a:rPr>
                        <a:t>无</a:t>
                      </a:r>
                      <a:r>
                        <a:rPr lang="en-US" sz="1800" kern="100" dirty="0">
                          <a:effectLst/>
                          <a:latin typeface="微软雅黑" panose="020B0503020204020204" pitchFamily="82" charset="2"/>
                          <a:ea typeface="微软雅黑" panose="020B0503020204020204" pitchFamily="82" charset="2"/>
                          <a:cs typeface="Times New Roman" panose="02020603050405020304" pitchFamily="18" charset="0"/>
                        </a:rPr>
                        <a:t>redo</a:t>
                      </a:r>
                      <a:r>
                        <a:rPr lang="zh-CN" sz="1800" kern="100" dirty="0">
                          <a:effectLst/>
                          <a:latin typeface="微软雅黑" panose="020B0503020204020204" pitchFamily="82" charset="2"/>
                          <a:ea typeface="微软雅黑" panose="020B0503020204020204" pitchFamily="82" charset="2"/>
                          <a:cs typeface="Times New Roman" panose="02020603050405020304" pitchFamily="18" charset="0"/>
                        </a:rPr>
                        <a:t>日志</a:t>
                      </a:r>
                      <a:r>
                        <a:rPr lang="en-US" sz="1800" kern="100" dirty="0">
                          <a:effectLst/>
                          <a:latin typeface="微软雅黑" panose="020B0503020204020204" pitchFamily="82" charset="2"/>
                          <a:ea typeface="微软雅黑" panose="020B0503020204020204" pitchFamily="82" charset="2"/>
                          <a:cs typeface="Times New Roman" panose="02020603050405020304" pitchFamily="18" charset="0"/>
                        </a:rPr>
                        <a:t> </a:t>
                      </a:r>
                      <a:br>
                        <a:rPr lang="en-US" sz="1800" kern="100" dirty="0">
                          <a:effectLst/>
                          <a:latin typeface="微软雅黑" panose="020B0503020204020204" pitchFamily="82" charset="2"/>
                          <a:ea typeface="微软雅黑" panose="020B0503020204020204" pitchFamily="82" charset="2"/>
                          <a:cs typeface="Times New Roman" panose="02020603050405020304" pitchFamily="18" charset="0"/>
                        </a:rPr>
                      </a:br>
                      <a:r>
                        <a:rPr lang="zh-CN" sz="1800" kern="100" dirty="0">
                          <a:effectLst/>
                          <a:latin typeface="微软雅黑" panose="020B0503020204020204" pitchFamily="82" charset="2"/>
                          <a:ea typeface="微软雅黑" panose="020B0503020204020204" pitchFamily="82" charset="2"/>
                          <a:cs typeface="Times New Roman" panose="02020603050405020304" pitchFamily="18" charset="0"/>
                        </a:rPr>
                        <a:t>无</a:t>
                      </a:r>
                      <a:r>
                        <a:rPr lang="en-US" sz="1800" kern="100" dirty="0">
                          <a:effectLst/>
                          <a:latin typeface="微软雅黑" panose="020B0503020204020204" pitchFamily="82" charset="2"/>
                          <a:ea typeface="微软雅黑" panose="020B0503020204020204" pitchFamily="82" charset="2"/>
                          <a:cs typeface="Times New Roman" panose="02020603050405020304" pitchFamily="18" charset="0"/>
                        </a:rPr>
                        <a:t>undo</a:t>
                      </a:r>
                      <a:r>
                        <a:rPr lang="zh-CN" sz="1800" kern="100" dirty="0">
                          <a:effectLst/>
                          <a:latin typeface="微软雅黑" panose="020B0503020204020204" pitchFamily="82" charset="2"/>
                          <a:ea typeface="微软雅黑" panose="020B0503020204020204" pitchFamily="82" charset="2"/>
                          <a:cs typeface="Times New Roman" panose="02020603050405020304" pitchFamily="18" charset="0"/>
                        </a:rPr>
                        <a:t>日志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844083" rtl="0" eaLnBrk="1" latinLnBrk="0" hangingPunct="1">
                        <a:defRPr sz="1662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22041" algn="l" defTabSz="844083" rtl="0" eaLnBrk="1" latinLnBrk="0" hangingPunct="1">
                        <a:defRPr sz="1662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844083" algn="l" defTabSz="844083" rtl="0" eaLnBrk="1" latinLnBrk="0" hangingPunct="1">
                        <a:defRPr sz="1662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266124" algn="l" defTabSz="844083" rtl="0" eaLnBrk="1" latinLnBrk="0" hangingPunct="1">
                        <a:defRPr sz="1662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688165" algn="l" defTabSz="844083" rtl="0" eaLnBrk="1" latinLnBrk="0" hangingPunct="1">
                        <a:defRPr sz="1662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110207" algn="l" defTabSz="844083" rtl="0" eaLnBrk="1" latinLnBrk="0" hangingPunct="1">
                        <a:defRPr sz="1662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532248" algn="l" defTabSz="844083" rtl="0" eaLnBrk="1" latinLnBrk="0" hangingPunct="1">
                        <a:defRPr sz="1662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2954289" algn="l" defTabSz="844083" rtl="0" eaLnBrk="1" latinLnBrk="0" hangingPunct="1">
                        <a:defRPr sz="1662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376331" algn="l" defTabSz="844083" rtl="0" eaLnBrk="1" latinLnBrk="0" hangingPunct="1">
                        <a:defRPr sz="1662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indent="127000" algn="ctr">
                        <a:lnSpc>
                          <a:spcPct val="100000"/>
                        </a:lnSpc>
                      </a:pPr>
                      <a:r>
                        <a:rPr lang="zh-CN" sz="1800" kern="100" dirty="0">
                          <a:solidFill>
                            <a:srgbClr val="0432FF"/>
                          </a:solidFill>
                          <a:effectLst/>
                          <a:latin typeface="微软雅黑" panose="020B0503020204020204" pitchFamily="82" charset="2"/>
                          <a:ea typeface="微软雅黑" panose="020B0503020204020204" pitchFamily="82" charset="2"/>
                          <a:cs typeface="Times New Roman" panose="02020603050405020304" pitchFamily="18" charset="0"/>
                        </a:rPr>
                        <a:t>有</a:t>
                      </a:r>
                      <a:r>
                        <a:rPr lang="en-US" sz="1800" kern="100" dirty="0">
                          <a:solidFill>
                            <a:srgbClr val="0432FF"/>
                          </a:solidFill>
                          <a:effectLst/>
                          <a:latin typeface="微软雅黑" panose="020B0503020204020204" pitchFamily="82" charset="2"/>
                          <a:ea typeface="微软雅黑" panose="020B0503020204020204" pitchFamily="82" charset="2"/>
                          <a:cs typeface="Times New Roman" panose="02020603050405020304" pitchFamily="18" charset="0"/>
                        </a:rPr>
                        <a:t>redo</a:t>
                      </a:r>
                      <a:r>
                        <a:rPr lang="zh-CN" sz="1800" kern="100" dirty="0">
                          <a:solidFill>
                            <a:srgbClr val="0432FF"/>
                          </a:solidFill>
                          <a:effectLst/>
                          <a:latin typeface="微软雅黑" panose="020B0503020204020204" pitchFamily="82" charset="2"/>
                          <a:ea typeface="微软雅黑" panose="020B0503020204020204" pitchFamily="82" charset="2"/>
                          <a:cs typeface="Times New Roman" panose="02020603050405020304" pitchFamily="18" charset="0"/>
                        </a:rPr>
                        <a:t>日志</a:t>
                      </a:r>
                      <a:r>
                        <a:rPr lang="en-US" sz="1800" kern="100" dirty="0">
                          <a:solidFill>
                            <a:srgbClr val="0432FF"/>
                          </a:solidFill>
                          <a:effectLst/>
                          <a:latin typeface="微软雅黑" panose="020B0503020204020204" pitchFamily="82" charset="2"/>
                          <a:ea typeface="微软雅黑" panose="020B0503020204020204" pitchFamily="82" charset="2"/>
                          <a:cs typeface="Times New Roman" panose="02020603050405020304" pitchFamily="18" charset="0"/>
                        </a:rPr>
                        <a:t> </a:t>
                      </a:r>
                      <a:br>
                        <a:rPr lang="en-US" sz="1800" kern="100" dirty="0">
                          <a:effectLst/>
                          <a:latin typeface="微软雅黑" panose="020B0503020204020204" pitchFamily="82" charset="2"/>
                          <a:ea typeface="微软雅黑" panose="020B0503020204020204" pitchFamily="82" charset="2"/>
                          <a:cs typeface="Times New Roman" panose="02020603050405020304" pitchFamily="18" charset="0"/>
                        </a:rPr>
                      </a:br>
                      <a:r>
                        <a:rPr lang="zh-CN" sz="1800" kern="100" dirty="0">
                          <a:effectLst/>
                          <a:latin typeface="微软雅黑" panose="020B0503020204020204" pitchFamily="82" charset="2"/>
                          <a:ea typeface="微软雅黑" panose="020B0503020204020204" pitchFamily="82" charset="2"/>
                          <a:cs typeface="Times New Roman" panose="02020603050405020304" pitchFamily="18" charset="0"/>
                        </a:rPr>
                        <a:t>无</a:t>
                      </a:r>
                      <a:r>
                        <a:rPr lang="en-US" sz="1800" kern="100" dirty="0">
                          <a:effectLst/>
                          <a:latin typeface="微软雅黑" panose="020B0503020204020204" pitchFamily="82" charset="2"/>
                          <a:ea typeface="微软雅黑" panose="020B0503020204020204" pitchFamily="82" charset="2"/>
                          <a:cs typeface="Times New Roman" panose="02020603050405020304" pitchFamily="18" charset="0"/>
                        </a:rPr>
                        <a:t>undo</a:t>
                      </a:r>
                      <a:r>
                        <a:rPr lang="zh-CN" sz="1800" kern="100" dirty="0">
                          <a:effectLst/>
                          <a:latin typeface="微软雅黑" panose="020B0503020204020204" pitchFamily="82" charset="2"/>
                          <a:ea typeface="微软雅黑" panose="020B0503020204020204" pitchFamily="82" charset="2"/>
                          <a:cs typeface="Times New Roman" panose="02020603050405020304" pitchFamily="18" charset="0"/>
                        </a:rPr>
                        <a:t>日志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8977850"/>
                  </a:ext>
                </a:extLst>
              </a:tr>
              <a:tr h="1210657">
                <a:tc>
                  <a:txBody>
                    <a:bodyPr/>
                    <a:lstStyle>
                      <a:lvl1pPr marL="0" algn="l" defTabSz="844083" rtl="0" eaLnBrk="1" latinLnBrk="0" hangingPunct="1">
                        <a:defRPr sz="1662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22041" algn="l" defTabSz="844083" rtl="0" eaLnBrk="1" latinLnBrk="0" hangingPunct="1">
                        <a:defRPr sz="1662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844083" algn="l" defTabSz="844083" rtl="0" eaLnBrk="1" latinLnBrk="0" hangingPunct="1">
                        <a:defRPr sz="1662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266124" algn="l" defTabSz="844083" rtl="0" eaLnBrk="1" latinLnBrk="0" hangingPunct="1">
                        <a:defRPr sz="1662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688165" algn="l" defTabSz="844083" rtl="0" eaLnBrk="1" latinLnBrk="0" hangingPunct="1">
                        <a:defRPr sz="1662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110207" algn="l" defTabSz="844083" rtl="0" eaLnBrk="1" latinLnBrk="0" hangingPunct="1">
                        <a:defRPr sz="1662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532248" algn="l" defTabSz="844083" rtl="0" eaLnBrk="1" latinLnBrk="0" hangingPunct="1">
                        <a:defRPr sz="1662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2954289" algn="l" defTabSz="844083" rtl="0" eaLnBrk="1" latinLnBrk="0" hangingPunct="1">
                        <a:defRPr sz="1662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376331" algn="l" defTabSz="844083" rtl="0" eaLnBrk="1" latinLnBrk="0" hangingPunct="1">
                        <a:defRPr sz="1662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indent="127000" algn="ctr" defTabSz="8440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00" dirty="0">
                          <a:effectLst/>
                          <a:latin typeface="微软雅黑" panose="020B0503020204020204" pitchFamily="82" charset="2"/>
                          <a:ea typeface="微软雅黑" panose="020B0503020204020204" pitchFamily="82" charset="2"/>
                          <a:cs typeface="Times New Roman" panose="02020603050405020304" pitchFamily="18" charset="0"/>
                        </a:rPr>
                        <a:t>STEAL</a:t>
                      </a:r>
                      <a:r>
                        <a:rPr lang="zh-CN" altLang="en-US" sz="1800" kern="100" dirty="0">
                          <a:effectLst/>
                          <a:latin typeface="微软雅黑" panose="020B0503020204020204" pitchFamily="82" charset="2"/>
                          <a:ea typeface="微软雅黑" panose="020B0503020204020204" pitchFamily="82" charset="2"/>
                          <a:cs typeface="Times New Roman" panose="02020603050405020304" pitchFamily="18" charset="0"/>
                        </a:rPr>
                        <a:t>窃取</a:t>
                      </a:r>
                    </a:p>
                    <a:p>
                      <a:pPr marL="0" marR="0" indent="127000" algn="ctr" defTabSz="8440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kern="100" dirty="0">
                          <a:effectLst/>
                          <a:latin typeface="微软雅黑" panose="020B0503020204020204" pitchFamily="82" charset="2"/>
                          <a:ea typeface="微软雅黑" panose="020B0503020204020204" pitchFamily="82" charset="2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zh-CN" altLang="en-US" sz="1800" kern="100" dirty="0">
                          <a:effectLst/>
                          <a:latin typeface="微软雅黑" panose="020B0503020204020204" pitchFamily="82" charset="2"/>
                          <a:ea typeface="微软雅黑" panose="020B0503020204020204" pitchFamily="82" charset="2"/>
                          <a:cs typeface="Times New Roman" panose="02020603050405020304" pitchFamily="18" charset="0"/>
                        </a:rPr>
                        <a:t>执行期间可刷盘</a:t>
                      </a:r>
                      <a:r>
                        <a:rPr lang="en-US" altLang="zh-CN" sz="1800" kern="100" dirty="0">
                          <a:effectLst/>
                          <a:latin typeface="微软雅黑" panose="020B0503020204020204" pitchFamily="82" charset="2"/>
                          <a:ea typeface="微软雅黑" panose="020B0503020204020204" pitchFamily="82" charset="2"/>
                          <a:cs typeface="Times New Roman" panose="02020603050405020304" pitchFamily="18" charset="0"/>
                        </a:rPr>
                        <a:t>)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844083" rtl="0" eaLnBrk="1" latinLnBrk="0" hangingPunct="1">
                        <a:defRPr sz="1662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22041" algn="l" defTabSz="844083" rtl="0" eaLnBrk="1" latinLnBrk="0" hangingPunct="1">
                        <a:defRPr sz="1662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844083" algn="l" defTabSz="844083" rtl="0" eaLnBrk="1" latinLnBrk="0" hangingPunct="1">
                        <a:defRPr sz="1662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266124" algn="l" defTabSz="844083" rtl="0" eaLnBrk="1" latinLnBrk="0" hangingPunct="1">
                        <a:defRPr sz="1662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688165" algn="l" defTabSz="844083" rtl="0" eaLnBrk="1" latinLnBrk="0" hangingPunct="1">
                        <a:defRPr sz="1662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110207" algn="l" defTabSz="844083" rtl="0" eaLnBrk="1" latinLnBrk="0" hangingPunct="1">
                        <a:defRPr sz="1662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532248" algn="l" defTabSz="844083" rtl="0" eaLnBrk="1" latinLnBrk="0" hangingPunct="1">
                        <a:defRPr sz="1662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2954289" algn="l" defTabSz="844083" rtl="0" eaLnBrk="1" latinLnBrk="0" hangingPunct="1">
                        <a:defRPr sz="1662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376331" algn="l" defTabSz="844083" rtl="0" eaLnBrk="1" latinLnBrk="0" hangingPunct="1">
                        <a:defRPr sz="1662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indent="127000" algn="ctr">
                        <a:lnSpc>
                          <a:spcPct val="100000"/>
                        </a:lnSpc>
                      </a:pPr>
                      <a:r>
                        <a:rPr lang="zh-CN" sz="1800" kern="100" dirty="0">
                          <a:effectLst/>
                          <a:latin typeface="微软雅黑" panose="020B0503020204020204" pitchFamily="82" charset="2"/>
                          <a:ea typeface="微软雅黑" panose="020B0503020204020204" pitchFamily="82" charset="2"/>
                          <a:cs typeface="Times New Roman" panose="02020603050405020304" pitchFamily="18" charset="0"/>
                        </a:rPr>
                        <a:t>无</a:t>
                      </a:r>
                      <a:r>
                        <a:rPr lang="en-US" sz="1800" kern="100" dirty="0">
                          <a:effectLst/>
                          <a:latin typeface="微软雅黑" panose="020B0503020204020204" pitchFamily="82" charset="2"/>
                          <a:ea typeface="微软雅黑" panose="020B0503020204020204" pitchFamily="82" charset="2"/>
                          <a:cs typeface="Times New Roman" panose="02020603050405020304" pitchFamily="18" charset="0"/>
                        </a:rPr>
                        <a:t>redo</a:t>
                      </a:r>
                      <a:r>
                        <a:rPr lang="zh-CN" sz="1800" kern="100" dirty="0">
                          <a:effectLst/>
                          <a:latin typeface="微软雅黑" panose="020B0503020204020204" pitchFamily="82" charset="2"/>
                          <a:ea typeface="微软雅黑" panose="020B0503020204020204" pitchFamily="82" charset="2"/>
                          <a:cs typeface="Times New Roman" panose="02020603050405020304" pitchFamily="18" charset="0"/>
                        </a:rPr>
                        <a:t>日志</a:t>
                      </a:r>
                      <a:r>
                        <a:rPr lang="en-US" sz="1800" kern="100" dirty="0">
                          <a:effectLst/>
                          <a:latin typeface="微软雅黑" panose="020B0503020204020204" pitchFamily="82" charset="2"/>
                          <a:ea typeface="微软雅黑" panose="020B0503020204020204" pitchFamily="82" charset="2"/>
                          <a:cs typeface="Times New Roman" panose="02020603050405020304" pitchFamily="18" charset="0"/>
                        </a:rPr>
                        <a:t> </a:t>
                      </a:r>
                      <a:br>
                        <a:rPr lang="en-US" sz="1800" kern="100" dirty="0">
                          <a:effectLst/>
                          <a:latin typeface="微软雅黑" panose="020B0503020204020204" pitchFamily="82" charset="2"/>
                          <a:ea typeface="微软雅黑" panose="020B0503020204020204" pitchFamily="82" charset="2"/>
                          <a:cs typeface="Times New Roman" panose="02020603050405020304" pitchFamily="18" charset="0"/>
                        </a:rPr>
                      </a:br>
                      <a:r>
                        <a:rPr lang="zh-CN" sz="1800" kern="100" dirty="0">
                          <a:solidFill>
                            <a:srgbClr val="7030A0"/>
                          </a:solidFill>
                          <a:effectLst/>
                          <a:latin typeface="微软雅黑" panose="020B0503020204020204" pitchFamily="82" charset="2"/>
                          <a:ea typeface="微软雅黑" panose="020B0503020204020204" pitchFamily="82" charset="2"/>
                          <a:cs typeface="Times New Roman" panose="02020603050405020304" pitchFamily="18" charset="0"/>
                        </a:rPr>
                        <a:t>有</a:t>
                      </a:r>
                      <a:r>
                        <a:rPr lang="en-US" sz="1800" kern="100" dirty="0">
                          <a:solidFill>
                            <a:srgbClr val="7030A0"/>
                          </a:solidFill>
                          <a:effectLst/>
                          <a:latin typeface="微软雅黑" panose="020B0503020204020204" pitchFamily="82" charset="2"/>
                          <a:ea typeface="微软雅黑" panose="020B0503020204020204" pitchFamily="82" charset="2"/>
                          <a:cs typeface="Times New Roman" panose="02020603050405020304" pitchFamily="18" charset="0"/>
                        </a:rPr>
                        <a:t>undo</a:t>
                      </a:r>
                      <a:r>
                        <a:rPr lang="zh-CN" sz="1800" kern="100" dirty="0">
                          <a:solidFill>
                            <a:srgbClr val="7030A0"/>
                          </a:solidFill>
                          <a:effectLst/>
                          <a:latin typeface="微软雅黑" panose="020B0503020204020204" pitchFamily="82" charset="2"/>
                          <a:ea typeface="微软雅黑" panose="020B0503020204020204" pitchFamily="82" charset="2"/>
                          <a:cs typeface="Times New Roman" panose="02020603050405020304" pitchFamily="18" charset="0"/>
                        </a:rPr>
                        <a:t>日志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844083" rtl="0" eaLnBrk="1" latinLnBrk="0" hangingPunct="1">
                        <a:defRPr sz="1662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22041" algn="l" defTabSz="844083" rtl="0" eaLnBrk="1" latinLnBrk="0" hangingPunct="1">
                        <a:defRPr sz="1662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844083" algn="l" defTabSz="844083" rtl="0" eaLnBrk="1" latinLnBrk="0" hangingPunct="1">
                        <a:defRPr sz="1662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266124" algn="l" defTabSz="844083" rtl="0" eaLnBrk="1" latinLnBrk="0" hangingPunct="1">
                        <a:defRPr sz="1662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688165" algn="l" defTabSz="844083" rtl="0" eaLnBrk="1" latinLnBrk="0" hangingPunct="1">
                        <a:defRPr sz="1662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110207" algn="l" defTabSz="844083" rtl="0" eaLnBrk="1" latinLnBrk="0" hangingPunct="1">
                        <a:defRPr sz="1662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532248" algn="l" defTabSz="844083" rtl="0" eaLnBrk="1" latinLnBrk="0" hangingPunct="1">
                        <a:defRPr sz="1662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2954289" algn="l" defTabSz="844083" rtl="0" eaLnBrk="1" latinLnBrk="0" hangingPunct="1">
                        <a:defRPr sz="1662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376331" algn="l" defTabSz="844083" rtl="0" eaLnBrk="1" latinLnBrk="0" hangingPunct="1">
                        <a:defRPr sz="1662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indent="127000" algn="ctr">
                        <a:lnSpc>
                          <a:spcPct val="100000"/>
                        </a:lnSpc>
                      </a:pPr>
                      <a:r>
                        <a:rPr lang="zh-CN" sz="1800" kern="100" dirty="0">
                          <a:solidFill>
                            <a:srgbClr val="0432FF"/>
                          </a:solidFill>
                          <a:effectLst/>
                          <a:latin typeface="微软雅黑" panose="020B0503020204020204" pitchFamily="82" charset="2"/>
                          <a:ea typeface="微软雅黑" panose="020B0503020204020204" pitchFamily="82" charset="2"/>
                          <a:cs typeface="Times New Roman" panose="02020603050405020304" pitchFamily="18" charset="0"/>
                        </a:rPr>
                        <a:t>有</a:t>
                      </a:r>
                      <a:r>
                        <a:rPr lang="en-US" sz="1800" kern="100" dirty="0">
                          <a:solidFill>
                            <a:srgbClr val="0432FF"/>
                          </a:solidFill>
                          <a:effectLst/>
                          <a:latin typeface="微软雅黑" panose="020B0503020204020204" pitchFamily="82" charset="2"/>
                          <a:ea typeface="微软雅黑" panose="020B0503020204020204" pitchFamily="82" charset="2"/>
                          <a:cs typeface="Times New Roman" panose="02020603050405020304" pitchFamily="18" charset="0"/>
                        </a:rPr>
                        <a:t>redo</a:t>
                      </a:r>
                      <a:r>
                        <a:rPr lang="zh-CN" sz="1800" kern="100" dirty="0">
                          <a:solidFill>
                            <a:srgbClr val="0432FF"/>
                          </a:solidFill>
                          <a:effectLst/>
                          <a:latin typeface="微软雅黑" panose="020B0503020204020204" pitchFamily="82" charset="2"/>
                          <a:ea typeface="微软雅黑" panose="020B0503020204020204" pitchFamily="82" charset="2"/>
                          <a:cs typeface="Times New Roman" panose="02020603050405020304" pitchFamily="18" charset="0"/>
                        </a:rPr>
                        <a:t>日志</a:t>
                      </a:r>
                      <a:r>
                        <a:rPr lang="en-US" sz="1800" kern="100" dirty="0">
                          <a:solidFill>
                            <a:srgbClr val="0432FF"/>
                          </a:solidFill>
                          <a:effectLst/>
                          <a:latin typeface="微软雅黑" panose="020B0503020204020204" pitchFamily="82" charset="2"/>
                          <a:ea typeface="微软雅黑" panose="020B0503020204020204" pitchFamily="82" charset="2"/>
                          <a:cs typeface="Times New Roman" panose="02020603050405020304" pitchFamily="18" charset="0"/>
                        </a:rPr>
                        <a:t> </a:t>
                      </a:r>
                      <a:br>
                        <a:rPr lang="en-US" sz="18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82" charset="2"/>
                          <a:ea typeface="微软雅黑" panose="020B0503020204020204" pitchFamily="82" charset="2"/>
                          <a:cs typeface="Times New Roman" panose="02020603050405020304" pitchFamily="18" charset="0"/>
                        </a:rPr>
                      </a:br>
                      <a:r>
                        <a:rPr lang="zh-CN" sz="1800" kern="100" dirty="0">
                          <a:solidFill>
                            <a:srgbClr val="7030A0"/>
                          </a:solidFill>
                          <a:effectLst/>
                          <a:latin typeface="微软雅黑" panose="020B0503020204020204" pitchFamily="82" charset="2"/>
                          <a:ea typeface="微软雅黑" panose="020B0503020204020204" pitchFamily="82" charset="2"/>
                          <a:cs typeface="Times New Roman" panose="02020603050405020304" pitchFamily="18" charset="0"/>
                        </a:rPr>
                        <a:t>有</a:t>
                      </a:r>
                      <a:r>
                        <a:rPr lang="en-US" sz="1800" kern="100" dirty="0">
                          <a:solidFill>
                            <a:srgbClr val="7030A0"/>
                          </a:solidFill>
                          <a:effectLst/>
                          <a:latin typeface="微软雅黑" panose="020B0503020204020204" pitchFamily="82" charset="2"/>
                          <a:ea typeface="微软雅黑" panose="020B0503020204020204" pitchFamily="82" charset="2"/>
                          <a:cs typeface="Times New Roman" panose="02020603050405020304" pitchFamily="18" charset="0"/>
                        </a:rPr>
                        <a:t>undo</a:t>
                      </a:r>
                      <a:r>
                        <a:rPr lang="zh-CN" sz="1800" kern="100" dirty="0">
                          <a:solidFill>
                            <a:srgbClr val="7030A0"/>
                          </a:solidFill>
                          <a:effectLst/>
                          <a:latin typeface="微软雅黑" panose="020B0503020204020204" pitchFamily="82" charset="2"/>
                          <a:ea typeface="微软雅黑" panose="020B0503020204020204" pitchFamily="82" charset="2"/>
                          <a:cs typeface="Times New Roman" panose="02020603050405020304" pitchFamily="18" charset="0"/>
                        </a:rPr>
                        <a:t>日志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1074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474404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18">
            <a:extLst>
              <a:ext uri="{FF2B5EF4-FFF2-40B4-BE49-F238E27FC236}">
                <a16:creationId xmlns:a16="http://schemas.microsoft.com/office/drawing/2014/main" id="{D7ED0D7E-B28A-4A9F-A08B-3943BA528CC2}"/>
              </a:ext>
            </a:extLst>
          </p:cNvPr>
          <p:cNvSpPr/>
          <p:nvPr/>
        </p:nvSpPr>
        <p:spPr>
          <a:xfrm>
            <a:off x="284167" y="1300538"/>
            <a:ext cx="5708411" cy="4648740"/>
          </a:xfrm>
          <a:prstGeom prst="roundRect">
            <a:avLst>
              <a:gd name="adj" fmla="val 9827"/>
            </a:avLst>
          </a:prstGeom>
          <a:solidFill>
            <a:schemeClr val="bg1"/>
          </a:solidFill>
          <a:ln w="12700" cap="flat">
            <a:gradFill>
              <a:gsLst>
                <a:gs pos="0">
                  <a:srgbClr val="3B20FF">
                    <a:alpha val="16000"/>
                  </a:srgbClr>
                </a:gs>
                <a:gs pos="100000">
                  <a:srgbClr val="6F1787"/>
                </a:gs>
              </a:gsLst>
              <a:lin ang="10800000" scaled="1"/>
            </a:gradFill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endParaRPr lang="zh-CN" altLang="en-US" b="1" dirty="0">
              <a:latin typeface="微软雅黑" panose="020B0503020204020204" pitchFamily="82" charset="2"/>
              <a:ea typeface="微软雅黑" panose="020B0503020204020204" pitchFamily="82" charset="2"/>
              <a:sym typeface="+mn-ea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AE68D2F-86DD-E042-8466-2E7E1532EA9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BBDC00-B9E2-4EFD-9306-2934E87247C6}" type="slidenum">
              <a:rPr lang="zh-CN" altLang="en-US" smtClean="0">
                <a:latin typeface="微软雅黑" panose="020B0503020204020204" pitchFamily="82" charset="2"/>
                <a:ea typeface="微软雅黑" panose="020B0503020204020204" pitchFamily="82" charset="2"/>
              </a:rPr>
              <a:pPr/>
              <a:t>39</a:t>
            </a:fld>
            <a:endParaRPr lang="zh-CN" altLang="en-US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C83124C5-1F76-4141-9076-49F722F46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latin typeface="微软雅黑" panose="020B0503020204020204" pitchFamily="82" charset="2"/>
                <a:ea typeface="微软雅黑" panose="020B0503020204020204" pitchFamily="82" charset="2"/>
              </a:rPr>
              <a:t>影子拷贝方法</a:t>
            </a: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9585320-8712-204B-8878-EC1EEBB9ED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zh-CN" altLang="en-US">
                <a:latin typeface="微软雅黑" panose="020B0503020204020204" pitchFamily="82" charset="2"/>
                <a:ea typeface="微软雅黑" panose="020B0503020204020204" pitchFamily="82" charset="2"/>
              </a:rPr>
              <a:t>数据库系统</a:t>
            </a:r>
            <a:r>
              <a:rPr lang="en-US" altLang="zh-CN">
                <a:latin typeface="微软雅黑" panose="020B0503020204020204" pitchFamily="82" charset="2"/>
                <a:ea typeface="微软雅黑" panose="020B0503020204020204" pitchFamily="82" charset="2"/>
              </a:rPr>
              <a:t>—</a:t>
            </a:r>
            <a:r>
              <a:rPr lang="zh-CN" altLang="en-US">
                <a:latin typeface="微软雅黑" panose="020B0503020204020204" pitchFamily="82" charset="2"/>
                <a:ea typeface="微软雅黑" panose="020B0503020204020204" pitchFamily="82" charset="2"/>
              </a:rPr>
              <a:t>故障恢复</a:t>
            </a:r>
            <a:endParaRPr lang="en-US" altLang="zh-CN" sz="12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80B7A7F-20C3-EC42-A060-AA606F1A69AD}"/>
              </a:ext>
            </a:extLst>
          </p:cNvPr>
          <p:cNvSpPr txBox="1"/>
          <p:nvPr/>
        </p:nvSpPr>
        <p:spPr>
          <a:xfrm>
            <a:off x="349211" y="1538391"/>
            <a:ext cx="5581707" cy="3905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en-US" altLang="zh-CN" sz="2400" dirty="0">
                <a:latin typeface="微软雅黑" panose="020B0503020204020204" pitchFamily="82" charset="2"/>
                <a:ea typeface="微软雅黑" panose="020B0503020204020204" pitchFamily="82" charset="2"/>
              </a:rPr>
              <a:t>No-</a:t>
            </a:r>
            <a:r>
              <a:rPr kumimoji="1" lang="en" altLang="zh-CN" sz="2400" dirty="0">
                <a:latin typeface="微软雅黑" panose="020B0503020204020204" pitchFamily="82" charset="2"/>
                <a:ea typeface="微软雅黑" panose="020B0503020204020204" pitchFamily="82" charset="2"/>
              </a:rPr>
              <a:t>STEAL/FORCE</a:t>
            </a:r>
            <a:r>
              <a:rPr kumimoji="1" lang="zh-CN" altLang="en-US" sz="2400" dirty="0">
                <a:latin typeface="微软雅黑" panose="020B0503020204020204" pitchFamily="82" charset="2"/>
                <a:ea typeface="微软雅黑" panose="020B0503020204020204" pitchFamily="82" charset="2"/>
              </a:rPr>
              <a:t>性质的算法</a:t>
            </a:r>
            <a:endParaRPr kumimoji="1" lang="en-US" altLang="zh-CN" sz="24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sz="2400" dirty="0">
                <a:latin typeface="微软雅黑" panose="020B0503020204020204" pitchFamily="82" charset="2"/>
                <a:ea typeface="微软雅黑" panose="020B0503020204020204" pitchFamily="82" charset="2"/>
              </a:rPr>
              <a:t>事务修改在拷贝数据库上</a:t>
            </a:r>
            <a:r>
              <a:rPr kumimoji="1" lang="en-US" altLang="zh-CN" sz="2400" dirty="0">
                <a:latin typeface="微软雅黑" panose="020B0503020204020204" pitchFamily="82" charset="2"/>
                <a:ea typeface="微软雅黑" panose="020B0503020204020204" pitchFamily="82" charset="2"/>
              </a:rPr>
              <a:t>(</a:t>
            </a:r>
            <a:r>
              <a:rPr kumimoji="1" lang="zh-CN" altLang="en-US" sz="2400" dirty="0">
                <a:latin typeface="微软雅黑" panose="020B0503020204020204" pitchFamily="82" charset="2"/>
                <a:ea typeface="微软雅黑" panose="020B0503020204020204" pitchFamily="82" charset="2"/>
              </a:rPr>
              <a:t>或者影子拷贝页面上</a:t>
            </a:r>
            <a:r>
              <a:rPr kumimoji="1" lang="en-US" altLang="zh-CN" sz="2400" dirty="0">
                <a:latin typeface="微软雅黑" panose="020B0503020204020204" pitchFamily="82" charset="2"/>
                <a:ea typeface="微软雅黑" panose="020B0503020204020204" pitchFamily="82" charset="2"/>
              </a:rPr>
              <a:t>)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sz="2400" dirty="0">
                <a:latin typeface="微软雅黑" panose="020B0503020204020204" pitchFamily="82" charset="2"/>
                <a:ea typeface="微软雅黑" panose="020B0503020204020204" pitchFamily="82" charset="2"/>
              </a:rPr>
              <a:t>提交事务时，切换数据库指针</a:t>
            </a:r>
            <a:endParaRPr kumimoji="1" lang="en-US" altLang="zh-CN" sz="24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sz="2400" dirty="0">
                <a:latin typeface="微软雅黑" panose="020B0503020204020204" pitchFamily="82" charset="2"/>
                <a:ea typeface="微软雅黑" panose="020B0503020204020204" pitchFamily="82" charset="2"/>
              </a:rPr>
              <a:t>优化：影子页面，仅拷贝修改的页面</a:t>
            </a:r>
            <a:endParaRPr kumimoji="1" lang="en-US" altLang="zh-CN" sz="24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sz="2400" dirty="0">
                <a:latin typeface="微软雅黑" panose="020B0503020204020204" pitchFamily="82" charset="2"/>
                <a:ea typeface="微软雅黑" panose="020B0503020204020204" pitchFamily="82" charset="2"/>
              </a:rPr>
              <a:t>缺点：效率低，难以支持事务并发</a:t>
            </a:r>
            <a:endParaRPr kumimoji="1" lang="en-US" altLang="zh-CN" sz="24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ü"/>
            </a:pPr>
            <a:endParaRPr kumimoji="1" lang="zh-CN" altLang="en-US" sz="24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B84878C0-D80D-420D-A773-D7B689E81BD7}"/>
              </a:ext>
            </a:extLst>
          </p:cNvPr>
          <p:cNvGrpSpPr/>
          <p:nvPr/>
        </p:nvGrpSpPr>
        <p:grpSpPr>
          <a:xfrm>
            <a:off x="6437384" y="1391089"/>
            <a:ext cx="5160207" cy="4644864"/>
            <a:chOff x="6095999" y="974051"/>
            <a:chExt cx="5834576" cy="5251884"/>
          </a:xfrm>
        </p:grpSpPr>
        <p:sp>
          <p:nvSpPr>
            <p:cNvPr id="8" name="罐形 3">
              <a:extLst>
                <a:ext uri="{FF2B5EF4-FFF2-40B4-BE49-F238E27FC236}">
                  <a16:creationId xmlns:a16="http://schemas.microsoft.com/office/drawing/2014/main" id="{51938750-BB4D-41B5-3207-FB9BCD40AF73}"/>
                </a:ext>
              </a:extLst>
            </p:cNvPr>
            <p:cNvSpPr/>
            <p:nvPr/>
          </p:nvSpPr>
          <p:spPr>
            <a:xfrm>
              <a:off x="6585525" y="2366164"/>
              <a:ext cx="2272146" cy="1025237"/>
            </a:xfrm>
            <a:prstGeom prst="can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>
                <a:latin typeface="微软雅黑" panose="020B0503020204020204" pitchFamily="82" charset="2"/>
                <a:ea typeface="微软雅黑" panose="020B0503020204020204" pitchFamily="82" charset="2"/>
              </a:endParaRPr>
            </a:p>
          </p:txBody>
        </p:sp>
        <p:sp>
          <p:nvSpPr>
            <p:cNvPr id="9" name="罐形 5">
              <a:extLst>
                <a:ext uri="{FF2B5EF4-FFF2-40B4-BE49-F238E27FC236}">
                  <a16:creationId xmlns:a16="http://schemas.microsoft.com/office/drawing/2014/main" id="{12BF032B-01C0-B930-3374-7C85A50ECC55}"/>
                </a:ext>
              </a:extLst>
            </p:cNvPr>
            <p:cNvSpPr/>
            <p:nvPr/>
          </p:nvSpPr>
          <p:spPr>
            <a:xfrm>
              <a:off x="9536544" y="5200697"/>
              <a:ext cx="2272146" cy="1025237"/>
            </a:xfrm>
            <a:prstGeom prst="can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>
                <a:latin typeface="微软雅黑" panose="020B0503020204020204" pitchFamily="82" charset="2"/>
                <a:ea typeface="微软雅黑" panose="020B0503020204020204" pitchFamily="82" charset="2"/>
              </a:endParaRPr>
            </a:p>
          </p:txBody>
        </p:sp>
        <p:sp>
          <p:nvSpPr>
            <p:cNvPr id="10" name="罐形 6">
              <a:extLst>
                <a:ext uri="{FF2B5EF4-FFF2-40B4-BE49-F238E27FC236}">
                  <a16:creationId xmlns:a16="http://schemas.microsoft.com/office/drawing/2014/main" id="{6D49E044-6915-A64B-6AF7-FBF34C6CE1DB}"/>
                </a:ext>
              </a:extLst>
            </p:cNvPr>
            <p:cNvSpPr/>
            <p:nvPr/>
          </p:nvSpPr>
          <p:spPr>
            <a:xfrm>
              <a:off x="6585525" y="5200698"/>
              <a:ext cx="2272146" cy="1025237"/>
            </a:xfrm>
            <a:prstGeom prst="can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>
                <a:latin typeface="微软雅黑" panose="020B0503020204020204" pitchFamily="82" charset="2"/>
                <a:ea typeface="微软雅黑" panose="020B0503020204020204" pitchFamily="82" charset="2"/>
              </a:endParaRPr>
            </a:p>
          </p:txBody>
        </p:sp>
        <p:sp>
          <p:nvSpPr>
            <p:cNvPr id="11" name="罐形 7">
              <a:extLst>
                <a:ext uri="{FF2B5EF4-FFF2-40B4-BE49-F238E27FC236}">
                  <a16:creationId xmlns:a16="http://schemas.microsoft.com/office/drawing/2014/main" id="{3F447E9A-E1A4-E73D-B4ED-3D139CB609C6}"/>
                </a:ext>
              </a:extLst>
            </p:cNvPr>
            <p:cNvSpPr/>
            <p:nvPr/>
          </p:nvSpPr>
          <p:spPr>
            <a:xfrm>
              <a:off x="9536544" y="2366163"/>
              <a:ext cx="2272146" cy="1025237"/>
            </a:xfrm>
            <a:prstGeom prst="can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>
                <a:latin typeface="微软雅黑" panose="020B0503020204020204" pitchFamily="82" charset="2"/>
                <a:ea typeface="微软雅黑" panose="020B0503020204020204" pitchFamily="82" charset="2"/>
              </a:endParaRP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107CCEF0-31AF-1B7B-D667-1034D6F33F56}"/>
                </a:ext>
              </a:extLst>
            </p:cNvPr>
            <p:cNvSpPr/>
            <p:nvPr/>
          </p:nvSpPr>
          <p:spPr>
            <a:xfrm>
              <a:off x="7093527" y="1149273"/>
              <a:ext cx="554181" cy="431798"/>
            </a:xfrm>
            <a:prstGeom prst="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>
                <a:latin typeface="微软雅黑" panose="020B0503020204020204" pitchFamily="82" charset="2"/>
                <a:ea typeface="微软雅黑" panose="020B0503020204020204" pitchFamily="82" charset="2"/>
              </a:endParaRPr>
            </a:p>
          </p:txBody>
        </p:sp>
        <p:cxnSp>
          <p:nvCxnSpPr>
            <p:cNvPr id="13" name="曲线连接符 12">
              <a:extLst>
                <a:ext uri="{FF2B5EF4-FFF2-40B4-BE49-F238E27FC236}">
                  <a16:creationId xmlns:a16="http://schemas.microsoft.com/office/drawing/2014/main" id="{1074D7AA-28FD-4DDF-410F-039A1CA20725}"/>
                </a:ext>
              </a:extLst>
            </p:cNvPr>
            <p:cNvCxnSpPr/>
            <p:nvPr/>
          </p:nvCxnSpPr>
          <p:spPr>
            <a:xfrm rot="16200000" flipH="1">
              <a:off x="7153560" y="1622635"/>
              <a:ext cx="1016000" cy="471055"/>
            </a:xfrm>
            <a:prstGeom prst="curvedConnector3">
              <a:avLst/>
            </a:prstGeom>
            <a:ln w="38100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13323D77-9080-0667-7DCC-BEF608B0A080}"/>
                </a:ext>
              </a:extLst>
            </p:cNvPr>
            <p:cNvSpPr/>
            <p:nvPr/>
          </p:nvSpPr>
          <p:spPr>
            <a:xfrm>
              <a:off x="7079672" y="4191628"/>
              <a:ext cx="554181" cy="431798"/>
            </a:xfrm>
            <a:prstGeom prst="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>
                <a:latin typeface="微软雅黑" panose="020B0503020204020204" pitchFamily="82" charset="2"/>
                <a:ea typeface="微软雅黑" panose="020B0503020204020204" pitchFamily="82" charset="2"/>
              </a:endParaRPr>
            </a:p>
          </p:txBody>
        </p:sp>
        <p:cxnSp>
          <p:nvCxnSpPr>
            <p:cNvPr id="15" name="曲线连接符 14">
              <a:extLst>
                <a:ext uri="{FF2B5EF4-FFF2-40B4-BE49-F238E27FC236}">
                  <a16:creationId xmlns:a16="http://schemas.microsoft.com/office/drawing/2014/main" id="{0D86440E-9E3C-CD68-CCA4-0425DEF3CBA3}"/>
                </a:ext>
              </a:extLst>
            </p:cNvPr>
            <p:cNvCxnSpPr/>
            <p:nvPr/>
          </p:nvCxnSpPr>
          <p:spPr>
            <a:xfrm>
              <a:off x="7499926" y="4383279"/>
              <a:ext cx="2955639" cy="932875"/>
            </a:xfrm>
            <a:prstGeom prst="curvedConnector3">
              <a:avLst/>
            </a:prstGeom>
            <a:ln w="38100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94FA9868-85A0-CBC7-E4A2-C3C31FBAF099}"/>
                </a:ext>
              </a:extLst>
            </p:cNvPr>
            <p:cNvSpPr txBox="1"/>
            <p:nvPr/>
          </p:nvSpPr>
          <p:spPr>
            <a:xfrm>
              <a:off x="6095999" y="1698893"/>
              <a:ext cx="1403927" cy="3827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1600" b="1">
                  <a:latin typeface="微软雅黑" panose="020B0503020204020204" pitchFamily="82" charset="2"/>
                  <a:ea typeface="微软雅黑" panose="020B0503020204020204" pitchFamily="82" charset="2"/>
                </a:rPr>
                <a:t>数据库指针</a:t>
              </a:r>
              <a:endParaRPr kumimoji="1" lang="zh-CN" altLang="en-US" sz="1600" b="1" dirty="0">
                <a:latin typeface="微软雅黑" panose="020B0503020204020204" pitchFamily="82" charset="2"/>
                <a:ea typeface="微软雅黑" panose="020B0503020204020204" pitchFamily="82" charset="2"/>
              </a:endParaRP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ACBF0DC5-2EB7-0E6D-CDB5-1ED1BB06A7E0}"/>
                </a:ext>
              </a:extLst>
            </p:cNvPr>
            <p:cNvSpPr txBox="1"/>
            <p:nvPr/>
          </p:nvSpPr>
          <p:spPr>
            <a:xfrm>
              <a:off x="6095999" y="4708984"/>
              <a:ext cx="1403927" cy="3827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1600" b="1">
                  <a:latin typeface="微软雅黑" panose="020B0503020204020204" pitchFamily="82" charset="2"/>
                  <a:ea typeface="微软雅黑" panose="020B0503020204020204" pitchFamily="82" charset="2"/>
                </a:rPr>
                <a:t>数据库指针</a:t>
              </a:r>
              <a:endParaRPr kumimoji="1" lang="zh-CN" altLang="en-US" sz="1600" b="1" dirty="0">
                <a:latin typeface="微软雅黑" panose="020B0503020204020204" pitchFamily="82" charset="2"/>
                <a:ea typeface="微软雅黑" panose="020B0503020204020204" pitchFamily="82" charset="2"/>
              </a:endParaRP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938F157E-932D-B25E-614D-AE248F499EDD}"/>
                </a:ext>
              </a:extLst>
            </p:cNvPr>
            <p:cNvSpPr txBox="1"/>
            <p:nvPr/>
          </p:nvSpPr>
          <p:spPr>
            <a:xfrm>
              <a:off x="7079671" y="2800271"/>
              <a:ext cx="1463963" cy="3827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1600" b="1" dirty="0">
                  <a:latin typeface="微软雅黑" panose="020B0503020204020204" pitchFamily="82" charset="2"/>
                  <a:ea typeface="微软雅黑" panose="020B0503020204020204" pitchFamily="82" charset="2"/>
                </a:rPr>
                <a:t>原有数据库</a:t>
              </a: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38B71ED0-C699-F04F-65FE-3BE5ECAC1BF7}"/>
                </a:ext>
              </a:extLst>
            </p:cNvPr>
            <p:cNvSpPr txBox="1"/>
            <p:nvPr/>
          </p:nvSpPr>
          <p:spPr>
            <a:xfrm>
              <a:off x="10016837" y="2784290"/>
              <a:ext cx="1431635" cy="3827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1600" b="1" dirty="0">
                  <a:latin typeface="微软雅黑" panose="020B0503020204020204" pitchFamily="82" charset="2"/>
                  <a:ea typeface="微软雅黑" panose="020B0503020204020204" pitchFamily="82" charset="2"/>
                </a:rPr>
                <a:t>拷贝数据库</a:t>
              </a: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EFE34CBB-168D-41C7-6EB0-4BA19D728440}"/>
                </a:ext>
              </a:extLst>
            </p:cNvPr>
            <p:cNvSpPr txBox="1"/>
            <p:nvPr/>
          </p:nvSpPr>
          <p:spPr>
            <a:xfrm>
              <a:off x="7075055" y="5641793"/>
              <a:ext cx="1463963" cy="3827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1600" b="1" dirty="0">
                  <a:latin typeface="微软雅黑" panose="020B0503020204020204" pitchFamily="82" charset="2"/>
                  <a:ea typeface="微软雅黑" panose="020B0503020204020204" pitchFamily="82" charset="2"/>
                </a:rPr>
                <a:t>原有数据库</a:t>
              </a: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41DEAB71-810C-9225-DE01-8435C9CF997F}"/>
                </a:ext>
              </a:extLst>
            </p:cNvPr>
            <p:cNvSpPr txBox="1"/>
            <p:nvPr/>
          </p:nvSpPr>
          <p:spPr>
            <a:xfrm>
              <a:off x="10044545" y="5630308"/>
              <a:ext cx="1431635" cy="3827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1600" b="1" dirty="0">
                  <a:latin typeface="微软雅黑" panose="020B0503020204020204" pitchFamily="82" charset="2"/>
                  <a:ea typeface="微软雅黑" panose="020B0503020204020204" pitchFamily="82" charset="2"/>
                </a:rPr>
                <a:t>拷贝数据库</a:t>
              </a:r>
            </a:p>
          </p:txBody>
        </p:sp>
        <p:cxnSp>
          <p:nvCxnSpPr>
            <p:cNvPr id="22" name="直线箭头连接符 21">
              <a:extLst>
                <a:ext uri="{FF2B5EF4-FFF2-40B4-BE49-F238E27FC236}">
                  <a16:creationId xmlns:a16="http://schemas.microsoft.com/office/drawing/2014/main" id="{397540F2-3583-156D-A1C7-4480900716C9}"/>
                </a:ext>
              </a:extLst>
            </p:cNvPr>
            <p:cNvCxnSpPr/>
            <p:nvPr/>
          </p:nvCxnSpPr>
          <p:spPr>
            <a:xfrm>
              <a:off x="9467270" y="1350160"/>
              <a:ext cx="2341420" cy="15012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右箭头 22">
              <a:extLst>
                <a:ext uri="{FF2B5EF4-FFF2-40B4-BE49-F238E27FC236}">
                  <a16:creationId xmlns:a16="http://schemas.microsoft.com/office/drawing/2014/main" id="{85D8AFA3-C7E2-38BD-CB1E-5445558304FC}"/>
                </a:ext>
              </a:extLst>
            </p:cNvPr>
            <p:cNvSpPr/>
            <p:nvPr/>
          </p:nvSpPr>
          <p:spPr>
            <a:xfrm rot="5400000">
              <a:off x="9795448" y="1745077"/>
              <a:ext cx="931142" cy="220519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>
                <a:latin typeface="微软雅黑" panose="020B0503020204020204" pitchFamily="82" charset="2"/>
                <a:ea typeface="微软雅黑" panose="020B0503020204020204" pitchFamily="82" charset="2"/>
              </a:endParaRPr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1EFFE9DC-2CC2-043B-4977-A54FD0D87366}"/>
                </a:ext>
              </a:extLst>
            </p:cNvPr>
            <p:cNvSpPr txBox="1"/>
            <p:nvPr/>
          </p:nvSpPr>
          <p:spPr>
            <a:xfrm>
              <a:off x="10529451" y="1644753"/>
              <a:ext cx="1136795" cy="382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1600" b="1" dirty="0">
                  <a:latin typeface="微软雅黑" panose="020B0503020204020204" pitchFamily="82" charset="2"/>
                  <a:ea typeface="微软雅黑" panose="020B0503020204020204" pitchFamily="82" charset="2"/>
                </a:rPr>
                <a:t>数据修改</a:t>
              </a:r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2572BB25-3D56-81AD-145B-A6A93793A294}"/>
                </a:ext>
              </a:extLst>
            </p:cNvPr>
            <p:cNvSpPr txBox="1"/>
            <p:nvPr/>
          </p:nvSpPr>
          <p:spPr>
            <a:xfrm>
              <a:off x="9577214" y="974051"/>
              <a:ext cx="1832794" cy="382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1600" b="1" dirty="0">
                  <a:latin typeface="微软雅黑" panose="020B0503020204020204" pitchFamily="82" charset="2"/>
                  <a:ea typeface="微软雅黑" panose="020B0503020204020204" pitchFamily="82" charset="2"/>
                </a:rPr>
                <a:t>正在执行的事务</a:t>
              </a:r>
            </a:p>
          </p:txBody>
        </p:sp>
        <p:cxnSp>
          <p:nvCxnSpPr>
            <p:cNvPr id="26" name="直线箭头连接符 25">
              <a:extLst>
                <a:ext uri="{FF2B5EF4-FFF2-40B4-BE49-F238E27FC236}">
                  <a16:creationId xmlns:a16="http://schemas.microsoft.com/office/drawing/2014/main" id="{1AC1E72F-C9C6-2A20-5B33-8C524B49BCF3}"/>
                </a:ext>
              </a:extLst>
            </p:cNvPr>
            <p:cNvCxnSpPr/>
            <p:nvPr/>
          </p:nvCxnSpPr>
          <p:spPr>
            <a:xfrm>
              <a:off x="9499598" y="4212394"/>
              <a:ext cx="2341420" cy="15012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右箭头 26">
              <a:extLst>
                <a:ext uri="{FF2B5EF4-FFF2-40B4-BE49-F238E27FC236}">
                  <a16:creationId xmlns:a16="http://schemas.microsoft.com/office/drawing/2014/main" id="{376521A6-1AAA-E09A-D04C-D21204170B22}"/>
                </a:ext>
              </a:extLst>
            </p:cNvPr>
            <p:cNvSpPr/>
            <p:nvPr/>
          </p:nvSpPr>
          <p:spPr>
            <a:xfrm rot="5400000">
              <a:off x="9827776" y="4607311"/>
              <a:ext cx="931142" cy="220519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>
                <a:latin typeface="微软雅黑" panose="020B0503020204020204" pitchFamily="82" charset="2"/>
                <a:ea typeface="微软雅黑" panose="020B0503020204020204" pitchFamily="82" charset="2"/>
              </a:endParaRPr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84337C2A-7DE4-652C-D08C-17F379DC9D11}"/>
                </a:ext>
              </a:extLst>
            </p:cNvPr>
            <p:cNvSpPr txBox="1"/>
            <p:nvPr/>
          </p:nvSpPr>
          <p:spPr>
            <a:xfrm>
              <a:off x="10561780" y="4506987"/>
              <a:ext cx="1368795" cy="382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1600" b="1" dirty="0">
                  <a:latin typeface="微软雅黑" panose="020B0503020204020204" pitchFamily="82" charset="2"/>
                  <a:ea typeface="微软雅黑" panose="020B0503020204020204" pitchFamily="82" charset="2"/>
                </a:rPr>
                <a:t>更新数据库</a:t>
              </a:r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EB4CEF9C-F49B-5A43-2E17-7E1571ABEE91}"/>
                </a:ext>
              </a:extLst>
            </p:cNvPr>
            <p:cNvSpPr txBox="1"/>
            <p:nvPr/>
          </p:nvSpPr>
          <p:spPr>
            <a:xfrm>
              <a:off x="9618777" y="3836285"/>
              <a:ext cx="1600794" cy="3827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1600" b="1" dirty="0">
                  <a:latin typeface="微软雅黑" panose="020B0503020204020204" pitchFamily="82" charset="2"/>
                  <a:ea typeface="微软雅黑" panose="020B0503020204020204" pitchFamily="82" charset="2"/>
                </a:rPr>
                <a:t>事务执行完成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101708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18">
            <a:extLst>
              <a:ext uri="{FF2B5EF4-FFF2-40B4-BE49-F238E27FC236}">
                <a16:creationId xmlns:a16="http://schemas.microsoft.com/office/drawing/2014/main" id="{0278C0D9-C24F-4F78-A197-1AE299B0018C}"/>
              </a:ext>
            </a:extLst>
          </p:cNvPr>
          <p:cNvSpPr/>
          <p:nvPr/>
        </p:nvSpPr>
        <p:spPr>
          <a:xfrm>
            <a:off x="669604" y="1315794"/>
            <a:ext cx="10740762" cy="4467925"/>
          </a:xfrm>
          <a:prstGeom prst="roundRect">
            <a:avLst>
              <a:gd name="adj" fmla="val 9827"/>
            </a:avLst>
          </a:prstGeom>
          <a:solidFill>
            <a:schemeClr val="bg1"/>
          </a:solidFill>
          <a:ln w="12700" cap="flat">
            <a:gradFill>
              <a:gsLst>
                <a:gs pos="0">
                  <a:srgbClr val="3B20FF">
                    <a:alpha val="16000"/>
                  </a:srgbClr>
                </a:gs>
                <a:gs pos="100000">
                  <a:srgbClr val="6F1787"/>
                </a:gs>
              </a:gsLst>
              <a:lin ang="10800000" scaled="1"/>
            </a:gradFill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endParaRPr lang="zh-CN" altLang="en-US" b="1" dirty="0">
              <a:latin typeface="OPPOSans M" panose="00020600040101010101" pitchFamily="18" charset="-122"/>
              <a:ea typeface="OPPOSans M" panose="00020600040101010101" pitchFamily="18" charset="-122"/>
              <a:sym typeface="+mn-ea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D70D0B94-FA09-FC43-B7EB-9D718B6CC4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BBDC00-B9E2-4EFD-9306-2934E87247C6}" type="slidenum">
              <a:rPr lang="zh-CN" altLang="en-US" smtClean="0">
                <a:latin typeface="微软雅黑" panose="020B0503020204020204" pitchFamily="82" charset="2"/>
                <a:ea typeface="微软雅黑" panose="020B0503020204020204" pitchFamily="82" charset="2"/>
              </a:rPr>
              <a:pPr/>
              <a:t>4</a:t>
            </a:fld>
            <a:endParaRPr lang="zh-CN" altLang="en-US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93A164EE-4E55-254C-A0CB-11EF8A2C8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82" charset="2"/>
                <a:ea typeface="微软雅黑" panose="020B0503020204020204" pitchFamily="82" charset="2"/>
              </a:rPr>
              <a:t>事务原子性和持久性</a:t>
            </a:r>
            <a:endParaRPr kumimoji="1" lang="zh-CN" altLang="en-US" dirty="0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9742F4B-C198-DE4D-8534-F94AC00012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7608" y="1419225"/>
            <a:ext cx="10218120" cy="5005387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zh-CN" sz="2400" b="1" dirty="0">
                <a:latin typeface="微软雅黑" panose="020B0503020204020204" pitchFamily="82" charset="2"/>
                <a:ea typeface="微软雅黑" panose="020B0503020204020204" pitchFamily="82" charset="2"/>
              </a:rPr>
              <a:t>事务的</a:t>
            </a:r>
            <a:r>
              <a:rPr lang="zh-CN" altLang="zh-CN" sz="2400" b="1" dirty="0">
                <a:solidFill>
                  <a:srgbClr val="6F1787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原子性</a:t>
            </a:r>
            <a:r>
              <a:rPr lang="zh-CN" altLang="zh-CN" sz="2400" b="1" dirty="0">
                <a:latin typeface="微软雅黑" panose="020B0503020204020204" pitchFamily="82" charset="2"/>
                <a:ea typeface="微软雅黑" panose="020B0503020204020204" pitchFamily="82" charset="2"/>
              </a:rPr>
              <a:t>规定了事务是一个不可再分的基本操作单元。</a:t>
            </a:r>
            <a:endParaRPr lang="en-US" altLang="zh-CN" sz="2400" b="1" dirty="0"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lvl="1"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“事务全部成功或者失败”就是事务原子性的要求。</a:t>
            </a:r>
            <a:r>
              <a:rPr lang="zh-CN" altLang="zh-CN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“不可再分”这一性质则意味着对于不管是单条语句还是多条语句组合的事务，其中所有语句需要同时生效，或者同时被数据库拒绝。 </a:t>
            </a:r>
            <a:endParaRPr lang="en-US" altLang="zh-CN" sz="20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lvl="1">
              <a:lnSpc>
                <a:spcPct val="150000"/>
              </a:lnSpc>
            </a:pPr>
            <a:r>
              <a:rPr lang="zh-CN" altLang="zh-CN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数据库在事务的执行过程中发生故障而无法完成事务，也需要</a:t>
            </a:r>
            <a:r>
              <a:rPr lang="zh-CN" altLang="en-US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消除</a:t>
            </a:r>
            <a:r>
              <a:rPr lang="zh-CN" altLang="zh-CN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已经完成的部分语句的影响，使数据库</a:t>
            </a:r>
            <a:r>
              <a:rPr lang="zh-CN" altLang="zh-CN" sz="2000" dirty="0">
                <a:solidFill>
                  <a:srgbClr val="6F1787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不会处于只有部分语句执行成功的状态。 </a:t>
            </a:r>
            <a:endParaRPr lang="en-US" altLang="zh-CN" sz="2000" dirty="0">
              <a:solidFill>
                <a:srgbClr val="6F1787"/>
              </a:solidFill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>
              <a:lnSpc>
                <a:spcPct val="150000"/>
              </a:lnSpc>
            </a:pPr>
            <a:r>
              <a:rPr lang="zh-CN" altLang="zh-CN" sz="2400" b="1" dirty="0">
                <a:latin typeface="微软雅黑" panose="020B0503020204020204" pitchFamily="82" charset="2"/>
                <a:ea typeface="微软雅黑" panose="020B0503020204020204" pitchFamily="82" charset="2"/>
              </a:rPr>
              <a:t>事务的</a:t>
            </a:r>
            <a:r>
              <a:rPr lang="zh-CN" altLang="zh-CN" sz="2400" b="1" dirty="0">
                <a:solidFill>
                  <a:srgbClr val="6F1787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持久性</a:t>
            </a:r>
            <a:r>
              <a:rPr lang="zh-CN" altLang="en-US" sz="2400" b="1" dirty="0">
                <a:latin typeface="微软雅黑" panose="020B0503020204020204" pitchFamily="82" charset="2"/>
                <a:ea typeface="微软雅黑" panose="020B0503020204020204" pitchFamily="82" charset="2"/>
              </a:rPr>
              <a:t>：</a:t>
            </a:r>
            <a:r>
              <a:rPr lang="zh-CN" altLang="zh-CN" sz="2400" b="1" dirty="0">
                <a:latin typeface="微软雅黑" panose="020B0503020204020204" pitchFamily="82" charset="2"/>
                <a:ea typeface="微软雅黑" panose="020B0503020204020204" pitchFamily="82" charset="2"/>
              </a:rPr>
              <a:t>一旦</a:t>
            </a:r>
            <a:r>
              <a:rPr lang="zh-CN" altLang="en-US" sz="2400" b="1" dirty="0">
                <a:latin typeface="微软雅黑" panose="020B0503020204020204" pitchFamily="82" charset="2"/>
                <a:ea typeface="微软雅黑" panose="020B0503020204020204" pitchFamily="82" charset="2"/>
              </a:rPr>
              <a:t>某</a:t>
            </a:r>
            <a:r>
              <a:rPr lang="zh-CN" altLang="zh-CN" sz="2400" b="1" dirty="0">
                <a:latin typeface="微软雅黑" panose="020B0503020204020204" pitchFamily="82" charset="2"/>
                <a:ea typeface="微软雅黑" panose="020B0503020204020204" pitchFamily="82" charset="2"/>
              </a:rPr>
              <a:t>个事务提交以后，即使数据库发生故障，该事务的</a:t>
            </a:r>
            <a:r>
              <a:rPr lang="zh-CN" altLang="zh-CN" sz="2400" b="1" dirty="0">
                <a:solidFill>
                  <a:srgbClr val="6F1787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执行结果也不会丢失</a:t>
            </a:r>
            <a:r>
              <a:rPr lang="zh-CN" altLang="zh-CN" sz="2400" b="1" dirty="0">
                <a:latin typeface="微软雅黑" panose="020B0503020204020204" pitchFamily="82" charset="2"/>
                <a:ea typeface="微软雅黑" panose="020B0503020204020204" pitchFamily="82" charset="2"/>
              </a:rPr>
              <a:t>，可以被正确地恢复，仍然对后续事务可见</a:t>
            </a:r>
            <a:r>
              <a:rPr lang="en-US" altLang="zh-CN" sz="2400" b="1" dirty="0">
                <a:latin typeface="微软雅黑" panose="020B0503020204020204" pitchFamily="82" charset="2"/>
                <a:ea typeface="微软雅黑" panose="020B0503020204020204" pitchFamily="82" charset="2"/>
              </a:rPr>
              <a:t> </a:t>
            </a:r>
            <a:r>
              <a:rPr lang="zh-CN" altLang="zh-CN" sz="2400" b="1" dirty="0">
                <a:latin typeface="微软雅黑" panose="020B0503020204020204" pitchFamily="82" charset="2"/>
                <a:ea typeface="微软雅黑" panose="020B0503020204020204" pitchFamily="82" charset="2"/>
              </a:rPr>
              <a:t>。</a:t>
            </a:r>
            <a:endParaRPr lang="en-US" altLang="zh-CN" sz="2400" b="1" dirty="0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14E61AD-C112-0B46-8DAC-2BC8D9382F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zh-CN" altLang="en-US">
                <a:latin typeface="微软雅黑" panose="020B0503020204020204" pitchFamily="82" charset="2"/>
                <a:ea typeface="微软雅黑" panose="020B0503020204020204" pitchFamily="82" charset="2"/>
              </a:rPr>
              <a:t>数据库系统</a:t>
            </a:r>
            <a:r>
              <a:rPr lang="en-US" altLang="zh-CN">
                <a:latin typeface="微软雅黑" panose="020B0503020204020204" pitchFamily="82" charset="2"/>
                <a:ea typeface="微软雅黑" panose="020B0503020204020204" pitchFamily="82" charset="2"/>
              </a:rPr>
              <a:t>—</a:t>
            </a:r>
            <a:r>
              <a:rPr lang="zh-CN" altLang="en-US">
                <a:latin typeface="微软雅黑" panose="020B0503020204020204" pitchFamily="82" charset="2"/>
                <a:ea typeface="微软雅黑" panose="020B0503020204020204" pitchFamily="82" charset="2"/>
              </a:rPr>
              <a:t>故障恢复</a:t>
            </a:r>
            <a:endParaRPr lang="en-US" altLang="zh-CN" sz="12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61156023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18">
            <a:extLst>
              <a:ext uri="{FF2B5EF4-FFF2-40B4-BE49-F238E27FC236}">
                <a16:creationId xmlns:a16="http://schemas.microsoft.com/office/drawing/2014/main" id="{76199521-3F6D-4388-BA3C-73628EFB9071}"/>
              </a:ext>
            </a:extLst>
          </p:cNvPr>
          <p:cNvSpPr/>
          <p:nvPr/>
        </p:nvSpPr>
        <p:spPr>
          <a:xfrm>
            <a:off x="1322017" y="1727200"/>
            <a:ext cx="9389961" cy="3184820"/>
          </a:xfrm>
          <a:prstGeom prst="roundRect">
            <a:avLst>
              <a:gd name="adj" fmla="val 9827"/>
            </a:avLst>
          </a:prstGeom>
          <a:solidFill>
            <a:schemeClr val="bg1"/>
          </a:solidFill>
          <a:ln w="12700" cap="flat">
            <a:gradFill>
              <a:gsLst>
                <a:gs pos="0">
                  <a:srgbClr val="3B20FF">
                    <a:alpha val="16000"/>
                  </a:srgbClr>
                </a:gs>
                <a:gs pos="100000">
                  <a:srgbClr val="6F1787"/>
                </a:gs>
              </a:gsLst>
              <a:lin ang="10800000" scaled="1"/>
            </a:gradFill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endParaRPr lang="zh-CN" altLang="en-US" b="1" dirty="0">
              <a:latin typeface="微软雅黑" panose="020B0503020204020204" pitchFamily="82" charset="2"/>
              <a:ea typeface="微软雅黑" panose="020B0503020204020204" pitchFamily="82" charset="2"/>
              <a:sym typeface="+mn-ea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7B9DF87-A7AB-B043-AFA7-69CF3EBAE16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BBDC00-B9E2-4EFD-9306-2934E87247C6}" type="slidenum">
              <a:rPr lang="zh-CN" altLang="en-US" smtClean="0">
                <a:latin typeface="微软雅黑" panose="020B0503020204020204" pitchFamily="82" charset="2"/>
                <a:ea typeface="微软雅黑" panose="020B0503020204020204" pitchFamily="82" charset="2"/>
              </a:rPr>
              <a:pPr/>
              <a:t>40</a:t>
            </a:fld>
            <a:endParaRPr lang="zh-CN" altLang="en-US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942DDDE1-ED77-2E49-9F49-A7C22D95D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latin typeface="微软雅黑" panose="020B0503020204020204" pitchFamily="82" charset="2"/>
                <a:ea typeface="微软雅黑" panose="020B0503020204020204" pitchFamily="82" charset="2"/>
              </a:rPr>
              <a:t>基于</a:t>
            </a:r>
            <a:r>
              <a:rPr kumimoji="1" lang="en-US" altLang="zh-CN" dirty="0">
                <a:latin typeface="微软雅黑" panose="020B0503020204020204" pitchFamily="82" charset="2"/>
                <a:ea typeface="微软雅黑" panose="020B0503020204020204" pitchFamily="82" charset="2"/>
              </a:rPr>
              <a:t>undo</a:t>
            </a:r>
            <a:r>
              <a:rPr kumimoji="1" lang="zh-CN" altLang="en-US" dirty="0">
                <a:latin typeface="微软雅黑" panose="020B0503020204020204" pitchFamily="82" charset="2"/>
                <a:ea typeface="微软雅黑" panose="020B0503020204020204" pitchFamily="82" charset="2"/>
              </a:rPr>
              <a:t>日志的恢复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77FE766-33AD-FB41-BA55-A4DAEC51BF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06251" y="2137569"/>
            <a:ext cx="10874188" cy="5005387"/>
          </a:xfrm>
        </p:spPr>
        <p:txBody>
          <a:bodyPr/>
          <a:lstStyle/>
          <a:p>
            <a:r>
              <a:rPr kumimoji="1" lang="en-US" altLang="zh-CN" sz="2400" b="1" dirty="0">
                <a:solidFill>
                  <a:srgbClr val="6F1787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STEAL</a:t>
            </a:r>
            <a:r>
              <a:rPr lang="en-US" altLang="zh-CN" sz="2400" b="1" dirty="0">
                <a:solidFill>
                  <a:srgbClr val="6F1787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/</a:t>
            </a:r>
            <a:r>
              <a:rPr kumimoji="1" lang="en-US" altLang="zh-CN" sz="2400" b="1" dirty="0">
                <a:solidFill>
                  <a:srgbClr val="6F1787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FORCE</a:t>
            </a:r>
            <a:r>
              <a:rPr kumimoji="1" lang="zh-CN" altLang="en-US" sz="2400" b="1" dirty="0">
                <a:solidFill>
                  <a:srgbClr val="6F1787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性质的算法</a:t>
            </a:r>
            <a:endParaRPr kumimoji="1" lang="en-US" altLang="zh-CN" sz="2400" b="1" dirty="0">
              <a:solidFill>
                <a:srgbClr val="6F1787"/>
              </a:solidFill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r>
              <a:rPr kumimoji="1" lang="zh-CN" altLang="en-US" sz="2400" b="1" dirty="0">
                <a:solidFill>
                  <a:srgbClr val="6F1787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不需要处理事务重做，需要依靠</a:t>
            </a:r>
            <a:r>
              <a:rPr kumimoji="1" lang="en-US" altLang="zh-CN" sz="2400" b="1" dirty="0">
                <a:solidFill>
                  <a:srgbClr val="6F1787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undo</a:t>
            </a:r>
            <a:r>
              <a:rPr kumimoji="1" lang="zh-CN" altLang="en-US" sz="2400" b="1" dirty="0">
                <a:solidFill>
                  <a:srgbClr val="6F1787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日志来回滚事务</a:t>
            </a:r>
            <a:endParaRPr kumimoji="1" lang="en-US" altLang="zh-CN" sz="2400" b="1" dirty="0">
              <a:solidFill>
                <a:srgbClr val="6F1787"/>
              </a:solidFill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r>
              <a:rPr lang="zh-CN" altLang="en-US" sz="2400" b="1" dirty="0">
                <a:solidFill>
                  <a:srgbClr val="6F1787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故障恢复时，需要完成的任务</a:t>
            </a:r>
            <a:r>
              <a:rPr kumimoji="1" lang="zh-CN" altLang="en-US" sz="2400" b="1" dirty="0">
                <a:solidFill>
                  <a:srgbClr val="6F1787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：</a:t>
            </a:r>
            <a:endParaRPr kumimoji="1" lang="en-US" altLang="zh-CN" sz="2400" b="1" dirty="0">
              <a:solidFill>
                <a:srgbClr val="6F1787"/>
              </a:solidFill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lvl="1"/>
            <a:r>
              <a:rPr lang="zh-CN" altLang="en-US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找到所有未完成的事务</a:t>
            </a:r>
            <a:endParaRPr lang="en-US" altLang="zh-CN" sz="20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lvl="1"/>
            <a:r>
              <a:rPr kumimoji="1" lang="zh-CN" altLang="en-US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回滚这些未完成的事务</a:t>
            </a:r>
            <a:endParaRPr kumimoji="1" lang="en-US" altLang="zh-CN" sz="20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lvl="1"/>
            <a:r>
              <a:rPr lang="zh-CN" altLang="en-US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写入该事务中止的日志</a:t>
            </a:r>
            <a:endParaRPr kumimoji="1" lang="en-US" altLang="zh-CN" sz="20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endParaRPr kumimoji="1" lang="en-US" altLang="zh-CN" sz="24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endParaRPr kumimoji="1" lang="zh-CN" altLang="en-US" sz="24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7CB395D-E705-A544-8C79-9A9739CF30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zh-CN" altLang="en-US">
                <a:latin typeface="微软雅黑" panose="020B0503020204020204" pitchFamily="82" charset="2"/>
                <a:ea typeface="微软雅黑" panose="020B0503020204020204" pitchFamily="82" charset="2"/>
              </a:rPr>
              <a:t>数据库系统</a:t>
            </a:r>
            <a:r>
              <a:rPr lang="en-US" altLang="zh-CN">
                <a:latin typeface="微软雅黑" panose="020B0503020204020204" pitchFamily="82" charset="2"/>
                <a:ea typeface="微软雅黑" panose="020B0503020204020204" pitchFamily="82" charset="2"/>
              </a:rPr>
              <a:t>—</a:t>
            </a:r>
            <a:r>
              <a:rPr lang="zh-CN" altLang="en-US">
                <a:latin typeface="微软雅黑" panose="020B0503020204020204" pitchFamily="82" charset="2"/>
                <a:ea typeface="微软雅黑" panose="020B0503020204020204" pitchFamily="82" charset="2"/>
              </a:rPr>
              <a:t>故障恢复</a:t>
            </a:r>
            <a:endParaRPr lang="en-US" altLang="zh-CN" sz="12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07594497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18">
            <a:extLst>
              <a:ext uri="{FF2B5EF4-FFF2-40B4-BE49-F238E27FC236}">
                <a16:creationId xmlns:a16="http://schemas.microsoft.com/office/drawing/2014/main" id="{CC3959EB-DCC5-4432-8641-5A5C9A01537D}"/>
              </a:ext>
            </a:extLst>
          </p:cNvPr>
          <p:cNvSpPr/>
          <p:nvPr/>
        </p:nvSpPr>
        <p:spPr>
          <a:xfrm>
            <a:off x="745062" y="1502383"/>
            <a:ext cx="10356126" cy="4583439"/>
          </a:xfrm>
          <a:prstGeom prst="roundRect">
            <a:avLst>
              <a:gd name="adj" fmla="val 9827"/>
            </a:avLst>
          </a:prstGeom>
          <a:solidFill>
            <a:schemeClr val="bg1"/>
          </a:solidFill>
          <a:ln w="12700" cap="flat">
            <a:gradFill>
              <a:gsLst>
                <a:gs pos="0">
                  <a:srgbClr val="3B20FF">
                    <a:alpha val="16000"/>
                  </a:srgbClr>
                </a:gs>
                <a:gs pos="100000">
                  <a:srgbClr val="6F1787"/>
                </a:gs>
              </a:gsLst>
              <a:lin ang="10800000" scaled="1"/>
            </a:gradFill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endParaRPr lang="zh-CN" altLang="en-US" b="1" dirty="0">
              <a:latin typeface="微软雅黑" panose="020B0503020204020204" pitchFamily="82" charset="2"/>
              <a:ea typeface="微软雅黑" panose="020B0503020204020204" pitchFamily="82" charset="2"/>
              <a:sym typeface="+mn-ea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6BBF6FE6-27F4-71D0-85A3-BD09371E2BC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7BBDC00-B9E2-4EFD-9306-2934E87247C6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82" charset="2"/>
                <a:ea typeface="微软雅黑" panose="020B0503020204020204" pitchFamily="82" charset="2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82C35E13-27F0-EF07-6FA5-F29BFFB051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latin typeface="微软雅黑" panose="020B0503020204020204" pitchFamily="82" charset="2"/>
                <a:ea typeface="微软雅黑" panose="020B0503020204020204" pitchFamily="82" charset="2"/>
              </a:rPr>
              <a:t>基于</a:t>
            </a:r>
            <a:r>
              <a:rPr kumimoji="1" lang="en-US" altLang="zh-CN" dirty="0">
                <a:latin typeface="微软雅黑" panose="020B0503020204020204" pitchFamily="82" charset="2"/>
                <a:ea typeface="微软雅黑" panose="020B0503020204020204" pitchFamily="82" charset="2"/>
              </a:rPr>
              <a:t>undo</a:t>
            </a:r>
            <a:r>
              <a:rPr kumimoji="1" lang="zh-CN" altLang="en-US" dirty="0">
                <a:latin typeface="微软雅黑" panose="020B0503020204020204" pitchFamily="82" charset="2"/>
                <a:ea typeface="微软雅黑" panose="020B0503020204020204" pitchFamily="82" charset="2"/>
              </a:rPr>
              <a:t>日志的恢复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12CA417-AE91-7099-90DE-698E352947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6857" y="1502383"/>
            <a:ext cx="9917649" cy="5246033"/>
          </a:xfrm>
        </p:spPr>
        <p:txBody>
          <a:bodyPr/>
          <a:lstStyle/>
          <a:p>
            <a:r>
              <a:rPr kumimoji="1" lang="zh-CN" altLang="en-US" sz="2400" b="1" dirty="0">
                <a:latin typeface="微软雅黑" panose="020B0503020204020204" pitchFamily="82" charset="2"/>
                <a:ea typeface="微软雅黑" panose="020B0503020204020204" pitchFamily="82" charset="2"/>
              </a:rPr>
              <a:t>正常事务</a:t>
            </a:r>
            <a:r>
              <a:rPr kumimoji="1" lang="en-US" altLang="zh-CN" sz="2400" b="1" dirty="0">
                <a:latin typeface="微软雅黑" panose="020B0503020204020204" pitchFamily="82" charset="2"/>
                <a:ea typeface="微软雅黑" panose="020B0503020204020204" pitchFamily="82" charset="2"/>
              </a:rPr>
              <a:t>T</a:t>
            </a:r>
            <a:r>
              <a:rPr kumimoji="1" lang="zh-CN" altLang="en-US" sz="2400" b="1" dirty="0">
                <a:latin typeface="微软雅黑" panose="020B0503020204020204" pitchFamily="82" charset="2"/>
                <a:ea typeface="微软雅黑" panose="020B0503020204020204" pitchFamily="82" charset="2"/>
              </a:rPr>
              <a:t>的执行流程</a:t>
            </a:r>
            <a:endParaRPr kumimoji="1" lang="en-US" altLang="zh-CN" sz="2400" b="1" dirty="0"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lvl="1"/>
            <a:r>
              <a:rPr lang="zh-CN" altLang="en-US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开始事务：向日志中写入事务开始记录</a:t>
            </a:r>
            <a:r>
              <a:rPr lang="en-US" altLang="zh-CN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&lt;</a:t>
            </a:r>
            <a:r>
              <a:rPr lang="en-US" altLang="zh-CN" sz="2000" i="1" dirty="0">
                <a:latin typeface="微软雅黑" panose="020B0503020204020204" pitchFamily="82" charset="2"/>
                <a:ea typeface="微软雅黑" panose="020B0503020204020204" pitchFamily="82" charset="2"/>
                <a:cs typeface="Times New Roman" panose="02020603050405020304" pitchFamily="18" charset="0"/>
              </a:rPr>
              <a:t>T start</a:t>
            </a:r>
            <a:r>
              <a:rPr lang="en-US" altLang="zh-CN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&gt;</a:t>
            </a:r>
          </a:p>
          <a:p>
            <a:pPr lvl="1"/>
            <a:r>
              <a:rPr kumimoji="1" lang="zh-CN" altLang="en-US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修改数据项</a:t>
            </a:r>
            <a:r>
              <a:rPr kumimoji="1" lang="en-US" altLang="zh-CN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X</a:t>
            </a:r>
            <a:r>
              <a:rPr kumimoji="1" lang="zh-CN" altLang="en-US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：向日志中写入</a:t>
            </a:r>
            <a:r>
              <a:rPr kumimoji="1" lang="en-US" altLang="zh-CN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undo</a:t>
            </a:r>
            <a:r>
              <a:rPr kumimoji="1" lang="zh-CN" altLang="en-US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日志记录</a:t>
            </a:r>
            <a:r>
              <a:rPr kumimoji="1" lang="en-US" altLang="zh-CN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&lt;</a:t>
            </a:r>
            <a:r>
              <a:rPr kumimoji="1" lang="en-US" altLang="zh-CN" sz="2000" i="1" dirty="0">
                <a:latin typeface="微软雅黑" panose="020B0503020204020204" pitchFamily="82" charset="2"/>
                <a:ea typeface="微软雅黑" panose="020B0503020204020204" pitchFamily="82" charset="2"/>
                <a:cs typeface="Times New Roman" panose="02020603050405020304" pitchFamily="18" charset="0"/>
              </a:rPr>
              <a:t>T,</a:t>
            </a:r>
            <a:r>
              <a:rPr kumimoji="1" lang="zh-CN" altLang="en-US" sz="2000" i="1" dirty="0">
                <a:latin typeface="微软雅黑" panose="020B0503020204020204" pitchFamily="82" charset="2"/>
                <a:ea typeface="微软雅黑" panose="020B0503020204020204" pitchFamily="82" charset="2"/>
                <a:cs typeface="Times New Roman" panose="02020603050405020304" pitchFamily="18" charset="0"/>
              </a:rPr>
              <a:t> </a:t>
            </a:r>
            <a:r>
              <a:rPr kumimoji="1" lang="en-US" altLang="zh-CN" sz="2000" i="1" dirty="0">
                <a:latin typeface="微软雅黑" panose="020B0503020204020204" pitchFamily="82" charset="2"/>
                <a:ea typeface="微软雅黑" panose="020B0503020204020204" pitchFamily="82" charset="2"/>
                <a:cs typeface="Times New Roman" panose="02020603050405020304" pitchFamily="18" charset="0"/>
              </a:rPr>
              <a:t>X,</a:t>
            </a:r>
            <a:r>
              <a:rPr kumimoji="1" lang="zh-CN" altLang="en-US" sz="2000" i="1" dirty="0">
                <a:latin typeface="微软雅黑" panose="020B0503020204020204" pitchFamily="82" charset="2"/>
                <a:ea typeface="微软雅黑" panose="020B0503020204020204" pitchFamily="82" charset="2"/>
                <a:cs typeface="Times New Roman" panose="02020603050405020304" pitchFamily="18" charset="0"/>
              </a:rPr>
              <a:t> </a:t>
            </a:r>
            <a:r>
              <a:rPr kumimoji="1" lang="en-US" altLang="zh-CN" sz="2000" i="1" dirty="0" err="1">
                <a:latin typeface="微软雅黑" panose="020B0503020204020204" pitchFamily="82" charset="2"/>
                <a:ea typeface="微软雅黑" panose="020B0503020204020204" pitchFamily="82" charset="2"/>
                <a:cs typeface="Times New Roman" panose="02020603050405020304" pitchFamily="18" charset="0"/>
              </a:rPr>
              <a:t>v</a:t>
            </a:r>
            <a:r>
              <a:rPr kumimoji="1" lang="en-US" altLang="zh-CN" sz="2000" i="1" baseline="-25000" dirty="0" err="1">
                <a:latin typeface="微软雅黑" panose="020B0503020204020204" pitchFamily="82" charset="2"/>
                <a:ea typeface="微软雅黑" panose="020B0503020204020204" pitchFamily="82" charset="2"/>
                <a:cs typeface="Times New Roman" panose="02020603050405020304" pitchFamily="18" charset="0"/>
              </a:rPr>
              <a:t>old</a:t>
            </a:r>
            <a:r>
              <a:rPr kumimoji="1" lang="en-US" altLang="zh-CN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&gt;</a:t>
            </a:r>
            <a:r>
              <a:rPr kumimoji="1" lang="zh-CN" altLang="en-US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，</a:t>
            </a:r>
            <a:r>
              <a:rPr kumimoji="1" lang="en-US" altLang="zh-CN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 </a:t>
            </a:r>
            <a:r>
              <a:rPr kumimoji="1" lang="en-US" altLang="zh-CN" sz="2000" i="1" dirty="0" err="1">
                <a:latin typeface="微软雅黑" panose="020B0503020204020204" pitchFamily="82" charset="2"/>
                <a:ea typeface="微软雅黑" panose="020B0503020204020204" pitchFamily="82" charset="2"/>
                <a:cs typeface="Times New Roman" panose="02020603050405020304" pitchFamily="18" charset="0"/>
              </a:rPr>
              <a:t>v</a:t>
            </a:r>
            <a:r>
              <a:rPr kumimoji="1" lang="en-US" altLang="zh-CN" sz="2000" i="1" baseline="-25000" dirty="0" err="1">
                <a:latin typeface="微软雅黑" panose="020B0503020204020204" pitchFamily="82" charset="2"/>
                <a:ea typeface="微软雅黑" panose="020B0503020204020204" pitchFamily="82" charset="2"/>
                <a:cs typeface="Times New Roman" panose="02020603050405020304" pitchFamily="18" charset="0"/>
              </a:rPr>
              <a:t>old</a:t>
            </a:r>
            <a:r>
              <a:rPr kumimoji="1" lang="zh-CN" altLang="en-US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代表数据项修改前的值（</a:t>
            </a:r>
            <a:r>
              <a:rPr kumimoji="1" lang="zh-CN" altLang="en-US" sz="2000" dirty="0">
                <a:solidFill>
                  <a:srgbClr val="3B20FF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修改过的脏页允许刷盘）</a:t>
            </a:r>
            <a:endParaRPr kumimoji="1" lang="en-US" altLang="zh-CN" sz="2000" dirty="0">
              <a:solidFill>
                <a:srgbClr val="3B20FF"/>
              </a:solidFill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lvl="1"/>
            <a:r>
              <a:rPr lang="zh-CN" altLang="en-US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提交事务：将</a:t>
            </a:r>
            <a:r>
              <a:rPr lang="en-US" altLang="zh-CN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T</a:t>
            </a:r>
            <a:r>
              <a:rPr lang="zh-CN" altLang="en-US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关联的</a:t>
            </a:r>
            <a:r>
              <a:rPr lang="zh-CN" altLang="en-US" sz="2000" dirty="0">
                <a:solidFill>
                  <a:srgbClr val="3B20FF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脏页写入磁盘</a:t>
            </a:r>
            <a:r>
              <a:rPr lang="zh-CN" altLang="en-US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，写入事务提交记录</a:t>
            </a:r>
            <a:r>
              <a:rPr lang="en-US" altLang="zh-CN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&lt;</a:t>
            </a:r>
            <a:r>
              <a:rPr lang="en-US" altLang="zh-CN" sz="2000" i="1" dirty="0">
                <a:latin typeface="微软雅黑" panose="020B0503020204020204" pitchFamily="82" charset="2"/>
                <a:ea typeface="微软雅黑" panose="020B0503020204020204" pitchFamily="82" charset="2"/>
                <a:cs typeface="Times New Roman" panose="02020603050405020304" pitchFamily="18" charset="0"/>
              </a:rPr>
              <a:t>T commit</a:t>
            </a:r>
            <a:r>
              <a:rPr lang="en-US" altLang="zh-CN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&gt;</a:t>
            </a:r>
            <a:r>
              <a:rPr lang="zh-CN" altLang="en-US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，</a:t>
            </a:r>
            <a:r>
              <a:rPr lang="zh-CN" altLang="en-US" sz="2000" dirty="0">
                <a:solidFill>
                  <a:srgbClr val="3B20FF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并且将脏页相关</a:t>
            </a:r>
            <a:r>
              <a:rPr lang="en-US" altLang="zh-CN" sz="2000" dirty="0">
                <a:solidFill>
                  <a:srgbClr val="3B20FF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undo</a:t>
            </a:r>
            <a:r>
              <a:rPr lang="zh-CN" altLang="en-US" sz="2000" dirty="0">
                <a:solidFill>
                  <a:srgbClr val="3B20FF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日志刷盘</a:t>
            </a:r>
            <a:endParaRPr lang="en-US" altLang="zh-CN" sz="2000" dirty="0">
              <a:solidFill>
                <a:srgbClr val="3B20FF"/>
              </a:solidFill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lvl="1"/>
            <a:r>
              <a:rPr lang="en-US" altLang="zh-CN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Abort</a:t>
            </a:r>
            <a:r>
              <a:rPr lang="zh-CN" altLang="en-US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事务：将</a:t>
            </a:r>
            <a:r>
              <a:rPr lang="en-US" altLang="zh-CN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T</a:t>
            </a:r>
            <a:r>
              <a:rPr lang="zh-CN" altLang="en-US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关联的</a:t>
            </a:r>
            <a:r>
              <a:rPr lang="zh-CN" altLang="en-US" sz="2000" dirty="0">
                <a:solidFill>
                  <a:srgbClr val="3B20FF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脏页及</a:t>
            </a:r>
            <a:r>
              <a:rPr lang="en-US" altLang="zh-CN" sz="2000" dirty="0">
                <a:solidFill>
                  <a:srgbClr val="3B20FF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undo</a:t>
            </a:r>
            <a:r>
              <a:rPr lang="zh-CN" altLang="en-US" sz="2000" dirty="0">
                <a:solidFill>
                  <a:srgbClr val="3B20FF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日志刷盘，写入</a:t>
            </a:r>
            <a:r>
              <a:rPr lang="zh-CN" altLang="en-US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记录</a:t>
            </a:r>
            <a:r>
              <a:rPr lang="en-US" altLang="zh-CN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&lt;</a:t>
            </a:r>
            <a:r>
              <a:rPr lang="en-US" altLang="zh-CN" sz="2000" i="1" dirty="0">
                <a:latin typeface="微软雅黑" panose="020B0503020204020204" pitchFamily="82" charset="2"/>
                <a:ea typeface="微软雅黑" panose="020B0503020204020204" pitchFamily="82" charset="2"/>
                <a:cs typeface="Times New Roman" panose="02020603050405020304" pitchFamily="18" charset="0"/>
              </a:rPr>
              <a:t>T abort</a:t>
            </a:r>
            <a:r>
              <a:rPr lang="en-US" altLang="zh-CN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&gt;</a:t>
            </a:r>
            <a:endParaRPr lang="en-US" altLang="zh-CN" sz="2000" dirty="0">
              <a:solidFill>
                <a:srgbClr val="3B20FF"/>
              </a:solidFill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r>
              <a:rPr lang="zh-CN" altLang="en-US" sz="2400" b="1" dirty="0">
                <a:solidFill>
                  <a:srgbClr val="6F1787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页面淘汰时：将淘汰的页面和对应的</a:t>
            </a:r>
            <a:r>
              <a:rPr lang="en-US" altLang="zh-CN" sz="2400" b="1" dirty="0">
                <a:solidFill>
                  <a:srgbClr val="6F1787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undo</a:t>
            </a:r>
            <a:r>
              <a:rPr lang="zh-CN" altLang="en-US" sz="2400" b="1" dirty="0">
                <a:solidFill>
                  <a:srgbClr val="6F1787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日志刷盘</a:t>
            </a:r>
            <a:endParaRPr lang="en-US" altLang="zh-CN" sz="2400" b="1" dirty="0">
              <a:solidFill>
                <a:srgbClr val="6F1787"/>
              </a:solidFill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r>
              <a:rPr kumimoji="1" lang="zh-CN" altLang="en-US" sz="2400" b="1" dirty="0">
                <a:latin typeface="微软雅黑" panose="020B0503020204020204" pitchFamily="82" charset="2"/>
                <a:ea typeface="微软雅黑" panose="020B0503020204020204" pitchFamily="82" charset="2"/>
              </a:rPr>
              <a:t>回滚事务执行流程</a:t>
            </a:r>
            <a:endParaRPr kumimoji="1" lang="en-US" altLang="zh-CN" sz="2400" b="1" dirty="0"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lvl="1"/>
            <a:r>
              <a:rPr lang="zh-CN" altLang="en-US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反向扫描</a:t>
            </a:r>
            <a:r>
              <a:rPr kumimoji="1" lang="en-US" altLang="zh-CN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T</a:t>
            </a:r>
            <a:r>
              <a:rPr kumimoji="1" lang="zh-CN" altLang="en-US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相关的</a:t>
            </a:r>
            <a:r>
              <a:rPr kumimoji="1" lang="en-US" altLang="zh-CN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undo</a:t>
            </a:r>
            <a:r>
              <a:rPr kumimoji="1" lang="zh-CN" altLang="en-US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日志，执行回滚</a:t>
            </a:r>
            <a:endParaRPr kumimoji="1" lang="en-US" altLang="zh-CN" sz="20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lvl="1"/>
            <a:r>
              <a:rPr lang="zh-CN" altLang="en-US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将回滚中更新的脏页刷盘，写入事务中止记录</a:t>
            </a:r>
            <a:r>
              <a:rPr lang="en-US" altLang="zh-CN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&lt;</a:t>
            </a:r>
            <a:r>
              <a:rPr lang="en-US" altLang="zh-CN" sz="2000" i="1" dirty="0">
                <a:latin typeface="微软雅黑" panose="020B0503020204020204" pitchFamily="82" charset="2"/>
                <a:ea typeface="微软雅黑" panose="020B0503020204020204" pitchFamily="82" charset="2"/>
                <a:cs typeface="Times New Roman" panose="02020603050405020304" pitchFamily="18" charset="0"/>
              </a:rPr>
              <a:t>T abort</a:t>
            </a:r>
            <a:r>
              <a:rPr lang="en-US" altLang="zh-CN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&gt;</a:t>
            </a:r>
            <a:endParaRPr kumimoji="1" lang="en-US" altLang="zh-CN" sz="20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endParaRPr kumimoji="1" lang="en-US" altLang="zh-CN" sz="24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lvl="1"/>
            <a:endParaRPr kumimoji="1" lang="zh-CN" altLang="en-US" sz="24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ACD8269-9FCE-63F9-1756-917E77C897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82" charset="2"/>
                <a:ea typeface="微软雅黑" panose="020B0503020204020204" pitchFamily="82" charset="2"/>
              </a:rPr>
              <a:t>数据库系统</a:t>
            </a: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82" charset="2"/>
                <a:ea typeface="微软雅黑" panose="020B0503020204020204" pitchFamily="82" charset="2"/>
              </a:rPr>
              <a:t>—</a:t>
            </a: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82" charset="2"/>
                <a:ea typeface="微软雅黑" panose="020B0503020204020204" pitchFamily="82" charset="2"/>
              </a:rPr>
              <a:t>故障恢复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61111011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18">
            <a:extLst>
              <a:ext uri="{FF2B5EF4-FFF2-40B4-BE49-F238E27FC236}">
                <a16:creationId xmlns:a16="http://schemas.microsoft.com/office/drawing/2014/main" id="{0655CCC1-F4ED-447E-B1AF-D4B83D3CA7A3}"/>
              </a:ext>
            </a:extLst>
          </p:cNvPr>
          <p:cNvSpPr/>
          <p:nvPr/>
        </p:nvSpPr>
        <p:spPr>
          <a:xfrm>
            <a:off x="404585" y="1188410"/>
            <a:ext cx="11534803" cy="5088834"/>
          </a:xfrm>
          <a:prstGeom prst="roundRect">
            <a:avLst>
              <a:gd name="adj" fmla="val 9827"/>
            </a:avLst>
          </a:prstGeom>
          <a:solidFill>
            <a:schemeClr val="bg1"/>
          </a:solidFill>
          <a:ln w="12700" cap="flat">
            <a:gradFill>
              <a:gsLst>
                <a:gs pos="0">
                  <a:srgbClr val="3B20FF">
                    <a:alpha val="16000"/>
                  </a:srgbClr>
                </a:gs>
                <a:gs pos="100000">
                  <a:srgbClr val="6F1787"/>
                </a:gs>
              </a:gsLst>
              <a:lin ang="10800000" scaled="1"/>
            </a:gradFill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endParaRPr lang="zh-CN" altLang="en-US" b="1" dirty="0">
              <a:latin typeface="微软雅黑" panose="020B0503020204020204" pitchFamily="82" charset="2"/>
              <a:ea typeface="微软雅黑" panose="020B0503020204020204" pitchFamily="82" charset="2"/>
              <a:sym typeface="+mn-ea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1BF1C3C-A481-1EC0-4795-00728143FFE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7BBDC00-B9E2-4EFD-9306-2934E87247C6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华文楷体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华文楷体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2FB42049-B4DC-7021-7F92-9E0B0D4D7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基于</a:t>
            </a:r>
            <a:r>
              <a:rPr kumimoji="1" lang="en-US" altLang="zh-CN" dirty="0"/>
              <a:t>undo</a:t>
            </a:r>
            <a:r>
              <a:rPr kumimoji="1" lang="zh-CN" altLang="en-US" dirty="0"/>
              <a:t>日志的恢复</a:t>
            </a: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4DB8C2C-0628-879A-FB01-D049C4DEB0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数据库系统</a:t>
            </a: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—</a:t>
            </a: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故障恢复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D06C162A-3491-42F9-6A02-9E00C29E8849}"/>
              </a:ext>
            </a:extLst>
          </p:cNvPr>
          <p:cNvSpPr txBox="1"/>
          <p:nvPr/>
        </p:nvSpPr>
        <p:spPr>
          <a:xfrm>
            <a:off x="7852846" y="5848370"/>
            <a:ext cx="12622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imHei" panose="02010609060101010101" pitchFamily="49" charset="-122"/>
                <a:ea typeface="SimHei" panose="02010609060101010101" pitchFamily="49" charset="-122"/>
              </a:rPr>
              <a:t>磁盘</a:t>
            </a:r>
          </a:p>
        </p:txBody>
      </p:sp>
      <p:sp>
        <p:nvSpPr>
          <p:cNvPr id="75" name="文本框 74">
            <a:extLst>
              <a:ext uri="{FF2B5EF4-FFF2-40B4-BE49-F238E27FC236}">
                <a16:creationId xmlns:a16="http://schemas.microsoft.com/office/drawing/2014/main" id="{1EAA90D5-A01E-7FB7-A0AC-1F9DDA62E3A0}"/>
              </a:ext>
            </a:extLst>
          </p:cNvPr>
          <p:cNvSpPr txBox="1"/>
          <p:nvPr/>
        </p:nvSpPr>
        <p:spPr>
          <a:xfrm>
            <a:off x="659807" y="1421805"/>
            <a:ext cx="282780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82" charset="2"/>
                <a:ea typeface="微软雅黑" panose="020B0503020204020204" pitchFamily="82" charset="2"/>
              </a:rPr>
              <a:t>1.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82" charset="2"/>
                <a:ea typeface="微软雅黑" panose="020B0503020204020204" pitchFamily="82" charset="2"/>
              </a:rPr>
              <a:t>写入数据项</a:t>
            </a:r>
            <a:endParaRPr kumimoji="1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82" charset="2"/>
                <a:ea typeface="微软雅黑" panose="020B0503020204020204" pitchFamily="82" charset="2"/>
              </a:rPr>
              <a:t>2.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82" charset="2"/>
                <a:ea typeface="微软雅黑" panose="020B0503020204020204" pitchFamily="82" charset="2"/>
              </a:rPr>
              <a:t>写入日志记录</a:t>
            </a:r>
            <a:endParaRPr kumimoji="1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82" charset="2"/>
                <a:ea typeface="微软雅黑" panose="020B0503020204020204" pitchFamily="82" charset="2"/>
              </a:rPr>
              <a:t>3.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82" charset="2"/>
                <a:ea typeface="微软雅黑" panose="020B0503020204020204" pitchFamily="82" charset="2"/>
              </a:rPr>
              <a:t>将日志写回磁盘</a:t>
            </a:r>
            <a:endParaRPr kumimoji="1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82" charset="2"/>
                <a:ea typeface="微软雅黑" panose="020B0503020204020204" pitchFamily="82" charset="2"/>
              </a:rPr>
              <a:t>4.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82" charset="2"/>
                <a:ea typeface="微软雅黑" panose="020B0503020204020204" pitchFamily="82" charset="2"/>
              </a:rPr>
              <a:t>将脏页写回磁盘</a:t>
            </a:r>
            <a:endParaRPr kumimoji="1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82" charset="2"/>
                <a:ea typeface="微软雅黑" panose="020B0503020204020204" pitchFamily="82" charset="2"/>
              </a:rPr>
              <a:t>5.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82" charset="2"/>
                <a:ea typeface="微软雅黑" panose="020B0503020204020204" pitchFamily="82" charset="2"/>
              </a:rPr>
              <a:t>返回提交成功</a:t>
            </a:r>
            <a:endParaRPr kumimoji="1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82" charset="2"/>
                <a:ea typeface="微软雅黑" panose="020B0503020204020204" pitchFamily="82" charset="2"/>
              </a:rPr>
              <a:t>淘汰页面时刷新页面和相关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82" charset="2"/>
                <a:ea typeface="微软雅黑" panose="020B0503020204020204" pitchFamily="82" charset="2"/>
              </a:rPr>
              <a:t>undo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82" charset="2"/>
                <a:ea typeface="微软雅黑" panose="020B0503020204020204" pitchFamily="82" charset="2"/>
              </a:rPr>
              <a:t>日志</a:t>
            </a:r>
            <a:endParaRPr kumimoji="1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77" name="文本框 76">
            <a:extLst>
              <a:ext uri="{FF2B5EF4-FFF2-40B4-BE49-F238E27FC236}">
                <a16:creationId xmlns:a16="http://schemas.microsoft.com/office/drawing/2014/main" id="{9C460ED8-7967-A20F-138E-279F457520E1}"/>
              </a:ext>
            </a:extLst>
          </p:cNvPr>
          <p:cNvSpPr txBox="1"/>
          <p:nvPr/>
        </p:nvSpPr>
        <p:spPr>
          <a:xfrm>
            <a:off x="1459134" y="5037674"/>
            <a:ext cx="22135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82" charset="2"/>
                <a:ea typeface="微软雅黑" panose="020B0503020204020204" pitchFamily="82" charset="2"/>
              </a:rPr>
              <a:t>需要保证事务提交前完成</a:t>
            </a:r>
          </a:p>
        </p:txBody>
      </p:sp>
      <p:sp>
        <p:nvSpPr>
          <p:cNvPr id="4" name="下箭头 3">
            <a:extLst>
              <a:ext uri="{FF2B5EF4-FFF2-40B4-BE49-F238E27FC236}">
                <a16:creationId xmlns:a16="http://schemas.microsoft.com/office/drawing/2014/main" id="{16719B2E-801E-2CB6-4FD4-F61CB991E32C}"/>
              </a:ext>
            </a:extLst>
          </p:cNvPr>
          <p:cNvSpPr/>
          <p:nvPr/>
        </p:nvSpPr>
        <p:spPr bwMode="auto">
          <a:xfrm>
            <a:off x="840358" y="5131364"/>
            <a:ext cx="493641" cy="703540"/>
          </a:xfrm>
          <a:prstGeom prst="downArrow">
            <a:avLst/>
          </a:prstGeom>
          <a:noFill/>
          <a:ln w="28575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3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E513A43F-3B8F-4FC4-AF16-59A80879A2AB}"/>
              </a:ext>
            </a:extLst>
          </p:cNvPr>
          <p:cNvGrpSpPr/>
          <p:nvPr/>
        </p:nvGrpSpPr>
        <p:grpSpPr>
          <a:xfrm>
            <a:off x="3876204" y="1421805"/>
            <a:ext cx="8151904" cy="4532669"/>
            <a:chOff x="3170582" y="945785"/>
            <a:chExt cx="9280418" cy="5160152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9AC73EF0-121F-383D-C3F6-456A9CF3CB26}"/>
                </a:ext>
              </a:extLst>
            </p:cNvPr>
            <p:cNvSpPr/>
            <p:nvPr/>
          </p:nvSpPr>
          <p:spPr bwMode="auto">
            <a:xfrm>
              <a:off x="3170582" y="1649896"/>
              <a:ext cx="4084983" cy="1878495"/>
            </a:xfrm>
            <a:prstGeom prst="rect">
              <a:avLst/>
            </a:prstGeom>
            <a:ln w="38100"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华文楷体" pitchFamily="2" charset="-122"/>
              </a:endParaRP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AB199268-03EA-6CCD-0804-43EAAFE29C05}"/>
                </a:ext>
              </a:extLst>
            </p:cNvPr>
            <p:cNvSpPr/>
            <p:nvPr/>
          </p:nvSpPr>
          <p:spPr bwMode="auto">
            <a:xfrm>
              <a:off x="3170582" y="4227442"/>
              <a:ext cx="6162261" cy="1878495"/>
            </a:xfrm>
            <a:prstGeom prst="rect">
              <a:avLst/>
            </a:prstGeom>
            <a:ln w="38100"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华文楷体" pitchFamily="2" charset="-122"/>
              </a:endParaRP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4CF352B9-5BF7-9F69-C58B-EAF69C593AAA}"/>
                </a:ext>
              </a:extLst>
            </p:cNvPr>
            <p:cNvSpPr/>
            <p:nvPr/>
          </p:nvSpPr>
          <p:spPr bwMode="auto">
            <a:xfrm flipH="1">
              <a:off x="7623311" y="1649895"/>
              <a:ext cx="1709531" cy="1878495"/>
            </a:xfrm>
            <a:prstGeom prst="rect">
              <a:avLst/>
            </a:prstGeom>
            <a:ln w="38100"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华文楷体" pitchFamily="2" charset="-122"/>
              </a:endParaRP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7B65BA75-2D22-1546-5869-09014B31E537}"/>
                </a:ext>
              </a:extLst>
            </p:cNvPr>
            <p:cNvSpPr/>
            <p:nvPr/>
          </p:nvSpPr>
          <p:spPr bwMode="auto">
            <a:xfrm flipH="1">
              <a:off x="9700588" y="1649894"/>
              <a:ext cx="1709531" cy="1878495"/>
            </a:xfrm>
            <a:prstGeom prst="rect">
              <a:avLst/>
            </a:prstGeom>
            <a:ln w="38100"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华文楷体" pitchFamily="2" charset="-122"/>
              </a:endParaRP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12A49890-0A34-FA16-17E4-5AA5426FA999}"/>
                </a:ext>
              </a:extLst>
            </p:cNvPr>
            <p:cNvSpPr/>
            <p:nvPr/>
          </p:nvSpPr>
          <p:spPr bwMode="auto">
            <a:xfrm flipH="1">
              <a:off x="9700587" y="4227442"/>
              <a:ext cx="1709531" cy="1080000"/>
            </a:xfrm>
            <a:prstGeom prst="rect">
              <a:avLst/>
            </a:prstGeom>
            <a:ln w="38100"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华文楷体" pitchFamily="2" charset="-122"/>
              </a:endParaRP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2403E935-36ED-C653-08D6-408398BD2A9D}"/>
                </a:ext>
              </a:extLst>
            </p:cNvPr>
            <p:cNvSpPr/>
            <p:nvPr/>
          </p:nvSpPr>
          <p:spPr bwMode="auto">
            <a:xfrm flipH="1">
              <a:off x="9700586" y="5456839"/>
              <a:ext cx="1709531" cy="648000"/>
            </a:xfrm>
            <a:prstGeom prst="rect">
              <a:avLst/>
            </a:prstGeom>
            <a:ln w="38100"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华文楷体" pitchFamily="2" charset="-122"/>
              </a:endParaRP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D2DF0CC0-041D-A9CF-73F7-A60F8460E932}"/>
                </a:ext>
              </a:extLst>
            </p:cNvPr>
            <p:cNvSpPr txBox="1"/>
            <p:nvPr/>
          </p:nvSpPr>
          <p:spPr>
            <a:xfrm>
              <a:off x="7295319" y="945785"/>
              <a:ext cx="126226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imHei" panose="02010609060101010101" pitchFamily="49" charset="-122"/>
                  <a:ea typeface="SimHei" panose="02010609060101010101" pitchFamily="49" charset="-122"/>
                </a:rPr>
                <a:t>缓冲区</a:t>
              </a: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77D04845-9AA7-1D45-F25D-F2795A3EC086}"/>
                </a:ext>
              </a:extLst>
            </p:cNvPr>
            <p:cNvSpPr txBox="1"/>
            <p:nvPr/>
          </p:nvSpPr>
          <p:spPr>
            <a:xfrm>
              <a:off x="4638261" y="1719470"/>
              <a:ext cx="152818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imHei" panose="02010609060101010101" pitchFamily="49" charset="-122"/>
                  <a:ea typeface="SimHei" panose="02010609060101010101" pitchFamily="49" charset="-122"/>
                </a:rPr>
                <a:t>数据页面</a:t>
              </a: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558A2333-3A2C-94FF-FD2A-195E22B041CE}"/>
                </a:ext>
              </a:extLst>
            </p:cNvPr>
            <p:cNvSpPr txBox="1"/>
            <p:nvPr/>
          </p:nvSpPr>
          <p:spPr>
            <a:xfrm>
              <a:off x="8132690" y="1719470"/>
              <a:ext cx="80258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imHei" panose="02010609060101010101" pitchFamily="49" charset="-122"/>
                  <a:ea typeface="SimHei" panose="02010609060101010101" pitchFamily="49" charset="-122"/>
                </a:rPr>
                <a:t>索引</a:t>
              </a: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2BEB3092-5CAC-5487-3D1B-40FA7D05352A}"/>
                </a:ext>
              </a:extLst>
            </p:cNvPr>
            <p:cNvSpPr txBox="1"/>
            <p:nvPr/>
          </p:nvSpPr>
          <p:spPr>
            <a:xfrm>
              <a:off x="10209964" y="1719470"/>
              <a:ext cx="80258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imHei" panose="02010609060101010101" pitchFamily="49" charset="-122"/>
                  <a:ea typeface="SimHei" panose="02010609060101010101" pitchFamily="49" charset="-122"/>
                </a:rPr>
                <a:t>日志</a:t>
              </a: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B7A341A3-3D41-A8CD-7321-A6695AF490BD}"/>
                </a:ext>
              </a:extLst>
            </p:cNvPr>
            <p:cNvSpPr txBox="1"/>
            <p:nvPr/>
          </p:nvSpPr>
          <p:spPr>
            <a:xfrm>
              <a:off x="9831035" y="4554121"/>
              <a:ext cx="1461052" cy="400110"/>
            </a:xfrm>
            <a:prstGeom prst="rect">
              <a:avLst/>
            </a:prstGeom>
            <a:ln w="28575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imHei" panose="02010609060101010101" pitchFamily="49" charset="-122"/>
                  <a:ea typeface="SimHei" panose="02010609060101010101" pitchFamily="49" charset="-122"/>
                </a:rPr>
                <a:t>日志文件</a:t>
              </a: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AE07E021-0449-40A1-839E-B05E76602D51}"/>
                </a:ext>
              </a:extLst>
            </p:cNvPr>
            <p:cNvSpPr txBox="1"/>
            <p:nvPr/>
          </p:nvSpPr>
          <p:spPr>
            <a:xfrm>
              <a:off x="10219901" y="5561455"/>
              <a:ext cx="80258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imHei" panose="02010609060101010101" pitchFamily="49" charset="-122"/>
                  <a:ea typeface="SimHei" panose="02010609060101010101" pitchFamily="49" charset="-122"/>
                </a:rPr>
                <a:t>索引</a:t>
              </a:r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69376DE0-7DBE-D99F-7DB6-3578C89E9E15}"/>
                </a:ext>
              </a:extLst>
            </p:cNvPr>
            <p:cNvSpPr/>
            <p:nvPr/>
          </p:nvSpPr>
          <p:spPr bwMode="auto">
            <a:xfrm flipH="1">
              <a:off x="9843045" y="4359964"/>
              <a:ext cx="1437867" cy="813988"/>
            </a:xfrm>
            <a:prstGeom prst="rect">
              <a:avLst/>
            </a:prstGeom>
            <a:noFill/>
            <a:ln w="38100"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华文楷体" pitchFamily="2" charset="-122"/>
              </a:endParaRPr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186E0AA8-B289-DA77-84C6-0D7B20CCAAF5}"/>
                </a:ext>
              </a:extLst>
            </p:cNvPr>
            <p:cNvSpPr/>
            <p:nvPr/>
          </p:nvSpPr>
          <p:spPr bwMode="auto">
            <a:xfrm flipH="1">
              <a:off x="3574767" y="2189154"/>
              <a:ext cx="1437867" cy="468000"/>
            </a:xfrm>
            <a:prstGeom prst="rect">
              <a:avLst/>
            </a:prstGeom>
            <a:noFill/>
            <a:ln w="38100"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华文楷体" pitchFamily="2" charset="-122"/>
              </a:endParaRP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07CC73F3-C695-7090-E238-27D75A9E2233}"/>
                </a:ext>
              </a:extLst>
            </p:cNvPr>
            <p:cNvSpPr/>
            <p:nvPr/>
          </p:nvSpPr>
          <p:spPr bwMode="auto">
            <a:xfrm flipH="1">
              <a:off x="3574766" y="2858772"/>
              <a:ext cx="1437867" cy="468000"/>
            </a:xfrm>
            <a:prstGeom prst="rect">
              <a:avLst/>
            </a:prstGeom>
            <a:noFill/>
            <a:ln w="38100"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华文楷体" pitchFamily="2" charset="-122"/>
              </a:endParaRPr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389812B0-C3D4-CF03-52B2-D8482A5E8EC0}"/>
                </a:ext>
              </a:extLst>
            </p:cNvPr>
            <p:cNvSpPr/>
            <p:nvPr/>
          </p:nvSpPr>
          <p:spPr bwMode="auto">
            <a:xfrm flipH="1">
              <a:off x="5377065" y="2858772"/>
              <a:ext cx="1437867" cy="468000"/>
            </a:xfrm>
            <a:prstGeom prst="rect">
              <a:avLst/>
            </a:prstGeom>
            <a:noFill/>
            <a:ln w="38100"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华文楷体" pitchFamily="2" charset="-122"/>
              </a:endParaRPr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F9E57AC3-B2E9-D010-3109-403E39D3A6C7}"/>
                </a:ext>
              </a:extLst>
            </p:cNvPr>
            <p:cNvSpPr/>
            <p:nvPr/>
          </p:nvSpPr>
          <p:spPr bwMode="auto">
            <a:xfrm flipH="1">
              <a:off x="5380380" y="2192083"/>
              <a:ext cx="1437867" cy="468000"/>
            </a:xfrm>
            <a:prstGeom prst="rect">
              <a:avLst/>
            </a:prstGeom>
            <a:noFill/>
            <a:ln w="38100"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华文楷体" pitchFamily="2" charset="-122"/>
              </a:endParaRPr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9C79D2DF-2C2E-B9A9-9097-FBB5F59B6788}"/>
                </a:ext>
              </a:extLst>
            </p:cNvPr>
            <p:cNvSpPr/>
            <p:nvPr/>
          </p:nvSpPr>
          <p:spPr bwMode="auto">
            <a:xfrm flipH="1">
              <a:off x="3694036" y="4603691"/>
              <a:ext cx="1437867" cy="468000"/>
            </a:xfrm>
            <a:prstGeom prst="rect">
              <a:avLst/>
            </a:prstGeom>
            <a:noFill/>
            <a:ln w="38100"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华文楷体" pitchFamily="2" charset="-122"/>
              </a:endParaRP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009E6918-051D-1619-3365-0B095B3FFBC6}"/>
                </a:ext>
              </a:extLst>
            </p:cNvPr>
            <p:cNvSpPr/>
            <p:nvPr/>
          </p:nvSpPr>
          <p:spPr bwMode="auto">
            <a:xfrm flipH="1">
              <a:off x="3694035" y="5273309"/>
              <a:ext cx="1437867" cy="468000"/>
            </a:xfrm>
            <a:prstGeom prst="rect">
              <a:avLst/>
            </a:prstGeom>
            <a:noFill/>
            <a:ln w="38100"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华文楷体" pitchFamily="2" charset="-122"/>
              </a:endParaRPr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A64936B4-AD24-5ABC-D339-DB1BD6CE8684}"/>
                </a:ext>
              </a:extLst>
            </p:cNvPr>
            <p:cNvSpPr/>
            <p:nvPr/>
          </p:nvSpPr>
          <p:spPr bwMode="auto">
            <a:xfrm flipH="1">
              <a:off x="5526151" y="5273309"/>
              <a:ext cx="1437867" cy="468000"/>
            </a:xfrm>
            <a:prstGeom prst="rect">
              <a:avLst/>
            </a:prstGeom>
            <a:noFill/>
            <a:ln w="38100"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华文楷体" pitchFamily="2" charset="-122"/>
              </a:endParaRPr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47A5CD92-902B-DD60-E574-49645ECA7B22}"/>
                </a:ext>
              </a:extLst>
            </p:cNvPr>
            <p:cNvSpPr/>
            <p:nvPr/>
          </p:nvSpPr>
          <p:spPr bwMode="auto">
            <a:xfrm flipH="1">
              <a:off x="5529466" y="4606620"/>
              <a:ext cx="1437867" cy="468000"/>
            </a:xfrm>
            <a:prstGeom prst="rect">
              <a:avLst/>
            </a:prstGeom>
            <a:noFill/>
            <a:ln w="38100"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华文楷体" pitchFamily="2" charset="-122"/>
              </a:endParaRPr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D6526ACF-16B7-428D-DDE7-3CA5B7B5A18F}"/>
                </a:ext>
              </a:extLst>
            </p:cNvPr>
            <p:cNvSpPr/>
            <p:nvPr/>
          </p:nvSpPr>
          <p:spPr bwMode="auto">
            <a:xfrm flipH="1">
              <a:off x="7358668" y="5273309"/>
              <a:ext cx="1437867" cy="468000"/>
            </a:xfrm>
            <a:prstGeom prst="rect">
              <a:avLst/>
            </a:prstGeom>
            <a:noFill/>
            <a:ln w="38100"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华文楷体" pitchFamily="2" charset="-122"/>
              </a:endParaRP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B08C6F3B-6435-4C8D-C369-EF53F7FAA4D5}"/>
                </a:ext>
              </a:extLst>
            </p:cNvPr>
            <p:cNvSpPr/>
            <p:nvPr/>
          </p:nvSpPr>
          <p:spPr bwMode="auto">
            <a:xfrm flipH="1">
              <a:off x="7361983" y="4606620"/>
              <a:ext cx="1437867" cy="468000"/>
            </a:xfrm>
            <a:prstGeom prst="rect">
              <a:avLst/>
            </a:prstGeom>
            <a:noFill/>
            <a:ln w="38100"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华文楷体" pitchFamily="2" charset="-122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7E62AD1F-FFBE-8494-6EFA-65F975937E3C}"/>
                </a:ext>
              </a:extLst>
            </p:cNvPr>
            <p:cNvSpPr/>
            <p:nvPr/>
          </p:nvSpPr>
          <p:spPr bwMode="auto">
            <a:xfrm flipH="1">
              <a:off x="9950295" y="2894562"/>
              <a:ext cx="1224000" cy="468000"/>
            </a:xfrm>
            <a:prstGeom prst="rect">
              <a:avLst/>
            </a:prstGeom>
            <a:noFill/>
            <a:ln w="38100"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华文楷体" pitchFamily="2" charset="-122"/>
              </a:endParaRPr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40A7CC39-40A0-CEA6-DF1A-3E572CD61810}"/>
                </a:ext>
              </a:extLst>
            </p:cNvPr>
            <p:cNvSpPr/>
            <p:nvPr/>
          </p:nvSpPr>
          <p:spPr bwMode="auto">
            <a:xfrm flipH="1">
              <a:off x="9953610" y="2227873"/>
              <a:ext cx="1224000" cy="468000"/>
            </a:xfrm>
            <a:prstGeom prst="rect">
              <a:avLst/>
            </a:prstGeom>
            <a:noFill/>
            <a:ln w="38100"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华文楷体" pitchFamily="2" charset="-122"/>
              </a:endParaRPr>
            </a:p>
          </p:txBody>
        </p: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A60E6491-F0B2-CA82-D8FB-D131E6A93B14}"/>
                </a:ext>
              </a:extLst>
            </p:cNvPr>
            <p:cNvSpPr txBox="1"/>
            <p:nvPr/>
          </p:nvSpPr>
          <p:spPr>
            <a:xfrm>
              <a:off x="10019868" y="2252028"/>
              <a:ext cx="1072193" cy="420461"/>
            </a:xfrm>
            <a:prstGeom prst="rect">
              <a:avLst/>
            </a:prstGeom>
            <a:ln w="28575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imHei" panose="02010609060101010101" pitchFamily="49" charset="-122"/>
                  <a:ea typeface="SimHei" panose="02010609060101010101" pitchFamily="49" charset="-122"/>
                </a:rPr>
                <a:t>日志段</a:t>
              </a:r>
            </a:p>
          </p:txBody>
        </p: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2E9B8B72-F90F-2BA6-5B05-CB682DE8D8FE}"/>
                </a:ext>
              </a:extLst>
            </p:cNvPr>
            <p:cNvSpPr txBox="1"/>
            <p:nvPr/>
          </p:nvSpPr>
          <p:spPr>
            <a:xfrm>
              <a:off x="10033121" y="2921263"/>
              <a:ext cx="1072193" cy="420461"/>
            </a:xfrm>
            <a:prstGeom prst="rect">
              <a:avLst/>
            </a:prstGeom>
            <a:ln w="28575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imHei" panose="02010609060101010101" pitchFamily="49" charset="-122"/>
                  <a:ea typeface="SimHei" panose="02010609060101010101" pitchFamily="49" charset="-122"/>
                </a:rPr>
                <a:t>日志段</a:t>
              </a:r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2E74F987-620F-2304-0DA7-530B952DC6FE}"/>
                </a:ext>
              </a:extLst>
            </p:cNvPr>
            <p:cNvSpPr txBox="1"/>
            <p:nvPr/>
          </p:nvSpPr>
          <p:spPr>
            <a:xfrm>
              <a:off x="3757602" y="2216217"/>
              <a:ext cx="1072194" cy="400110"/>
            </a:xfrm>
            <a:prstGeom prst="rect">
              <a:avLst/>
            </a:prstGeom>
            <a:ln w="28575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imHei" panose="02010609060101010101" pitchFamily="49" charset="-122"/>
                  <a:ea typeface="SimHei" panose="02010609060101010101" pitchFamily="49" charset="-122"/>
                </a:rPr>
                <a:t>页面</a:t>
              </a:r>
              <a:r>
                <a:rPr kumimoji="1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imHei" panose="02010609060101010101" pitchFamily="49" charset="-122"/>
                  <a:ea typeface="SimHei" panose="02010609060101010101" pitchFamily="49" charset="-122"/>
                </a:rPr>
                <a:t>0</a:t>
              </a:r>
              <a:endPara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DA325912-FBE1-BC15-AB26-8BB8FF026167}"/>
                </a:ext>
              </a:extLst>
            </p:cNvPr>
            <p:cNvSpPr txBox="1"/>
            <p:nvPr/>
          </p:nvSpPr>
          <p:spPr>
            <a:xfrm>
              <a:off x="5598002" y="2209684"/>
              <a:ext cx="1072194" cy="400110"/>
            </a:xfrm>
            <a:prstGeom prst="rect">
              <a:avLst/>
            </a:prstGeom>
            <a:ln w="28575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imHei" panose="02010609060101010101" pitchFamily="49" charset="-122"/>
                  <a:ea typeface="SimHei" panose="02010609060101010101" pitchFamily="49" charset="-122"/>
                </a:rPr>
                <a:t>页面</a:t>
              </a:r>
              <a:r>
                <a:rPr kumimoji="1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imHei" panose="02010609060101010101" pitchFamily="49" charset="-122"/>
                  <a:ea typeface="SimHei" panose="02010609060101010101" pitchFamily="49" charset="-122"/>
                </a:rPr>
                <a:t>2</a:t>
              </a:r>
              <a:endPara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12BA0FBF-1112-B3F9-C0D2-B9A6AA4A94D1}"/>
                </a:ext>
              </a:extLst>
            </p:cNvPr>
            <p:cNvSpPr txBox="1"/>
            <p:nvPr/>
          </p:nvSpPr>
          <p:spPr>
            <a:xfrm>
              <a:off x="3757602" y="2877766"/>
              <a:ext cx="1072194" cy="400110"/>
            </a:xfrm>
            <a:prstGeom prst="rect">
              <a:avLst/>
            </a:prstGeom>
            <a:ln w="28575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imHei" panose="02010609060101010101" pitchFamily="49" charset="-122"/>
                  <a:ea typeface="SimHei" panose="02010609060101010101" pitchFamily="49" charset="-122"/>
                </a:rPr>
                <a:t>页面</a:t>
              </a:r>
              <a:r>
                <a:rPr kumimoji="1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imHei" panose="02010609060101010101" pitchFamily="49" charset="-122"/>
                  <a:ea typeface="SimHei" panose="02010609060101010101" pitchFamily="49" charset="-122"/>
                </a:rPr>
                <a:t>5</a:t>
              </a:r>
              <a:endPara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5E5FB670-7374-85EF-6D52-A54FD04AB339}"/>
                </a:ext>
              </a:extLst>
            </p:cNvPr>
            <p:cNvSpPr txBox="1"/>
            <p:nvPr/>
          </p:nvSpPr>
          <p:spPr>
            <a:xfrm>
              <a:off x="7541504" y="5307254"/>
              <a:ext cx="1072194" cy="400110"/>
            </a:xfrm>
            <a:prstGeom prst="rect">
              <a:avLst/>
            </a:prstGeom>
            <a:ln w="28575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imHei" panose="02010609060101010101" pitchFamily="49" charset="-122"/>
                  <a:ea typeface="SimHei" panose="02010609060101010101" pitchFamily="49" charset="-122"/>
                </a:rPr>
                <a:t>页面</a:t>
              </a:r>
              <a:r>
                <a:rPr kumimoji="1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imHei" panose="02010609060101010101" pitchFamily="49" charset="-122"/>
                  <a:ea typeface="SimHei" panose="02010609060101010101" pitchFamily="49" charset="-122"/>
                </a:rPr>
                <a:t>5</a:t>
              </a:r>
              <a:endPara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E81A3BA8-3242-A619-69B1-2291401E2A89}"/>
                </a:ext>
              </a:extLst>
            </p:cNvPr>
            <p:cNvSpPr txBox="1"/>
            <p:nvPr/>
          </p:nvSpPr>
          <p:spPr>
            <a:xfrm>
              <a:off x="5708987" y="5307254"/>
              <a:ext cx="1072194" cy="400110"/>
            </a:xfrm>
            <a:prstGeom prst="rect">
              <a:avLst/>
            </a:prstGeom>
            <a:ln w="28575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imHei" panose="02010609060101010101" pitchFamily="49" charset="-122"/>
                  <a:ea typeface="SimHei" panose="02010609060101010101" pitchFamily="49" charset="-122"/>
                </a:rPr>
                <a:t>页面</a:t>
              </a:r>
              <a:r>
                <a:rPr kumimoji="1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imHei" panose="02010609060101010101" pitchFamily="49" charset="-122"/>
                  <a:ea typeface="SimHei" panose="02010609060101010101" pitchFamily="49" charset="-122"/>
                </a:rPr>
                <a:t>4</a:t>
              </a:r>
              <a:endPara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49F414B3-AAA9-974D-DE6A-C25BE10B563F}"/>
                </a:ext>
              </a:extLst>
            </p:cNvPr>
            <p:cNvSpPr txBox="1"/>
            <p:nvPr/>
          </p:nvSpPr>
          <p:spPr>
            <a:xfrm>
              <a:off x="3876871" y="5316010"/>
              <a:ext cx="1072194" cy="400110"/>
            </a:xfrm>
            <a:prstGeom prst="rect">
              <a:avLst/>
            </a:prstGeom>
            <a:ln w="28575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imHei" panose="02010609060101010101" pitchFamily="49" charset="-122"/>
                  <a:ea typeface="SimHei" panose="02010609060101010101" pitchFamily="49" charset="-122"/>
                </a:rPr>
                <a:t>页面</a:t>
              </a:r>
              <a:r>
                <a:rPr kumimoji="1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imHei" panose="02010609060101010101" pitchFamily="49" charset="-122"/>
                  <a:ea typeface="SimHei" panose="02010609060101010101" pitchFamily="49" charset="-122"/>
                </a:rPr>
                <a:t>3</a:t>
              </a:r>
              <a:endPara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9BB56CA9-2903-93C7-3271-3D6A48DD5507}"/>
                </a:ext>
              </a:extLst>
            </p:cNvPr>
            <p:cNvSpPr txBox="1"/>
            <p:nvPr/>
          </p:nvSpPr>
          <p:spPr>
            <a:xfrm>
              <a:off x="7500093" y="4630754"/>
              <a:ext cx="1072194" cy="400110"/>
            </a:xfrm>
            <a:prstGeom prst="rect">
              <a:avLst/>
            </a:prstGeom>
            <a:ln w="28575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imHei" panose="02010609060101010101" pitchFamily="49" charset="-122"/>
                  <a:ea typeface="SimHei" panose="02010609060101010101" pitchFamily="49" charset="-122"/>
                </a:rPr>
                <a:t>页面</a:t>
              </a:r>
              <a:r>
                <a:rPr kumimoji="1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imHei" panose="02010609060101010101" pitchFamily="49" charset="-122"/>
                  <a:ea typeface="SimHei" panose="02010609060101010101" pitchFamily="49" charset="-122"/>
                </a:rPr>
                <a:t>2</a:t>
              </a:r>
              <a:endPara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E52148F1-6BF7-9EDA-6B5A-FE1A13BA183D}"/>
                </a:ext>
              </a:extLst>
            </p:cNvPr>
            <p:cNvSpPr txBox="1"/>
            <p:nvPr/>
          </p:nvSpPr>
          <p:spPr>
            <a:xfrm>
              <a:off x="5708987" y="4634303"/>
              <a:ext cx="1072194" cy="400110"/>
            </a:xfrm>
            <a:prstGeom prst="rect">
              <a:avLst/>
            </a:prstGeom>
            <a:ln w="28575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imHei" panose="02010609060101010101" pitchFamily="49" charset="-122"/>
                  <a:ea typeface="SimHei" panose="02010609060101010101" pitchFamily="49" charset="-122"/>
                </a:rPr>
                <a:t>页面</a:t>
              </a:r>
              <a:r>
                <a:rPr kumimoji="1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imHei" panose="02010609060101010101" pitchFamily="49" charset="-122"/>
                  <a:ea typeface="SimHei" panose="02010609060101010101" pitchFamily="49" charset="-122"/>
                </a:rPr>
                <a:t>1</a:t>
              </a:r>
              <a:endPara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9E45717F-5761-1E60-F169-40018C666276}"/>
                </a:ext>
              </a:extLst>
            </p:cNvPr>
            <p:cNvSpPr txBox="1"/>
            <p:nvPr/>
          </p:nvSpPr>
          <p:spPr>
            <a:xfrm>
              <a:off x="3876871" y="4637636"/>
              <a:ext cx="1072194" cy="400110"/>
            </a:xfrm>
            <a:prstGeom prst="rect">
              <a:avLst/>
            </a:prstGeom>
            <a:ln w="28575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imHei" panose="02010609060101010101" pitchFamily="49" charset="-122"/>
                  <a:ea typeface="SimHei" panose="02010609060101010101" pitchFamily="49" charset="-122"/>
                </a:rPr>
                <a:t>页面</a:t>
              </a:r>
              <a:r>
                <a:rPr kumimoji="1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imHei" panose="02010609060101010101" pitchFamily="49" charset="-122"/>
                  <a:ea typeface="SimHei" panose="02010609060101010101" pitchFamily="49" charset="-122"/>
                </a:rPr>
                <a:t>0</a:t>
              </a:r>
              <a:endPara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imHei" panose="02010609060101010101" pitchFamily="49" charset="-122"/>
                <a:ea typeface="SimHei" panose="02010609060101010101" pitchFamily="49" charset="-122"/>
              </a:endParaRPr>
            </a:p>
          </p:txBody>
        </p:sp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5277AAC7-3C1B-C82F-C01F-B62DD1284A97}"/>
                </a:ext>
              </a:extLst>
            </p:cNvPr>
            <p:cNvSpPr/>
            <p:nvPr/>
          </p:nvSpPr>
          <p:spPr bwMode="auto">
            <a:xfrm flipH="1">
              <a:off x="7794335" y="2852918"/>
              <a:ext cx="566532" cy="432000"/>
            </a:xfrm>
            <a:prstGeom prst="rect">
              <a:avLst/>
            </a:prstGeom>
            <a:noFill/>
            <a:ln w="38100"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华文楷体" pitchFamily="2" charset="-122"/>
              </a:endParaRPr>
            </a:p>
          </p:txBody>
        </p:sp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F5B34A1D-245A-2020-051A-430F7E19FF11}"/>
                </a:ext>
              </a:extLst>
            </p:cNvPr>
            <p:cNvSpPr/>
            <p:nvPr/>
          </p:nvSpPr>
          <p:spPr bwMode="auto">
            <a:xfrm flipH="1">
              <a:off x="8610574" y="2852918"/>
              <a:ext cx="566532" cy="432000"/>
            </a:xfrm>
            <a:prstGeom prst="rect">
              <a:avLst/>
            </a:prstGeom>
            <a:noFill/>
            <a:ln w="38100"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华文楷体" pitchFamily="2" charset="-122"/>
              </a:endParaRPr>
            </a:p>
          </p:txBody>
        </p:sp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CD38D975-BFF1-40AA-C51C-2596C4F8EF45}"/>
                </a:ext>
              </a:extLst>
            </p:cNvPr>
            <p:cNvSpPr/>
            <p:nvPr/>
          </p:nvSpPr>
          <p:spPr bwMode="auto">
            <a:xfrm flipH="1">
              <a:off x="8194810" y="2220138"/>
              <a:ext cx="566532" cy="432000"/>
            </a:xfrm>
            <a:prstGeom prst="rect">
              <a:avLst/>
            </a:prstGeom>
            <a:noFill/>
            <a:ln w="38100"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华文楷体" pitchFamily="2" charset="-122"/>
              </a:endParaRPr>
            </a:p>
          </p:txBody>
        </p:sp>
        <p:cxnSp>
          <p:nvCxnSpPr>
            <p:cNvPr id="52" name="直线箭头连接符 51">
              <a:extLst>
                <a:ext uri="{FF2B5EF4-FFF2-40B4-BE49-F238E27FC236}">
                  <a16:creationId xmlns:a16="http://schemas.microsoft.com/office/drawing/2014/main" id="{76377791-1453-279A-CFF4-7BC8CD3DBD8B}"/>
                </a:ext>
              </a:extLst>
            </p:cNvPr>
            <p:cNvCxnSpPr>
              <a:cxnSpLocks/>
              <a:stCxn id="50" idx="2"/>
            </p:cNvCxnSpPr>
            <p:nvPr/>
          </p:nvCxnSpPr>
          <p:spPr bwMode="auto">
            <a:xfrm flipH="1">
              <a:off x="8092262" y="2652138"/>
              <a:ext cx="385814" cy="197091"/>
            </a:xfrm>
            <a:prstGeom prst="straightConnector1">
              <a:avLst/>
            </a:prstGeom>
            <a:ln w="28575">
              <a:headEnd type="none" w="med" len="med"/>
              <a:tailEnd type="triangle"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直线箭头连接符 57">
              <a:extLst>
                <a:ext uri="{FF2B5EF4-FFF2-40B4-BE49-F238E27FC236}">
                  <a16:creationId xmlns:a16="http://schemas.microsoft.com/office/drawing/2014/main" id="{20E4CCDF-4104-149A-EEEE-AA0AB8B45C26}"/>
                </a:ext>
              </a:extLst>
            </p:cNvPr>
            <p:cNvCxnSpPr>
              <a:cxnSpLocks/>
              <a:stCxn id="50" idx="2"/>
              <a:endCxn id="47" idx="0"/>
            </p:cNvCxnSpPr>
            <p:nvPr/>
          </p:nvCxnSpPr>
          <p:spPr bwMode="auto">
            <a:xfrm>
              <a:off x="8478076" y="2652138"/>
              <a:ext cx="415764" cy="200780"/>
            </a:xfrm>
            <a:prstGeom prst="straightConnector1">
              <a:avLst/>
            </a:prstGeom>
            <a:ln w="28575">
              <a:headEnd type="none" w="med" len="med"/>
              <a:tailEnd type="triangle"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1" name="下箭头 60">
              <a:extLst>
                <a:ext uri="{FF2B5EF4-FFF2-40B4-BE49-F238E27FC236}">
                  <a16:creationId xmlns:a16="http://schemas.microsoft.com/office/drawing/2014/main" id="{05D3DAFB-B004-3CD0-932C-7DE22E3C0EB5}"/>
                </a:ext>
              </a:extLst>
            </p:cNvPr>
            <p:cNvSpPr/>
            <p:nvPr/>
          </p:nvSpPr>
          <p:spPr bwMode="auto">
            <a:xfrm>
              <a:off x="4966252" y="997268"/>
              <a:ext cx="493641" cy="576000"/>
            </a:xfrm>
            <a:prstGeom prst="downArrow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华文楷体" pitchFamily="2" charset="-122"/>
              </a:endParaRPr>
            </a:p>
          </p:txBody>
        </p:sp>
        <p:sp>
          <p:nvSpPr>
            <p:cNvPr id="63" name="下箭头 62">
              <a:extLst>
                <a:ext uri="{FF2B5EF4-FFF2-40B4-BE49-F238E27FC236}">
                  <a16:creationId xmlns:a16="http://schemas.microsoft.com/office/drawing/2014/main" id="{F2EB899C-A47B-E7A9-4B3B-76C4C74ECE6B}"/>
                </a:ext>
              </a:extLst>
            </p:cNvPr>
            <p:cNvSpPr/>
            <p:nvPr/>
          </p:nvSpPr>
          <p:spPr bwMode="auto">
            <a:xfrm>
              <a:off x="10215926" y="1007633"/>
              <a:ext cx="493641" cy="576000"/>
            </a:xfrm>
            <a:prstGeom prst="downArrow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华文楷体" pitchFamily="2" charset="-122"/>
              </a:endParaRPr>
            </a:p>
          </p:txBody>
        </p:sp>
        <p:sp>
          <p:nvSpPr>
            <p:cNvPr id="64" name="下箭头 63">
              <a:extLst>
                <a:ext uri="{FF2B5EF4-FFF2-40B4-BE49-F238E27FC236}">
                  <a16:creationId xmlns:a16="http://schemas.microsoft.com/office/drawing/2014/main" id="{4DAA4D2A-47B2-725C-CEE7-315E00C103DC}"/>
                </a:ext>
              </a:extLst>
            </p:cNvPr>
            <p:cNvSpPr/>
            <p:nvPr/>
          </p:nvSpPr>
          <p:spPr bwMode="auto">
            <a:xfrm>
              <a:off x="4523960" y="3605019"/>
              <a:ext cx="493641" cy="576000"/>
            </a:xfrm>
            <a:prstGeom prst="downArrow">
              <a:avLst/>
            </a:prstGeom>
            <a:noFill/>
            <a:ln w="28575" cap="flat" cmpd="sng" algn="ctr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华文楷体" pitchFamily="2" charset="-122"/>
              </a:endParaRPr>
            </a:p>
          </p:txBody>
        </p:sp>
        <p:sp>
          <p:nvSpPr>
            <p:cNvPr id="66" name="下箭头 65">
              <a:extLst>
                <a:ext uri="{FF2B5EF4-FFF2-40B4-BE49-F238E27FC236}">
                  <a16:creationId xmlns:a16="http://schemas.microsoft.com/office/drawing/2014/main" id="{2128FDA8-265E-9A7F-7968-0EEDA55E95CF}"/>
                </a:ext>
              </a:extLst>
            </p:cNvPr>
            <p:cNvSpPr/>
            <p:nvPr/>
          </p:nvSpPr>
          <p:spPr bwMode="auto">
            <a:xfrm>
              <a:off x="10213036" y="3597965"/>
              <a:ext cx="493641" cy="576000"/>
            </a:xfrm>
            <a:prstGeom prst="downArrow">
              <a:avLst/>
            </a:prstGeom>
            <a:noFill/>
            <a:ln w="28575" cap="flat" cmpd="sng" algn="ctr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华文楷体" pitchFamily="2" charset="-122"/>
              </a:endParaRPr>
            </a:p>
          </p:txBody>
        </p:sp>
        <p:sp>
          <p:nvSpPr>
            <p:cNvPr id="68" name="椭圆 67">
              <a:extLst>
                <a:ext uri="{FF2B5EF4-FFF2-40B4-BE49-F238E27FC236}">
                  <a16:creationId xmlns:a16="http://schemas.microsoft.com/office/drawing/2014/main" id="{9D144990-24E4-B1B0-5B4A-70D750E06B00}"/>
                </a:ext>
              </a:extLst>
            </p:cNvPr>
            <p:cNvSpPr/>
            <p:nvPr/>
          </p:nvSpPr>
          <p:spPr>
            <a:xfrm>
              <a:off x="4457163" y="1084876"/>
              <a:ext cx="360000" cy="360000"/>
            </a:xfrm>
            <a:prstGeom prst="ellipse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imHei" panose="02010609060101010101" pitchFamily="49" charset="-122"/>
                  <a:ea typeface="SimHei" panose="02010609060101010101" pitchFamily="49" charset="-122"/>
                  <a:cs typeface="Times New Roman" panose="02020603050405020304" pitchFamily="18" charset="0"/>
                </a:rPr>
                <a:t>1</a:t>
              </a:r>
              <a:endPara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69" name="椭圆 68">
              <a:extLst>
                <a:ext uri="{FF2B5EF4-FFF2-40B4-BE49-F238E27FC236}">
                  <a16:creationId xmlns:a16="http://schemas.microsoft.com/office/drawing/2014/main" id="{24DFC519-D6EA-F4B2-1FB9-7C7C364E4C6F}"/>
                </a:ext>
              </a:extLst>
            </p:cNvPr>
            <p:cNvSpPr/>
            <p:nvPr/>
          </p:nvSpPr>
          <p:spPr>
            <a:xfrm>
              <a:off x="9652133" y="1089694"/>
              <a:ext cx="360000" cy="360000"/>
            </a:xfrm>
            <a:prstGeom prst="ellipse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imHei" panose="02010609060101010101" pitchFamily="49" charset="-122"/>
                  <a:ea typeface="SimHei" panose="02010609060101010101" pitchFamily="49" charset="-122"/>
                  <a:cs typeface="Times New Roman" panose="02020603050405020304" pitchFamily="18" charset="0"/>
                </a:rPr>
                <a:t>2</a:t>
              </a:r>
              <a:endPara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70" name="下箭头 69">
              <a:extLst>
                <a:ext uri="{FF2B5EF4-FFF2-40B4-BE49-F238E27FC236}">
                  <a16:creationId xmlns:a16="http://schemas.microsoft.com/office/drawing/2014/main" id="{AB048525-7A13-8C33-9A87-F5317A73E535}"/>
                </a:ext>
              </a:extLst>
            </p:cNvPr>
            <p:cNvSpPr/>
            <p:nvPr/>
          </p:nvSpPr>
          <p:spPr bwMode="auto">
            <a:xfrm rot="5400000">
              <a:off x="11563107" y="1631525"/>
              <a:ext cx="493641" cy="576000"/>
            </a:xfrm>
            <a:prstGeom prst="downArrow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华文楷体" pitchFamily="2" charset="-122"/>
              </a:endParaRPr>
            </a:p>
          </p:txBody>
        </p:sp>
        <p:sp>
          <p:nvSpPr>
            <p:cNvPr id="71" name="椭圆 70">
              <a:extLst>
                <a:ext uri="{FF2B5EF4-FFF2-40B4-BE49-F238E27FC236}">
                  <a16:creationId xmlns:a16="http://schemas.microsoft.com/office/drawing/2014/main" id="{BE4B0A23-8028-D828-97D5-1602661AC5BE}"/>
                </a:ext>
              </a:extLst>
            </p:cNvPr>
            <p:cNvSpPr/>
            <p:nvPr/>
          </p:nvSpPr>
          <p:spPr>
            <a:xfrm>
              <a:off x="11667201" y="2272083"/>
              <a:ext cx="360000" cy="360000"/>
            </a:xfrm>
            <a:prstGeom prst="ellipse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imHei" panose="02010609060101010101" pitchFamily="49" charset="-122"/>
                  <a:ea typeface="SimHei" panose="02010609060101010101" pitchFamily="49" charset="-122"/>
                  <a:cs typeface="Times New Roman" panose="02020603050405020304" pitchFamily="18" charset="0"/>
                </a:rPr>
                <a:t>5</a:t>
              </a:r>
              <a:endPara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73" name="椭圆 72">
              <a:extLst>
                <a:ext uri="{FF2B5EF4-FFF2-40B4-BE49-F238E27FC236}">
                  <a16:creationId xmlns:a16="http://schemas.microsoft.com/office/drawing/2014/main" id="{C0D0B8F2-B3BE-4A15-9E59-9A1B35E6CD23}"/>
                </a:ext>
              </a:extLst>
            </p:cNvPr>
            <p:cNvSpPr/>
            <p:nvPr/>
          </p:nvSpPr>
          <p:spPr>
            <a:xfrm>
              <a:off x="3980881" y="3697916"/>
              <a:ext cx="360000" cy="360000"/>
            </a:xfrm>
            <a:prstGeom prst="ellipse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imHei" panose="02010609060101010101" pitchFamily="49" charset="-122"/>
                  <a:ea typeface="SimHei" panose="02010609060101010101" pitchFamily="49" charset="-122"/>
                  <a:cs typeface="Times New Roman" panose="02020603050405020304" pitchFamily="18" charset="0"/>
                </a:rPr>
                <a:t>4</a:t>
              </a:r>
              <a:endPara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74" name="椭圆 73">
              <a:extLst>
                <a:ext uri="{FF2B5EF4-FFF2-40B4-BE49-F238E27FC236}">
                  <a16:creationId xmlns:a16="http://schemas.microsoft.com/office/drawing/2014/main" id="{14280079-2745-C538-BD3D-FBACED2E0E7D}"/>
                </a:ext>
              </a:extLst>
            </p:cNvPr>
            <p:cNvSpPr/>
            <p:nvPr/>
          </p:nvSpPr>
          <p:spPr>
            <a:xfrm>
              <a:off x="9710519" y="3689241"/>
              <a:ext cx="360000" cy="360000"/>
            </a:xfrm>
            <a:prstGeom prst="ellipse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imHei" panose="02010609060101010101" pitchFamily="49" charset="-122"/>
                  <a:ea typeface="SimHei" panose="02010609060101010101" pitchFamily="49" charset="-122"/>
                  <a:cs typeface="Times New Roman" panose="02020603050405020304" pitchFamily="18" charset="0"/>
                </a:rPr>
                <a:t>3</a:t>
              </a:r>
              <a:endPara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925F56B2-848B-9602-DFCE-D1EC9798D804}"/>
                </a:ext>
              </a:extLst>
            </p:cNvPr>
            <p:cNvSpPr txBox="1"/>
            <p:nvPr/>
          </p:nvSpPr>
          <p:spPr>
            <a:xfrm>
              <a:off x="5082685" y="3708353"/>
              <a:ext cx="19444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2000" dirty="0">
                  <a:solidFill>
                    <a:srgbClr val="6F1787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强制刷脏</a:t>
              </a: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E80907D6-96A1-1993-62D2-8791A27DC80D}"/>
                </a:ext>
              </a:extLst>
            </p:cNvPr>
            <p:cNvSpPr txBox="1"/>
            <p:nvPr/>
          </p:nvSpPr>
          <p:spPr>
            <a:xfrm>
              <a:off x="10580120" y="3513374"/>
              <a:ext cx="18708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2000" dirty="0">
                  <a:solidFill>
                    <a:srgbClr val="6F1787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写</a:t>
              </a:r>
              <a:r>
                <a:rPr kumimoji="1" lang="en-US" altLang="zh-CN" sz="2000" dirty="0">
                  <a:solidFill>
                    <a:srgbClr val="6F1787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undo</a:t>
              </a:r>
              <a:r>
                <a:rPr kumimoji="1" lang="zh-CN" altLang="en-US" sz="2000" dirty="0">
                  <a:solidFill>
                    <a:srgbClr val="6F1787"/>
                  </a:solidFill>
                  <a:latin typeface="SimHei" panose="02010609060101010101" pitchFamily="49" charset="-122"/>
                  <a:ea typeface="SimHei" panose="02010609060101010101" pitchFamily="49" charset="-122"/>
                </a:rPr>
                <a:t>日志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7103832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18">
            <a:extLst>
              <a:ext uri="{FF2B5EF4-FFF2-40B4-BE49-F238E27FC236}">
                <a16:creationId xmlns:a16="http://schemas.microsoft.com/office/drawing/2014/main" id="{B10A9F5E-1A9F-4828-B23B-BBAD8B17A478}"/>
              </a:ext>
            </a:extLst>
          </p:cNvPr>
          <p:cNvSpPr/>
          <p:nvPr/>
        </p:nvSpPr>
        <p:spPr>
          <a:xfrm>
            <a:off x="766156" y="1486601"/>
            <a:ext cx="10565672" cy="4471024"/>
          </a:xfrm>
          <a:prstGeom prst="roundRect">
            <a:avLst>
              <a:gd name="adj" fmla="val 9827"/>
            </a:avLst>
          </a:prstGeom>
          <a:solidFill>
            <a:schemeClr val="bg1"/>
          </a:solidFill>
          <a:ln w="12700" cap="flat">
            <a:gradFill>
              <a:gsLst>
                <a:gs pos="0">
                  <a:srgbClr val="3B20FF">
                    <a:alpha val="16000"/>
                  </a:srgbClr>
                </a:gs>
                <a:gs pos="100000">
                  <a:srgbClr val="6F1787"/>
                </a:gs>
              </a:gsLst>
              <a:lin ang="10800000" scaled="1"/>
            </a:gradFill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endParaRPr lang="zh-CN" altLang="en-US" b="1" dirty="0">
              <a:latin typeface="微软雅黑" panose="020B0503020204020204" pitchFamily="82" charset="2"/>
              <a:ea typeface="微软雅黑" panose="020B0503020204020204" pitchFamily="82" charset="2"/>
              <a:sym typeface="+mn-ea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ECE1EC0-5BD8-B349-9DDD-4099AA5DA24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BBDC00-B9E2-4EFD-9306-2934E87247C6}" type="slidenum">
              <a:rPr lang="zh-CN" altLang="en-US" smtClean="0">
                <a:latin typeface="微软雅黑" panose="020B0503020204020204" pitchFamily="82" charset="2"/>
                <a:ea typeface="微软雅黑" panose="020B0503020204020204" pitchFamily="82" charset="2"/>
              </a:rPr>
              <a:pPr/>
              <a:t>43</a:t>
            </a:fld>
            <a:endParaRPr lang="zh-CN" altLang="en-US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2E047347-40D1-CD4D-84B0-E817C38BF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latin typeface="微软雅黑" panose="020B0503020204020204" pitchFamily="82" charset="2"/>
                <a:ea typeface="微软雅黑" panose="020B0503020204020204" pitchFamily="82" charset="2"/>
              </a:rPr>
              <a:t>基于</a:t>
            </a:r>
            <a:r>
              <a:rPr kumimoji="1" lang="en-US" altLang="zh-CN" dirty="0">
                <a:latin typeface="微软雅黑" panose="020B0503020204020204" pitchFamily="82" charset="2"/>
                <a:ea typeface="微软雅黑" panose="020B0503020204020204" pitchFamily="82" charset="2"/>
              </a:rPr>
              <a:t>undo</a:t>
            </a:r>
            <a:r>
              <a:rPr kumimoji="1" lang="zh-CN" altLang="en-US" dirty="0">
                <a:latin typeface="微软雅黑" panose="020B0503020204020204" pitchFamily="82" charset="2"/>
                <a:ea typeface="微软雅黑" panose="020B0503020204020204" pitchFamily="82" charset="2"/>
              </a:rPr>
              <a:t>日志的恢复流程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81BB06F-CBED-6346-B8F9-BBEB575B5F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7135" y="1749884"/>
            <a:ext cx="10090897" cy="5005387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kumimoji="1" lang="zh-CN" altLang="en-US" sz="2400" dirty="0">
                <a:latin typeface="微软雅黑" panose="020B0503020204020204" pitchFamily="82" charset="2"/>
                <a:ea typeface="微软雅黑" panose="020B0503020204020204" pitchFamily="82" charset="2"/>
              </a:rPr>
              <a:t>识别崩溃发生时刻数据库中事务的状态，恢复系统会扫描整个日志并且条件识别出需要回滚的事务（即未结束的事务）。</a:t>
            </a:r>
            <a:endParaRPr kumimoji="1" lang="en-US" altLang="zh-CN" sz="24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pitchFamily="82" charset="2"/>
                <a:ea typeface="微软雅黑" panose="020B0503020204020204" pitchFamily="82" charset="2"/>
              </a:rPr>
              <a:t>结束的事务（提交或者中止，即包含</a:t>
            </a:r>
            <a:r>
              <a:rPr lang="en-US" altLang="zh-CN" sz="2400" dirty="0">
                <a:latin typeface="微软雅黑" panose="020B0503020204020204" pitchFamily="82" charset="2"/>
                <a:ea typeface="微软雅黑" panose="020B0503020204020204" pitchFamily="82" charset="2"/>
              </a:rPr>
              <a:t>&lt;𝑇,</a:t>
            </a:r>
            <a:r>
              <a:rPr lang="en" altLang="zh-CN" sz="2400" dirty="0">
                <a:latin typeface="微软雅黑" panose="020B0503020204020204" pitchFamily="82" charset="2"/>
                <a:ea typeface="微软雅黑" panose="020B0503020204020204" pitchFamily="82" charset="2"/>
              </a:rPr>
              <a:t>start&gt;</a:t>
            </a:r>
            <a:r>
              <a:rPr lang="zh-CN" altLang="en-US" sz="2400" dirty="0">
                <a:latin typeface="微软雅黑" panose="020B0503020204020204" pitchFamily="82" charset="2"/>
                <a:ea typeface="微软雅黑" panose="020B0503020204020204" pitchFamily="82" charset="2"/>
              </a:rPr>
              <a:t>且包含</a:t>
            </a:r>
            <a:r>
              <a:rPr lang="en-US" altLang="zh-CN" sz="2400" dirty="0">
                <a:latin typeface="微软雅黑" panose="020B0503020204020204" pitchFamily="82" charset="2"/>
                <a:ea typeface="微软雅黑" panose="020B0503020204020204" pitchFamily="82" charset="2"/>
              </a:rPr>
              <a:t>&lt;𝑇 </a:t>
            </a:r>
            <a:r>
              <a:rPr lang="en" altLang="zh-CN" sz="2400" dirty="0">
                <a:latin typeface="微软雅黑" panose="020B0503020204020204" pitchFamily="82" charset="2"/>
                <a:ea typeface="微软雅黑" panose="020B0503020204020204" pitchFamily="82" charset="2"/>
              </a:rPr>
              <a:t>commit&gt;</a:t>
            </a:r>
            <a:r>
              <a:rPr lang="zh-CN" altLang="en-US" sz="2400" dirty="0">
                <a:latin typeface="微软雅黑" panose="020B0503020204020204" pitchFamily="82" charset="2"/>
                <a:ea typeface="微软雅黑" panose="020B0503020204020204" pitchFamily="82" charset="2"/>
              </a:rPr>
              <a:t>或</a:t>
            </a:r>
            <a:r>
              <a:rPr lang="en-US" altLang="zh-CN" sz="2400" dirty="0">
                <a:latin typeface="微软雅黑" panose="020B0503020204020204" pitchFamily="82" charset="2"/>
                <a:ea typeface="微软雅黑" panose="020B0503020204020204" pitchFamily="82" charset="2"/>
              </a:rPr>
              <a:t>&lt;𝑇,</a:t>
            </a:r>
            <a:r>
              <a:rPr lang="en" altLang="zh-CN" sz="2400" dirty="0">
                <a:latin typeface="微软雅黑" panose="020B0503020204020204" pitchFamily="82" charset="2"/>
                <a:ea typeface="微软雅黑" panose="020B0503020204020204" pitchFamily="82" charset="2"/>
              </a:rPr>
              <a:t>abort&gt;</a:t>
            </a:r>
            <a:r>
              <a:rPr lang="zh-CN" altLang="en-US" sz="2400" dirty="0">
                <a:latin typeface="微软雅黑" panose="020B0503020204020204" pitchFamily="82" charset="2"/>
                <a:ea typeface="微软雅黑" panose="020B0503020204020204" pitchFamily="82" charset="2"/>
              </a:rPr>
              <a:t>的事务），不需要被回滚。 </a:t>
            </a:r>
            <a:endParaRPr kumimoji="1" lang="zh-CN" altLang="en-US" sz="24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pitchFamily="82" charset="2"/>
                <a:ea typeface="微软雅黑" panose="020B0503020204020204" pitchFamily="82" charset="2"/>
              </a:rPr>
              <a:t>未结束的事务（即只包含</a:t>
            </a:r>
            <a:r>
              <a:rPr lang="en-US" altLang="zh-CN" sz="2400" dirty="0">
                <a:latin typeface="微软雅黑" panose="020B0503020204020204" pitchFamily="82" charset="2"/>
                <a:ea typeface="微软雅黑" panose="020B0503020204020204" pitchFamily="82" charset="2"/>
              </a:rPr>
              <a:t>&lt;𝑇,</a:t>
            </a:r>
            <a:r>
              <a:rPr lang="en" altLang="zh-CN" sz="2400" dirty="0">
                <a:latin typeface="微软雅黑" panose="020B0503020204020204" pitchFamily="82" charset="2"/>
                <a:ea typeface="微软雅黑" panose="020B0503020204020204" pitchFamily="82" charset="2"/>
              </a:rPr>
              <a:t>start&gt;</a:t>
            </a:r>
            <a:r>
              <a:rPr lang="zh-CN" altLang="en-US" sz="2400" dirty="0">
                <a:latin typeface="微软雅黑" panose="020B0503020204020204" pitchFamily="82" charset="2"/>
                <a:ea typeface="微软雅黑" panose="020B0503020204020204" pitchFamily="82" charset="2"/>
              </a:rPr>
              <a:t>但不包含</a:t>
            </a:r>
            <a:r>
              <a:rPr lang="en-US" altLang="zh-CN" sz="2400" dirty="0">
                <a:latin typeface="微软雅黑" panose="020B0503020204020204" pitchFamily="82" charset="2"/>
                <a:ea typeface="微软雅黑" panose="020B0503020204020204" pitchFamily="82" charset="2"/>
              </a:rPr>
              <a:t>&lt;𝑇 </a:t>
            </a:r>
            <a:r>
              <a:rPr lang="en" altLang="zh-CN" sz="2400" dirty="0">
                <a:latin typeface="微软雅黑" panose="020B0503020204020204" pitchFamily="82" charset="2"/>
                <a:ea typeface="微软雅黑" panose="020B0503020204020204" pitchFamily="82" charset="2"/>
              </a:rPr>
              <a:t>commit&gt;</a:t>
            </a:r>
            <a:r>
              <a:rPr lang="zh-CN" altLang="en-US" sz="2400" dirty="0">
                <a:latin typeface="微软雅黑" panose="020B0503020204020204" pitchFamily="82" charset="2"/>
                <a:ea typeface="微软雅黑" panose="020B0503020204020204" pitchFamily="82" charset="2"/>
              </a:rPr>
              <a:t>或</a:t>
            </a:r>
            <a:r>
              <a:rPr lang="en-US" altLang="zh-CN" sz="2400" dirty="0">
                <a:latin typeface="微软雅黑" panose="020B0503020204020204" pitchFamily="82" charset="2"/>
                <a:ea typeface="微软雅黑" panose="020B0503020204020204" pitchFamily="82" charset="2"/>
              </a:rPr>
              <a:t>&lt;𝑇,</a:t>
            </a:r>
            <a:r>
              <a:rPr lang="en" altLang="zh-CN" sz="2400" dirty="0">
                <a:latin typeface="微软雅黑" panose="020B0503020204020204" pitchFamily="82" charset="2"/>
                <a:ea typeface="微软雅黑" panose="020B0503020204020204" pitchFamily="82" charset="2"/>
              </a:rPr>
              <a:t>abort&gt;</a:t>
            </a:r>
            <a:r>
              <a:rPr lang="zh-CN" altLang="en-US" sz="2400" dirty="0">
                <a:latin typeface="微软雅黑" panose="020B0503020204020204" pitchFamily="82" charset="2"/>
                <a:ea typeface="微软雅黑" panose="020B0503020204020204" pitchFamily="82" charset="2"/>
              </a:rPr>
              <a:t>的事务），需要被回滚</a:t>
            </a:r>
            <a:r>
              <a:rPr lang="en-US" altLang="zh-CN" sz="2400" dirty="0">
                <a:latin typeface="微软雅黑" panose="020B0503020204020204" pitchFamily="82" charset="2"/>
                <a:ea typeface="微软雅黑" panose="020B0503020204020204" pitchFamily="82" charset="2"/>
              </a:rPr>
              <a:t>/</a:t>
            </a:r>
            <a:r>
              <a:rPr lang="zh-CN" altLang="en-US" sz="2400" dirty="0">
                <a:latin typeface="微软雅黑" panose="020B0503020204020204" pitchFamily="82" charset="2"/>
                <a:ea typeface="微软雅黑" panose="020B0503020204020204" pitchFamily="82" charset="2"/>
              </a:rPr>
              <a:t>撤销（利用</a:t>
            </a:r>
            <a:r>
              <a:rPr lang="en-US" altLang="zh-CN" sz="2400" dirty="0">
                <a:latin typeface="微软雅黑" panose="020B0503020204020204" pitchFamily="82" charset="2"/>
                <a:ea typeface="微软雅黑" panose="020B0503020204020204" pitchFamily="82" charset="2"/>
              </a:rPr>
              <a:t>undo</a:t>
            </a:r>
            <a:r>
              <a:rPr lang="zh-CN" altLang="en-US" sz="2400" dirty="0">
                <a:latin typeface="微软雅黑" panose="020B0503020204020204" pitchFamily="82" charset="2"/>
                <a:ea typeface="微软雅黑" panose="020B0503020204020204" pitchFamily="82" charset="2"/>
              </a:rPr>
              <a:t>日志）。 </a:t>
            </a:r>
            <a:endParaRPr kumimoji="1" lang="zh-CN" altLang="en-US" sz="24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3F7B3CF-E0FC-F34A-8609-E17C50AC17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zh-CN" altLang="en-US">
                <a:latin typeface="微软雅黑" panose="020B0503020204020204" pitchFamily="82" charset="2"/>
                <a:ea typeface="微软雅黑" panose="020B0503020204020204" pitchFamily="82" charset="2"/>
              </a:rPr>
              <a:t>数据库系统</a:t>
            </a:r>
            <a:r>
              <a:rPr lang="en-US" altLang="zh-CN">
                <a:latin typeface="微软雅黑" panose="020B0503020204020204" pitchFamily="82" charset="2"/>
                <a:ea typeface="微软雅黑" panose="020B0503020204020204" pitchFamily="82" charset="2"/>
              </a:rPr>
              <a:t>—</a:t>
            </a:r>
            <a:r>
              <a:rPr lang="zh-CN" altLang="en-US">
                <a:latin typeface="微软雅黑" panose="020B0503020204020204" pitchFamily="82" charset="2"/>
                <a:ea typeface="微软雅黑" panose="020B0503020204020204" pitchFamily="82" charset="2"/>
              </a:rPr>
              <a:t>故障恢复</a:t>
            </a:r>
            <a:endParaRPr lang="en-US" altLang="zh-CN" sz="12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87298265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18">
            <a:extLst>
              <a:ext uri="{FF2B5EF4-FFF2-40B4-BE49-F238E27FC236}">
                <a16:creationId xmlns:a16="http://schemas.microsoft.com/office/drawing/2014/main" id="{111D77CB-9333-4C49-A6E9-82A11D1A6ACA}"/>
              </a:ext>
            </a:extLst>
          </p:cNvPr>
          <p:cNvSpPr/>
          <p:nvPr/>
        </p:nvSpPr>
        <p:spPr>
          <a:xfrm>
            <a:off x="457616" y="1139143"/>
            <a:ext cx="10896651" cy="4425794"/>
          </a:xfrm>
          <a:prstGeom prst="roundRect">
            <a:avLst>
              <a:gd name="adj" fmla="val 9827"/>
            </a:avLst>
          </a:prstGeom>
          <a:solidFill>
            <a:schemeClr val="bg1"/>
          </a:solidFill>
          <a:ln w="12700" cap="flat">
            <a:gradFill>
              <a:gsLst>
                <a:gs pos="0">
                  <a:srgbClr val="3B20FF">
                    <a:alpha val="16000"/>
                  </a:srgbClr>
                </a:gs>
                <a:gs pos="100000">
                  <a:srgbClr val="6F1787"/>
                </a:gs>
              </a:gsLst>
              <a:lin ang="10800000" scaled="1"/>
            </a:gradFill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endParaRPr lang="zh-CN" altLang="en-US" b="1" dirty="0">
              <a:latin typeface="微软雅黑" panose="020B0503020204020204" pitchFamily="82" charset="2"/>
              <a:ea typeface="微软雅黑" panose="020B0503020204020204" pitchFamily="82" charset="2"/>
              <a:sym typeface="+mn-ea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ECE1EC0-5BD8-B349-9DDD-4099AA5DA24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BBDC00-B9E2-4EFD-9306-2934E87247C6}" type="slidenum">
              <a:rPr lang="zh-CN" altLang="en-US" smtClean="0">
                <a:latin typeface="微软雅黑" panose="020B0503020204020204" pitchFamily="82" charset="2"/>
                <a:ea typeface="微软雅黑" panose="020B0503020204020204" pitchFamily="82" charset="2"/>
              </a:rPr>
              <a:pPr/>
              <a:t>44</a:t>
            </a:fld>
            <a:endParaRPr lang="zh-CN" altLang="en-US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2E047347-40D1-CD4D-84B0-E817C38BF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latin typeface="微软雅黑" panose="020B0503020204020204" pitchFamily="82" charset="2"/>
                <a:ea typeface="微软雅黑" panose="020B0503020204020204" pitchFamily="82" charset="2"/>
              </a:rPr>
              <a:t>基于</a:t>
            </a:r>
            <a:r>
              <a:rPr kumimoji="1" lang="en-US" altLang="zh-CN" dirty="0">
                <a:latin typeface="微软雅黑" panose="020B0503020204020204" pitchFamily="82" charset="2"/>
                <a:ea typeface="微软雅黑" panose="020B0503020204020204" pitchFamily="82" charset="2"/>
              </a:rPr>
              <a:t>undo</a:t>
            </a:r>
            <a:r>
              <a:rPr kumimoji="1" lang="zh-CN" altLang="en-US" dirty="0">
                <a:latin typeface="微软雅黑" panose="020B0503020204020204" pitchFamily="82" charset="2"/>
                <a:ea typeface="微软雅黑" panose="020B0503020204020204" pitchFamily="82" charset="2"/>
              </a:rPr>
              <a:t>日志的恢复流程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81BB06F-CBED-6346-B8F9-BBEB575B5F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7007" y="1139143"/>
            <a:ext cx="10697260" cy="5005387"/>
          </a:xfrm>
        </p:spPr>
        <p:txBody>
          <a:bodyPr/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kumimoji="1" lang="zh-CN" altLang="en-US" sz="2400" b="1" dirty="0">
                <a:solidFill>
                  <a:srgbClr val="6F1787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回滚所有未结束的事务</a:t>
            </a:r>
            <a:endParaRPr lang="en-US" altLang="zh-CN" sz="2400" b="1" dirty="0">
              <a:solidFill>
                <a:srgbClr val="6F1787"/>
              </a:solidFill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kumimoji="1" lang="zh-CN" altLang="en-US" sz="2400" dirty="0">
                <a:latin typeface="微软雅黑" panose="020B0503020204020204" pitchFamily="82" charset="2"/>
                <a:ea typeface="微软雅黑" panose="020B0503020204020204" pitchFamily="82" charset="2"/>
              </a:rPr>
              <a:t>恢复系统逆序扫描整个</a:t>
            </a:r>
            <a:r>
              <a:rPr kumimoji="1" lang="en" altLang="zh-CN" sz="2400" dirty="0">
                <a:latin typeface="微软雅黑" panose="020B0503020204020204" pitchFamily="82" charset="2"/>
                <a:ea typeface="微软雅黑" panose="020B0503020204020204" pitchFamily="82" charset="2"/>
              </a:rPr>
              <a:t>undo</a:t>
            </a:r>
            <a:r>
              <a:rPr kumimoji="1" lang="zh-CN" altLang="en-US" sz="2400" dirty="0">
                <a:latin typeface="微软雅黑" panose="020B0503020204020204" pitchFamily="82" charset="2"/>
                <a:ea typeface="微软雅黑" panose="020B0503020204020204" pitchFamily="82" charset="2"/>
              </a:rPr>
              <a:t>日志，找出其中的数据更新日志记录，如果该日志记录属于未结束的事务，根据</a:t>
            </a:r>
            <a:r>
              <a:rPr kumimoji="1" lang="en" altLang="zh-CN" sz="2400" dirty="0">
                <a:latin typeface="微软雅黑" panose="020B0503020204020204" pitchFamily="82" charset="2"/>
                <a:ea typeface="微软雅黑" panose="020B0503020204020204" pitchFamily="82" charset="2"/>
              </a:rPr>
              <a:t>undo</a:t>
            </a:r>
            <a:r>
              <a:rPr kumimoji="1" lang="zh-CN" altLang="en-US" sz="2400" dirty="0">
                <a:latin typeface="微软雅黑" panose="020B0503020204020204" pitchFamily="82" charset="2"/>
                <a:ea typeface="微软雅黑" panose="020B0503020204020204" pitchFamily="82" charset="2"/>
              </a:rPr>
              <a:t>日志记录将数据项恢复为原值。</a:t>
            </a:r>
            <a:endParaRPr kumimoji="1" lang="en-US" altLang="zh-CN" sz="24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zh-CN" altLang="en-US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例如遇到属于该事务的更新日志记录</a:t>
            </a:r>
            <a:r>
              <a:rPr lang="en-US" altLang="zh-CN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&lt;𝑇,𝑋,𝑣</a:t>
            </a:r>
            <a:r>
              <a:rPr lang="en-US" altLang="zh-CN" sz="2000" i="1" baseline="-25000" dirty="0">
                <a:latin typeface="微软雅黑" panose="020B0503020204020204" pitchFamily="82" charset="2"/>
                <a:ea typeface="微软雅黑" panose="020B0503020204020204" pitchFamily="82" charset="2"/>
                <a:cs typeface="Times New Roman" panose="02020603050405020304" pitchFamily="18" charset="0"/>
              </a:rPr>
              <a:t>old</a:t>
            </a:r>
            <a:r>
              <a:rPr lang="en-US" altLang="zh-CN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&gt;</a:t>
            </a:r>
            <a:r>
              <a:rPr lang="zh-CN" altLang="en-US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，</a:t>
            </a:r>
            <a:r>
              <a:rPr lang="en-US" altLang="zh-CN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 </a:t>
            </a: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US" altLang="zh-CN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𝑇</a:t>
            </a:r>
            <a:r>
              <a:rPr kumimoji="1" lang="zh-CN" altLang="en-US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属于未结束的事务</a:t>
            </a:r>
            <a:r>
              <a:rPr lang="zh-CN" altLang="en-US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，将数据项𝑋的值置为</a:t>
            </a:r>
            <a:r>
              <a:rPr lang="en-US" altLang="zh-CN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𝑣</a:t>
            </a:r>
            <a:r>
              <a:rPr lang="en-US" altLang="zh-CN" sz="2000" i="1" baseline="-25000" dirty="0">
                <a:latin typeface="微软雅黑" panose="020B0503020204020204" pitchFamily="82" charset="2"/>
                <a:ea typeface="微软雅黑" panose="020B0503020204020204" pitchFamily="82" charset="2"/>
                <a:cs typeface="Times New Roman" panose="02020603050405020304" pitchFamily="18" charset="0"/>
              </a:rPr>
              <a:t>old </a:t>
            </a:r>
            <a:r>
              <a:rPr lang="zh-CN" altLang="en-US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。</a:t>
            </a:r>
            <a:endParaRPr lang="en-US" altLang="zh-CN" sz="20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kumimoji="1" lang="zh-CN" altLang="en-US" sz="2400" dirty="0">
                <a:latin typeface="微软雅黑" panose="020B0503020204020204" pitchFamily="82" charset="2"/>
                <a:ea typeface="微软雅黑" panose="020B0503020204020204" pitchFamily="82" charset="2"/>
              </a:rPr>
              <a:t>将恢复阶段的数据更新刷回磁盘。</a:t>
            </a:r>
            <a:r>
              <a:rPr lang="zh-CN" altLang="en-US" sz="2400" dirty="0">
                <a:latin typeface="微软雅黑" panose="020B0503020204020204" pitchFamily="82" charset="2"/>
                <a:ea typeface="微软雅黑" panose="020B0503020204020204" pitchFamily="82" charset="2"/>
              </a:rPr>
              <a:t>对于每一个回滚事务</a:t>
            </a:r>
            <a:r>
              <a:rPr lang="en-US" altLang="zh-CN" sz="2400" dirty="0">
                <a:latin typeface="微软雅黑" panose="020B0503020204020204" pitchFamily="82" charset="2"/>
                <a:ea typeface="微软雅黑" panose="020B0503020204020204" pitchFamily="82" charset="2"/>
              </a:rPr>
              <a:t>𝑇</a:t>
            </a:r>
            <a:r>
              <a:rPr lang="zh-CN" altLang="en-US" sz="2400" dirty="0">
                <a:latin typeface="微软雅黑" panose="020B0503020204020204" pitchFamily="82" charset="2"/>
                <a:ea typeface="微软雅黑" panose="020B0503020204020204" pitchFamily="82" charset="2"/>
              </a:rPr>
              <a:t>，写入一个事务中止记录</a:t>
            </a:r>
            <a:r>
              <a:rPr lang="en-US" altLang="zh-CN" sz="2400" dirty="0">
                <a:latin typeface="微软雅黑" panose="020B0503020204020204" pitchFamily="82" charset="2"/>
                <a:ea typeface="微软雅黑" panose="020B0503020204020204" pitchFamily="82" charset="2"/>
              </a:rPr>
              <a:t>&lt;𝑇,</a:t>
            </a:r>
            <a:r>
              <a:rPr lang="en" altLang="zh-CN" sz="2400" dirty="0">
                <a:latin typeface="微软雅黑" panose="020B0503020204020204" pitchFamily="82" charset="2"/>
                <a:ea typeface="微软雅黑" panose="020B0503020204020204" pitchFamily="82" charset="2"/>
              </a:rPr>
              <a:t>abort&gt; </a:t>
            </a:r>
            <a:endParaRPr lang="en-US" altLang="zh-CN" sz="24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kumimoji="1" lang="zh-CN" altLang="en-US" sz="2400" dirty="0">
                <a:latin typeface="微软雅黑" panose="020B0503020204020204" pitchFamily="82" charset="2"/>
                <a:ea typeface="微软雅黑" panose="020B0503020204020204" pitchFamily="82" charset="2"/>
              </a:rPr>
              <a:t>至此，恢复过程结束。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endParaRPr kumimoji="1" lang="zh-CN" altLang="en-US" sz="24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endParaRPr kumimoji="1" lang="zh-CN" altLang="en-US" sz="24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3F7B3CF-E0FC-F34A-8609-E17C50AC17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zh-CN" altLang="en-US">
                <a:latin typeface="微软雅黑" panose="020B0503020204020204" pitchFamily="82" charset="2"/>
                <a:ea typeface="微软雅黑" panose="020B0503020204020204" pitchFamily="82" charset="2"/>
              </a:rPr>
              <a:t>数据库系统</a:t>
            </a:r>
            <a:r>
              <a:rPr lang="en-US" altLang="zh-CN">
                <a:latin typeface="微软雅黑" panose="020B0503020204020204" pitchFamily="82" charset="2"/>
                <a:ea typeface="微软雅黑" panose="020B0503020204020204" pitchFamily="82" charset="2"/>
              </a:rPr>
              <a:t>—</a:t>
            </a:r>
            <a:r>
              <a:rPr lang="zh-CN" altLang="en-US">
                <a:latin typeface="微软雅黑" panose="020B0503020204020204" pitchFamily="82" charset="2"/>
                <a:ea typeface="微软雅黑" panose="020B0503020204020204" pitchFamily="82" charset="2"/>
              </a:rPr>
              <a:t>故障恢复</a:t>
            </a:r>
            <a:endParaRPr lang="en-US" altLang="zh-CN" sz="12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08138748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18">
            <a:extLst>
              <a:ext uri="{FF2B5EF4-FFF2-40B4-BE49-F238E27FC236}">
                <a16:creationId xmlns:a16="http://schemas.microsoft.com/office/drawing/2014/main" id="{CBD36A86-38DE-48EE-A5F9-D2BA94BB0487}"/>
              </a:ext>
            </a:extLst>
          </p:cNvPr>
          <p:cNvSpPr/>
          <p:nvPr/>
        </p:nvSpPr>
        <p:spPr>
          <a:xfrm>
            <a:off x="8064500" y="1032415"/>
            <a:ext cx="3477800" cy="5224634"/>
          </a:xfrm>
          <a:prstGeom prst="roundRect">
            <a:avLst>
              <a:gd name="adj" fmla="val 9827"/>
            </a:avLst>
          </a:prstGeom>
          <a:solidFill>
            <a:schemeClr val="bg1"/>
          </a:solidFill>
          <a:ln w="12700" cap="flat">
            <a:gradFill>
              <a:gsLst>
                <a:gs pos="0">
                  <a:srgbClr val="3B20FF">
                    <a:alpha val="16000"/>
                  </a:srgbClr>
                </a:gs>
                <a:gs pos="100000">
                  <a:srgbClr val="6F1787"/>
                </a:gs>
              </a:gsLst>
              <a:lin ang="10800000" scaled="1"/>
            </a:gradFill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endParaRPr lang="zh-CN" altLang="en-US" b="1" dirty="0">
              <a:latin typeface="微软雅黑" panose="020B0503020204020204" pitchFamily="82" charset="2"/>
              <a:ea typeface="微软雅黑" panose="020B0503020204020204" pitchFamily="82" charset="2"/>
              <a:sym typeface="+mn-ea"/>
            </a:endParaRPr>
          </a:p>
        </p:txBody>
      </p:sp>
      <p:sp>
        <p:nvSpPr>
          <p:cNvPr id="14" name="Shape18">
            <a:extLst>
              <a:ext uri="{FF2B5EF4-FFF2-40B4-BE49-F238E27FC236}">
                <a16:creationId xmlns:a16="http://schemas.microsoft.com/office/drawing/2014/main" id="{ABA57A75-CF46-40FD-BA13-62E0B733103F}"/>
              </a:ext>
            </a:extLst>
          </p:cNvPr>
          <p:cNvSpPr/>
          <p:nvPr/>
        </p:nvSpPr>
        <p:spPr>
          <a:xfrm>
            <a:off x="628272" y="1032415"/>
            <a:ext cx="7219343" cy="5224634"/>
          </a:xfrm>
          <a:prstGeom prst="roundRect">
            <a:avLst>
              <a:gd name="adj" fmla="val 9827"/>
            </a:avLst>
          </a:prstGeom>
          <a:solidFill>
            <a:schemeClr val="bg1"/>
          </a:solidFill>
          <a:ln w="12700" cap="flat">
            <a:gradFill>
              <a:gsLst>
                <a:gs pos="0">
                  <a:srgbClr val="3B20FF">
                    <a:alpha val="16000"/>
                  </a:srgbClr>
                </a:gs>
                <a:gs pos="100000">
                  <a:srgbClr val="6F1787"/>
                </a:gs>
              </a:gsLst>
              <a:lin ang="10800000" scaled="1"/>
            </a:gradFill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endParaRPr lang="zh-CN" altLang="en-US" b="1" dirty="0">
              <a:latin typeface="微软雅黑" panose="020B0503020204020204" pitchFamily="82" charset="2"/>
              <a:ea typeface="微软雅黑" panose="020B0503020204020204" pitchFamily="82" charset="2"/>
              <a:sym typeface="+mn-ea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7B9DF87-A7AB-B043-AFA7-69CF3EBAE16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BBDC00-B9E2-4EFD-9306-2934E87247C6}" type="slidenum">
              <a:rPr lang="zh-CN" altLang="en-US" smtClean="0">
                <a:latin typeface="微软雅黑" panose="020B0503020204020204" pitchFamily="82" charset="2"/>
                <a:ea typeface="微软雅黑" panose="020B0503020204020204" pitchFamily="82" charset="2"/>
              </a:rPr>
              <a:pPr/>
              <a:t>45</a:t>
            </a:fld>
            <a:endParaRPr lang="zh-CN" altLang="en-US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942DDDE1-ED77-2E49-9F49-A7C22D95D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latin typeface="微软雅黑" panose="020B0503020204020204" pitchFamily="82" charset="2"/>
                <a:ea typeface="微软雅黑" panose="020B0503020204020204" pitchFamily="82" charset="2"/>
              </a:rPr>
              <a:t>基于</a:t>
            </a:r>
            <a:r>
              <a:rPr kumimoji="1" lang="en-US" altLang="zh-CN" dirty="0">
                <a:latin typeface="微软雅黑" panose="020B0503020204020204" pitchFamily="82" charset="2"/>
                <a:ea typeface="微软雅黑" panose="020B0503020204020204" pitchFamily="82" charset="2"/>
              </a:rPr>
              <a:t>undo</a:t>
            </a:r>
            <a:r>
              <a:rPr kumimoji="1" lang="zh-CN" altLang="en-US" dirty="0">
                <a:latin typeface="微软雅黑" panose="020B0503020204020204" pitchFamily="82" charset="2"/>
                <a:ea typeface="微软雅黑" panose="020B0503020204020204" pitchFamily="82" charset="2"/>
              </a:rPr>
              <a:t>日志的恢复</a:t>
            </a: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7CB395D-E705-A544-8C79-9A9739CF30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zh-CN" altLang="en-US">
                <a:latin typeface="微软雅黑" panose="020B0503020204020204" pitchFamily="82" charset="2"/>
                <a:ea typeface="微软雅黑" panose="020B0503020204020204" pitchFamily="82" charset="2"/>
              </a:rPr>
              <a:t>数据库系统</a:t>
            </a:r>
            <a:r>
              <a:rPr lang="en-US" altLang="zh-CN">
                <a:latin typeface="微软雅黑" panose="020B0503020204020204" pitchFamily="82" charset="2"/>
                <a:ea typeface="微软雅黑" panose="020B0503020204020204" pitchFamily="82" charset="2"/>
              </a:rPr>
              <a:t>—</a:t>
            </a:r>
            <a:r>
              <a:rPr lang="zh-CN" altLang="en-US">
                <a:latin typeface="微软雅黑" panose="020B0503020204020204" pitchFamily="82" charset="2"/>
                <a:ea typeface="微软雅黑" panose="020B0503020204020204" pitchFamily="82" charset="2"/>
              </a:rPr>
              <a:t>故障恢复</a:t>
            </a:r>
            <a:endParaRPr lang="en-US" altLang="zh-CN" sz="12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B0A04A75-3AD5-D04E-9750-33EEAA538203}"/>
                  </a:ext>
                </a:extLst>
              </p:cNvPr>
              <p:cNvSpPr txBox="1"/>
              <p:nvPr/>
            </p:nvSpPr>
            <p:spPr>
              <a:xfrm>
                <a:off x="845156" y="4825887"/>
                <a:ext cx="7905509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Wingdings" pitchFamily="2" charset="2"/>
                  <a:buChar char="ü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i="1">
                            <a:latin typeface="Cambria Math" charset="0"/>
                          </a:rPr>
                          <m:t>𝑇</m:t>
                        </m:r>
                      </m:e>
                      <m:sub>
                        <m:r>
                          <a:rPr kumimoji="1" lang="en-US" altLang="zh-CN" sz="2400" i="1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kumimoji="1"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i="1">
                            <a:latin typeface="Cambria Math" charset="0"/>
                          </a:rPr>
                          <m:t>𝑇</m:t>
                        </m:r>
                      </m:e>
                      <m:sub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1" lang="zh-CN" altLang="en-US" sz="2400" dirty="0">
                    <a:latin typeface="微软雅黑" panose="020B0503020204020204" pitchFamily="82" charset="2"/>
                    <a:ea typeface="微软雅黑" panose="020B0503020204020204" pitchFamily="82" charset="2"/>
                  </a:rPr>
                  <a:t>在崩溃以前就已经提交，因此不需要回滚</a:t>
                </a:r>
                <a:endParaRPr kumimoji="1" lang="en-US" altLang="zh-CN" sz="2400" dirty="0">
                  <a:latin typeface="微软雅黑" panose="020B0503020204020204" pitchFamily="82" charset="2"/>
                  <a:ea typeface="微软雅黑" panose="020B0503020204020204" pitchFamily="82" charset="2"/>
                </a:endParaRPr>
              </a:p>
              <a:p>
                <a:pPr marL="457200" indent="-457200">
                  <a:buFont typeface="Wingdings" pitchFamily="2" charset="2"/>
                  <a:buChar char="ü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kumimoji="1"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400" i="1">
                                <a:latin typeface="Cambria Math" charset="0"/>
                              </a:rPr>
                              <m:t>𝑇</m:t>
                            </m:r>
                          </m:e>
                          <m:sub>
                            <m:r>
                              <a:rPr kumimoji="1" lang="en-US" altLang="zh-CN" sz="24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zh-CN" sz="2400" i="1">
                            <a:latin typeface="Cambria Math" charset="0"/>
                          </a:rPr>
                          <m:t>𝑇</m:t>
                        </m:r>
                      </m:e>
                      <m:sub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kumimoji="1" lang="zh-CN" altLang="en-US" sz="2400" dirty="0">
                    <a:latin typeface="微软雅黑" panose="020B0503020204020204" pitchFamily="82" charset="2"/>
                    <a:ea typeface="微软雅黑" panose="020B0503020204020204" pitchFamily="82" charset="2"/>
                  </a:rPr>
                  <a:t>在崩溃之前没有结束，因此需要被处理</a:t>
                </a:r>
                <a:endParaRPr kumimoji="1" lang="en-US" altLang="zh-CN" sz="2400" dirty="0">
                  <a:latin typeface="微软雅黑" panose="020B0503020204020204" pitchFamily="82" charset="2"/>
                  <a:ea typeface="微软雅黑" panose="020B0503020204020204" pitchFamily="82" charset="2"/>
                </a:endParaRPr>
              </a:p>
              <a:p>
                <a:pPr marL="914400" lvl="1" indent="-457200">
                  <a:buFont typeface="Arial" panose="020B0604020202020204" pitchFamily="34" charset="0"/>
                  <a:buChar char="•"/>
                </a:pPr>
                <a:r>
                  <a:rPr kumimoji="1" lang="zh-CN" altLang="en-US" sz="2400" dirty="0">
                    <a:latin typeface="微软雅黑" panose="020B0503020204020204" pitchFamily="82" charset="2"/>
                    <a:ea typeface="微软雅黑" panose="020B0503020204020204" pitchFamily="82" charset="2"/>
                  </a:rPr>
                  <a:t>日志</a:t>
                </a:r>
                <a:r>
                  <a:rPr kumimoji="1" lang="en-US" altLang="zh-CN" sz="2400" dirty="0">
                    <a:latin typeface="微软雅黑" panose="020B0503020204020204" pitchFamily="82" charset="2"/>
                    <a:ea typeface="微软雅黑" panose="020B0503020204020204" pitchFamily="82" charset="2"/>
                  </a:rPr>
                  <a:t>008</a:t>
                </a:r>
                <a:r>
                  <a:rPr kumimoji="1" lang="zh-CN" altLang="en-US" sz="2400" dirty="0">
                    <a:latin typeface="微软雅黑" panose="020B0503020204020204" pitchFamily="82" charset="2"/>
                    <a:ea typeface="微软雅黑" panose="020B0503020204020204" pitchFamily="82" charset="2"/>
                  </a:rPr>
                  <a:t>、</a:t>
                </a:r>
                <a:r>
                  <a:rPr kumimoji="1" lang="en-US" altLang="zh-CN" sz="2400" dirty="0">
                    <a:latin typeface="微软雅黑" panose="020B0503020204020204" pitchFamily="82" charset="2"/>
                    <a:ea typeface="微软雅黑" panose="020B0503020204020204" pitchFamily="82" charset="2"/>
                  </a:rPr>
                  <a:t>010</a:t>
                </a:r>
                <a:r>
                  <a:rPr kumimoji="1" lang="zh-CN" altLang="en-US" sz="2400" dirty="0">
                    <a:latin typeface="微软雅黑" panose="020B0503020204020204" pitchFamily="82" charset="2"/>
                    <a:ea typeface="微软雅黑" panose="020B0503020204020204" pitchFamily="82" charset="2"/>
                  </a:rPr>
                  <a:t>、</a:t>
                </a:r>
                <a:r>
                  <a:rPr kumimoji="1" lang="en-US" altLang="zh-CN" sz="2400" dirty="0">
                    <a:latin typeface="微软雅黑" panose="020B0503020204020204" pitchFamily="82" charset="2"/>
                    <a:ea typeface="微软雅黑" panose="020B0503020204020204" pitchFamily="82" charset="2"/>
                  </a:rPr>
                  <a:t>011</a:t>
                </a:r>
                <a:r>
                  <a:rPr kumimoji="1" lang="zh-CN" altLang="en-US" sz="2400" dirty="0">
                    <a:latin typeface="微软雅黑" panose="020B0503020204020204" pitchFamily="82" charset="2"/>
                    <a:ea typeface="微软雅黑" panose="020B0503020204020204" pitchFamily="82" charset="2"/>
                  </a:rPr>
                  <a:t>、</a:t>
                </a:r>
                <a:r>
                  <a:rPr kumimoji="1" lang="en-US" altLang="zh-CN" sz="2400" dirty="0">
                    <a:latin typeface="微软雅黑" panose="020B0503020204020204" pitchFamily="82" charset="2"/>
                    <a:ea typeface="微软雅黑" panose="020B0503020204020204" pitchFamily="82" charset="2"/>
                  </a:rPr>
                  <a:t>012</a:t>
                </a:r>
                <a:r>
                  <a:rPr kumimoji="1" lang="zh-CN" altLang="en-US" sz="2400" dirty="0">
                    <a:latin typeface="微软雅黑" panose="020B0503020204020204" pitchFamily="82" charset="2"/>
                    <a:ea typeface="微软雅黑" panose="020B0503020204020204" pitchFamily="82" charset="2"/>
                  </a:rPr>
                  <a:t>需要被回滚</a:t>
                </a: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B0A04A75-3AD5-D04E-9750-33EEAA5382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156" y="4825887"/>
                <a:ext cx="7905509" cy="1200329"/>
              </a:xfrm>
              <a:prstGeom prst="rect">
                <a:avLst/>
              </a:prstGeom>
              <a:blipFill>
                <a:blip r:embed="rId2"/>
                <a:stretch>
                  <a:fillRect l="-1080" t="-4061" b="-1066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65843A98-88C8-E14D-8B2A-15802FF557AE}"/>
                  </a:ext>
                </a:extLst>
              </p:cNvPr>
              <p:cNvSpPr txBox="1"/>
              <p:nvPr/>
            </p:nvSpPr>
            <p:spPr>
              <a:xfrm>
                <a:off x="8528937" y="1250293"/>
                <a:ext cx="3013362" cy="37856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CN" sz="2000" i="1" smtClean="0">
                          <a:latin typeface="Cambria Math" charset="0"/>
                        </a:rPr>
                        <m:t>001:&lt;</m:t>
                      </m:r>
                      <m:sSub>
                        <m:sSubPr>
                          <m:ctrlPr>
                            <a:rPr kumimoji="1"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000" i="1">
                              <a:latin typeface="Cambria Math" charset="0"/>
                            </a:rPr>
                            <m:t>𝑇</m:t>
                          </m:r>
                        </m:e>
                        <m:sub>
                          <m:r>
                            <a:rPr kumimoji="1" lang="en-US" altLang="zh-CN" sz="2000" i="1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kumimoji="1" lang="zh-CN" alt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1" lang="en-US" altLang="zh-CN" sz="2000">
                          <a:latin typeface="Cambria Math" charset="0"/>
                        </a:rPr>
                        <m:t>start</m:t>
                      </m:r>
                      <m:r>
                        <a:rPr kumimoji="1" lang="en-US" altLang="zh-CN" sz="2000" i="1">
                          <a:latin typeface="Cambria Math" charset="0"/>
                        </a:rPr>
                        <m:t>&gt;</m:t>
                      </m:r>
                    </m:oMath>
                  </m:oMathPara>
                </a14:m>
                <a:endParaRPr kumimoji="1" lang="en-US" altLang="zh-CN" sz="2000" dirty="0">
                  <a:latin typeface="微软雅黑" panose="020B0503020204020204" pitchFamily="82" charset="2"/>
                  <a:ea typeface="微软雅黑" panose="020B0503020204020204" pitchFamily="82" charset="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CN" sz="2000">
                          <a:latin typeface="Cambria Math" charset="0"/>
                        </a:rPr>
                        <m:t>002:</m:t>
                      </m:r>
                      <m:r>
                        <a:rPr kumimoji="1" lang="en-US" altLang="zh-CN" sz="2000" i="1">
                          <a:latin typeface="Cambria Math" charset="0"/>
                        </a:rPr>
                        <m:t>&lt;</m:t>
                      </m:r>
                      <m:sSub>
                        <m:sSubPr>
                          <m:ctrlPr>
                            <a:rPr kumimoji="1"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000" i="1">
                              <a:latin typeface="Cambria Math" charset="0"/>
                            </a:rPr>
                            <m:t>𝑇</m:t>
                          </m:r>
                        </m:e>
                        <m:sub>
                          <m:r>
                            <a:rPr kumimoji="1" lang="en-US" altLang="zh-CN" sz="2000" i="1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CN" sz="2000" i="1">
                          <a:latin typeface="Cambria Math" charset="0"/>
                        </a:rPr>
                        <m:t>, </m:t>
                      </m:r>
                      <m:r>
                        <a:rPr kumimoji="1" lang="en-US" altLang="zh-CN" sz="2000" i="1">
                          <a:latin typeface="Cambria Math" charset="0"/>
                        </a:rPr>
                        <m:t>𝐴</m:t>
                      </m:r>
                      <m:r>
                        <a:rPr kumimoji="1" lang="en-US" altLang="zh-CN" sz="2000" i="1">
                          <a:latin typeface="Cambria Math" charset="0"/>
                        </a:rPr>
                        <m:t>, 100&gt;</m:t>
                      </m:r>
                    </m:oMath>
                  </m:oMathPara>
                </a14:m>
                <a:endParaRPr kumimoji="1" lang="zh-CN" altLang="en-US" sz="2000" dirty="0">
                  <a:latin typeface="微软雅黑" panose="020B0503020204020204" pitchFamily="82" charset="2"/>
                  <a:ea typeface="微软雅黑" panose="020B0503020204020204" pitchFamily="82" charset="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CN" sz="2000">
                          <a:latin typeface="Cambria Math" charset="0"/>
                        </a:rPr>
                        <m:t>003:</m:t>
                      </m:r>
                      <m:r>
                        <a:rPr kumimoji="1" lang="en-US" altLang="zh-CN" sz="2000" i="1">
                          <a:latin typeface="Cambria Math" charset="0"/>
                        </a:rPr>
                        <m:t>&lt;</m:t>
                      </m:r>
                      <m:sSub>
                        <m:sSubPr>
                          <m:ctrlPr>
                            <a:rPr kumimoji="1"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000" i="1">
                              <a:latin typeface="Cambria Math" charset="0"/>
                            </a:rPr>
                            <m:t>𝑇</m:t>
                          </m:r>
                        </m:e>
                        <m:sub>
                          <m:r>
                            <a:rPr kumimoji="1" lang="en-US" altLang="zh-CN" sz="2000" i="1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CN" sz="2000" i="1">
                          <a:latin typeface="Cambria Math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1" lang="en-US" altLang="zh-CN" sz="2000">
                          <a:latin typeface="Cambria Math" charset="0"/>
                        </a:rPr>
                        <m:t>commit</m:t>
                      </m:r>
                      <m:r>
                        <a:rPr kumimoji="1" lang="en-US" altLang="zh-CN" sz="2000" i="1">
                          <a:latin typeface="Cambria Math" charset="0"/>
                        </a:rPr>
                        <m:t>&gt;</m:t>
                      </m:r>
                    </m:oMath>
                  </m:oMathPara>
                </a14:m>
                <a:endParaRPr kumimoji="1" lang="en-US" altLang="zh-CN" sz="2000" dirty="0">
                  <a:latin typeface="微软雅黑" panose="020B0503020204020204" pitchFamily="82" charset="2"/>
                  <a:ea typeface="微软雅黑" panose="020B0503020204020204" pitchFamily="82" charset="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CN" sz="2000">
                          <a:latin typeface="Cambria Math" charset="0"/>
                        </a:rPr>
                        <m:t>004:</m:t>
                      </m:r>
                      <m:r>
                        <a:rPr kumimoji="1" lang="en-US" altLang="zh-CN" sz="2000" i="1">
                          <a:latin typeface="Cambria Math" charset="0"/>
                        </a:rPr>
                        <m:t>&lt;</m:t>
                      </m:r>
                      <m:sSub>
                        <m:sSubPr>
                          <m:ctrlPr>
                            <a:rPr kumimoji="1"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000" i="1">
                              <a:latin typeface="Cambria Math" charset="0"/>
                            </a:rPr>
                            <m:t>𝑇</m:t>
                          </m:r>
                        </m:e>
                        <m:sub>
                          <m:r>
                            <a:rPr kumimoji="1" lang="en-US" altLang="zh-CN" sz="2000" i="1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zh-CN" sz="2000" i="1">
                          <a:latin typeface="Cambria Math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1" lang="en-US" altLang="zh-CN" sz="2000">
                          <a:latin typeface="Cambria Math" charset="0"/>
                        </a:rPr>
                        <m:t>start</m:t>
                      </m:r>
                      <m:r>
                        <a:rPr kumimoji="1" lang="en-US" altLang="zh-CN" sz="2000" i="1">
                          <a:latin typeface="Cambria Math" charset="0"/>
                        </a:rPr>
                        <m:t>&gt;</m:t>
                      </m:r>
                    </m:oMath>
                  </m:oMathPara>
                </a14:m>
                <a:endParaRPr kumimoji="1" lang="en-US" altLang="zh-CN" sz="2000" dirty="0">
                  <a:latin typeface="微软雅黑" panose="020B0503020204020204" pitchFamily="82" charset="2"/>
                  <a:ea typeface="微软雅黑" panose="020B0503020204020204" pitchFamily="82" charset="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CN" sz="2000">
                          <a:latin typeface="Cambria Math" charset="0"/>
                        </a:rPr>
                        <m:t>005:</m:t>
                      </m:r>
                      <m:r>
                        <a:rPr kumimoji="1" lang="en-US" altLang="zh-CN" sz="2000" i="1">
                          <a:latin typeface="Cambria Math" charset="0"/>
                        </a:rPr>
                        <m:t>&lt;</m:t>
                      </m:r>
                      <m:sSub>
                        <m:sSubPr>
                          <m:ctrlPr>
                            <a:rPr kumimoji="1"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000" i="1">
                              <a:latin typeface="Cambria Math" charset="0"/>
                            </a:rPr>
                            <m:t>𝑇</m:t>
                          </m:r>
                        </m:e>
                        <m:sub>
                          <m:r>
                            <a:rPr kumimoji="1" lang="en-US" altLang="zh-CN" sz="2000" i="1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zh-CN" sz="2000" i="1">
                          <a:latin typeface="Cambria Math" charset="0"/>
                        </a:rPr>
                        <m:t>, </m:t>
                      </m:r>
                      <m:r>
                        <a:rPr kumimoji="1" lang="en-US" altLang="zh-CN" sz="2000" i="1">
                          <a:latin typeface="Cambria Math" charset="0"/>
                        </a:rPr>
                        <m:t>𝐴</m:t>
                      </m:r>
                      <m:r>
                        <a:rPr kumimoji="1" lang="en-US" altLang="zh-CN" sz="2000" i="1">
                          <a:latin typeface="Cambria Math" charset="0"/>
                        </a:rPr>
                        <m:t>, 200&gt;</m:t>
                      </m:r>
                    </m:oMath>
                  </m:oMathPara>
                </a14:m>
                <a:endParaRPr kumimoji="1" lang="zh-CN" altLang="en-US" sz="2000" dirty="0">
                  <a:latin typeface="微软雅黑" panose="020B0503020204020204" pitchFamily="82" charset="2"/>
                  <a:ea typeface="微软雅黑" panose="020B0503020204020204" pitchFamily="82" charset="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CN" sz="2000">
                          <a:latin typeface="Cambria Math" charset="0"/>
                        </a:rPr>
                        <m:t>006:</m:t>
                      </m:r>
                      <m:r>
                        <a:rPr kumimoji="1" lang="en-US" altLang="zh-CN" sz="2000" i="1">
                          <a:latin typeface="Cambria Math" charset="0"/>
                        </a:rPr>
                        <m:t>&lt;</m:t>
                      </m:r>
                      <m:sSub>
                        <m:sSubPr>
                          <m:ctrlPr>
                            <a:rPr kumimoji="1"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000" i="1">
                              <a:latin typeface="Cambria Math" charset="0"/>
                            </a:rPr>
                            <m:t>𝑇</m:t>
                          </m:r>
                        </m:e>
                        <m:sub>
                          <m:r>
                            <a:rPr kumimoji="1" lang="en-US" altLang="zh-CN" sz="2000" i="1">
                              <a:latin typeface="Cambria Math" charset="0"/>
                            </a:rPr>
                            <m:t>3</m:t>
                          </m:r>
                        </m:sub>
                      </m:sSub>
                      <m:r>
                        <a:rPr kumimoji="1" lang="en-US" altLang="zh-CN" sz="2000" i="1">
                          <a:latin typeface="Cambria Math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1" lang="en-US" altLang="zh-CN" sz="2000">
                          <a:latin typeface="Cambria Math" charset="0"/>
                        </a:rPr>
                        <m:t>start</m:t>
                      </m:r>
                      <m:r>
                        <a:rPr kumimoji="1" lang="en-US" altLang="zh-CN" sz="2000" i="1">
                          <a:latin typeface="Cambria Math" charset="0"/>
                        </a:rPr>
                        <m:t>&gt;</m:t>
                      </m:r>
                    </m:oMath>
                  </m:oMathPara>
                </a14:m>
                <a:endParaRPr kumimoji="1" lang="en-US" altLang="zh-CN" sz="2000" dirty="0">
                  <a:latin typeface="微软雅黑" panose="020B0503020204020204" pitchFamily="82" charset="2"/>
                  <a:ea typeface="微软雅黑" panose="020B0503020204020204" pitchFamily="82" charset="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CN" sz="2000">
                          <a:latin typeface="Cambria Math" charset="0"/>
                        </a:rPr>
                        <m:t>00</m:t>
                      </m:r>
                      <m:r>
                        <a:rPr kumimoji="1" lang="en-US" altLang="zh-CN" sz="2000" b="0" i="0" smtClean="0">
                          <a:latin typeface="Cambria Math" panose="02040503050406030204" pitchFamily="18" charset="0"/>
                        </a:rPr>
                        <m:t>7</m:t>
                      </m:r>
                      <m:r>
                        <a:rPr kumimoji="1" lang="en-US" altLang="zh-CN" sz="2000">
                          <a:latin typeface="Cambria Math" charset="0"/>
                        </a:rPr>
                        <m:t>:</m:t>
                      </m:r>
                      <m:r>
                        <a:rPr kumimoji="1" lang="en-US" altLang="zh-CN" sz="2000" i="1">
                          <a:latin typeface="Cambria Math" charset="0"/>
                        </a:rPr>
                        <m:t>&lt;</m:t>
                      </m:r>
                      <m:sSub>
                        <m:sSubPr>
                          <m:ctrlPr>
                            <a:rPr kumimoji="1"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000" i="1">
                              <a:latin typeface="Cambria Math" charset="0"/>
                            </a:rPr>
                            <m:t>𝑇</m:t>
                          </m:r>
                        </m:e>
                        <m:sub>
                          <m:r>
                            <a:rPr kumimoji="1" lang="en-US" altLang="zh-CN" sz="2000" i="1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zh-CN" sz="2000" i="1">
                          <a:latin typeface="Cambria Math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1" lang="en-US" altLang="zh-CN" sz="2000">
                          <a:latin typeface="Cambria Math" charset="0"/>
                        </a:rPr>
                        <m:t>commit</m:t>
                      </m:r>
                      <m:r>
                        <a:rPr kumimoji="1" lang="en-US" altLang="zh-CN" sz="2000" i="1">
                          <a:latin typeface="Cambria Math" charset="0"/>
                        </a:rPr>
                        <m:t>&gt;</m:t>
                      </m:r>
                    </m:oMath>
                  </m:oMathPara>
                </a14:m>
                <a:endParaRPr kumimoji="1" lang="en-US" altLang="zh-CN" sz="2000" dirty="0">
                  <a:latin typeface="微软雅黑" panose="020B0503020204020204" pitchFamily="82" charset="2"/>
                  <a:ea typeface="微软雅黑" panose="020B0503020204020204" pitchFamily="82" charset="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CN" sz="2000">
                          <a:latin typeface="Cambria Math" charset="0"/>
                        </a:rPr>
                        <m:t>00</m:t>
                      </m:r>
                      <m:r>
                        <a:rPr kumimoji="1" lang="en-US" altLang="zh-CN" sz="2000" b="0" i="0" smtClean="0">
                          <a:latin typeface="Cambria Math" panose="02040503050406030204" pitchFamily="18" charset="0"/>
                        </a:rPr>
                        <m:t>8</m:t>
                      </m:r>
                      <m:r>
                        <a:rPr kumimoji="1" lang="en-US" altLang="zh-CN" sz="2000">
                          <a:latin typeface="Cambria Math" charset="0"/>
                        </a:rPr>
                        <m:t>:</m:t>
                      </m:r>
                      <m:r>
                        <a:rPr kumimoji="1" lang="en-US" altLang="zh-CN" sz="2000" i="1">
                          <a:latin typeface="Cambria Math" charset="0"/>
                        </a:rPr>
                        <m:t>&lt;</m:t>
                      </m:r>
                      <m:sSub>
                        <m:sSubPr>
                          <m:ctrlPr>
                            <a:rPr kumimoji="1"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000" i="1">
                              <a:latin typeface="Cambria Math" charset="0"/>
                            </a:rPr>
                            <m:t>𝑇</m:t>
                          </m:r>
                        </m:e>
                        <m:sub>
                          <m:r>
                            <a:rPr kumimoji="1" lang="en-US" altLang="zh-CN" sz="2000" i="1">
                              <a:latin typeface="Cambria Math" charset="0"/>
                            </a:rPr>
                            <m:t>3</m:t>
                          </m:r>
                        </m:sub>
                      </m:sSub>
                      <m:r>
                        <a:rPr kumimoji="1" lang="en-US" altLang="zh-CN" sz="2000" i="1">
                          <a:latin typeface="Cambria Math" charset="0"/>
                        </a:rPr>
                        <m:t>, </m:t>
                      </m:r>
                      <m:r>
                        <a:rPr kumimoji="1" lang="en-US" altLang="zh-CN" sz="2000" i="1">
                          <a:latin typeface="Cambria Math" charset="0"/>
                        </a:rPr>
                        <m:t>𝐴</m:t>
                      </m:r>
                      <m:r>
                        <a:rPr kumimoji="1" lang="en-US" altLang="zh-CN" sz="2000" i="1">
                          <a:latin typeface="Cambria Math" charset="0"/>
                        </a:rPr>
                        <m:t>, 300&gt;</m:t>
                      </m:r>
                    </m:oMath>
                  </m:oMathPara>
                </a14:m>
                <a:endParaRPr kumimoji="1" lang="zh-CN" altLang="en-US" sz="2000" dirty="0">
                  <a:latin typeface="微软雅黑" panose="020B0503020204020204" pitchFamily="82" charset="2"/>
                  <a:ea typeface="微软雅黑" panose="020B0503020204020204" pitchFamily="82" charset="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CN" sz="2000">
                          <a:latin typeface="Cambria Math" charset="0"/>
                        </a:rPr>
                        <m:t>0</m:t>
                      </m:r>
                      <m:r>
                        <a:rPr kumimoji="1" lang="en-US" altLang="zh-CN" sz="2000" b="0" i="1" smtClean="0">
                          <a:latin typeface="Cambria Math" panose="02040503050406030204" pitchFamily="18" charset="0"/>
                        </a:rPr>
                        <m:t>09</m:t>
                      </m:r>
                      <m:r>
                        <a:rPr kumimoji="1" lang="en-US" altLang="zh-CN" sz="2000" i="1">
                          <a:latin typeface="Cambria Math" charset="0"/>
                        </a:rPr>
                        <m:t>:&lt;</m:t>
                      </m:r>
                      <m:sSub>
                        <m:sSubPr>
                          <m:ctrlPr>
                            <a:rPr kumimoji="1"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000" i="1">
                              <a:latin typeface="Cambria Math" charset="0"/>
                            </a:rPr>
                            <m:t>𝑇</m:t>
                          </m:r>
                        </m:e>
                        <m:sub>
                          <m:r>
                            <a:rPr kumimoji="1" lang="en-US" altLang="zh-CN" sz="2000" i="1">
                              <a:latin typeface="Cambria Math" charset="0"/>
                            </a:rPr>
                            <m:t>4</m:t>
                          </m:r>
                        </m:sub>
                      </m:sSub>
                      <m:r>
                        <a:rPr kumimoji="1" lang="en-US" altLang="zh-CN" sz="2000" i="1">
                          <a:latin typeface="Cambria Math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1" lang="en-US" altLang="zh-CN" sz="2000">
                          <a:latin typeface="Cambria Math" charset="0"/>
                        </a:rPr>
                        <m:t>start</m:t>
                      </m:r>
                      <m:r>
                        <a:rPr kumimoji="1" lang="en-US" altLang="zh-CN" sz="2000" i="1">
                          <a:latin typeface="Cambria Math" charset="0"/>
                        </a:rPr>
                        <m:t>&gt;</m:t>
                      </m:r>
                    </m:oMath>
                  </m:oMathPara>
                </a14:m>
                <a:endParaRPr kumimoji="1" lang="en-US" altLang="zh-CN" sz="2000" dirty="0">
                  <a:latin typeface="微软雅黑" panose="020B0503020204020204" pitchFamily="82" charset="2"/>
                  <a:ea typeface="微软雅黑" panose="020B0503020204020204" pitchFamily="82" charset="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CN" sz="2000">
                          <a:latin typeface="Cambria Math" charset="0"/>
                        </a:rPr>
                        <m:t>0</m:t>
                      </m:r>
                      <m:r>
                        <a:rPr kumimoji="1" lang="en-US" altLang="zh-CN" sz="2000" i="1">
                          <a:latin typeface="Cambria Math" charset="0"/>
                        </a:rPr>
                        <m:t>1</m:t>
                      </m:r>
                      <m:r>
                        <a:rPr kumimoji="1" lang="en-US" altLang="zh-CN" sz="2000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kumimoji="1" lang="en-US" altLang="zh-CN" sz="2000" i="1">
                          <a:latin typeface="Cambria Math" charset="0"/>
                        </a:rPr>
                        <m:t>:&lt;</m:t>
                      </m:r>
                      <m:sSub>
                        <m:sSubPr>
                          <m:ctrlPr>
                            <a:rPr kumimoji="1"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000" i="1">
                              <a:latin typeface="Cambria Math" charset="0"/>
                            </a:rPr>
                            <m:t>𝑇</m:t>
                          </m:r>
                        </m:e>
                        <m:sub>
                          <m:r>
                            <a:rPr kumimoji="1" lang="en-US" altLang="zh-CN" sz="2000" i="1">
                              <a:latin typeface="Cambria Math" charset="0"/>
                            </a:rPr>
                            <m:t>4</m:t>
                          </m:r>
                        </m:sub>
                      </m:sSub>
                      <m:r>
                        <a:rPr kumimoji="1" lang="en-US" altLang="zh-CN" sz="2000" i="1">
                          <a:latin typeface="Cambria Math" charset="0"/>
                        </a:rPr>
                        <m:t>, </m:t>
                      </m:r>
                      <m:r>
                        <a:rPr kumimoji="1" lang="en-US" altLang="zh-CN" sz="2000" i="1">
                          <a:latin typeface="Cambria Math" charset="0"/>
                        </a:rPr>
                        <m:t>𝑋</m:t>
                      </m:r>
                      <m:r>
                        <a:rPr kumimoji="1" lang="en-US" altLang="zh-CN" sz="2000" i="1">
                          <a:latin typeface="Cambria Math" charset="0"/>
                        </a:rPr>
                        <m:t>, 500&gt;</m:t>
                      </m:r>
                    </m:oMath>
                  </m:oMathPara>
                </a14:m>
                <a:endParaRPr kumimoji="1" lang="en-US" altLang="zh-CN" sz="2000" dirty="0">
                  <a:latin typeface="微软雅黑" panose="020B0503020204020204" pitchFamily="82" charset="2"/>
                  <a:ea typeface="微软雅黑" panose="020B0503020204020204" pitchFamily="82" charset="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CN" sz="2000">
                          <a:latin typeface="Cambria Math" charset="0"/>
                        </a:rPr>
                        <m:t>01</m:t>
                      </m:r>
                      <m:r>
                        <a:rPr kumimoji="1" lang="en-US" altLang="zh-CN" sz="2000" b="0" i="0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kumimoji="1" lang="en-US" altLang="zh-CN" sz="2000">
                          <a:latin typeface="Cambria Math" charset="0"/>
                        </a:rPr>
                        <m:t>:</m:t>
                      </m:r>
                      <m:r>
                        <a:rPr kumimoji="1" lang="en-US" altLang="zh-CN" sz="2000" i="1">
                          <a:latin typeface="Cambria Math" charset="0"/>
                        </a:rPr>
                        <m:t>&lt;</m:t>
                      </m:r>
                      <m:sSub>
                        <m:sSubPr>
                          <m:ctrlPr>
                            <a:rPr kumimoji="1"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000" i="1">
                              <a:latin typeface="Cambria Math" charset="0"/>
                            </a:rPr>
                            <m:t>𝑇</m:t>
                          </m:r>
                        </m:e>
                        <m:sub>
                          <m:r>
                            <a:rPr kumimoji="1" lang="en-US" altLang="zh-CN" sz="2000" i="1">
                              <a:latin typeface="Cambria Math" charset="0"/>
                            </a:rPr>
                            <m:t>4</m:t>
                          </m:r>
                        </m:sub>
                      </m:sSub>
                      <m:r>
                        <a:rPr kumimoji="1" lang="en-US" altLang="zh-CN" sz="2000" i="1">
                          <a:latin typeface="Cambria Math" charset="0"/>
                        </a:rPr>
                        <m:t>, </m:t>
                      </m:r>
                      <m:r>
                        <a:rPr kumimoji="1" lang="en-US" altLang="zh-CN" sz="2000" i="1">
                          <a:latin typeface="Cambria Math" charset="0"/>
                        </a:rPr>
                        <m:t>𝑌</m:t>
                      </m:r>
                      <m:r>
                        <a:rPr kumimoji="1" lang="en-US" altLang="zh-CN" sz="2000" i="1">
                          <a:latin typeface="Cambria Math" charset="0"/>
                        </a:rPr>
                        <m:t>, 900&gt;</m:t>
                      </m:r>
                    </m:oMath>
                  </m:oMathPara>
                </a14:m>
                <a:endParaRPr kumimoji="1" lang="en-US" altLang="zh-CN" sz="2000" dirty="0">
                  <a:latin typeface="微软雅黑" panose="020B0503020204020204" pitchFamily="82" charset="2"/>
                  <a:ea typeface="微软雅黑" panose="020B0503020204020204" pitchFamily="82" charset="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CN" sz="2000">
                          <a:latin typeface="Cambria Math" charset="0"/>
                        </a:rPr>
                        <m:t>01</m:t>
                      </m:r>
                      <m:r>
                        <a:rPr kumimoji="1" lang="en-US" altLang="zh-CN" sz="2000" b="0" i="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kumimoji="1" lang="en-US" altLang="zh-CN" sz="2000">
                          <a:latin typeface="Cambria Math" charset="0"/>
                        </a:rPr>
                        <m:t>:</m:t>
                      </m:r>
                      <m:r>
                        <a:rPr kumimoji="1" lang="en-US" altLang="zh-CN" sz="2000" i="1">
                          <a:latin typeface="Cambria Math" charset="0"/>
                        </a:rPr>
                        <m:t>&lt;</m:t>
                      </m:r>
                      <m:sSub>
                        <m:sSubPr>
                          <m:ctrlPr>
                            <a:rPr kumimoji="1"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000" i="1">
                              <a:latin typeface="Cambria Math" charset="0"/>
                            </a:rPr>
                            <m:t>𝑇</m:t>
                          </m:r>
                        </m:e>
                        <m:sub>
                          <m:r>
                            <a:rPr kumimoji="1" lang="en-US" altLang="zh-CN" sz="2000" i="1">
                              <a:latin typeface="Cambria Math" charset="0"/>
                            </a:rPr>
                            <m:t>3</m:t>
                          </m:r>
                        </m:sub>
                      </m:sSub>
                      <m:r>
                        <a:rPr kumimoji="1" lang="en-US" altLang="zh-CN" sz="2000" i="1">
                          <a:latin typeface="Cambria Math" charset="0"/>
                        </a:rPr>
                        <m:t>, </m:t>
                      </m:r>
                      <m:r>
                        <a:rPr kumimoji="1" lang="en-US" altLang="zh-CN" sz="2000" i="1">
                          <a:latin typeface="Cambria Math" charset="0"/>
                        </a:rPr>
                        <m:t>𝐵</m:t>
                      </m:r>
                      <m:r>
                        <a:rPr kumimoji="1" lang="en-US" altLang="zh-CN" sz="2000" i="1">
                          <a:latin typeface="Cambria Math" charset="0"/>
                        </a:rPr>
                        <m:t>, 400&gt;</m:t>
                      </m:r>
                    </m:oMath>
                  </m:oMathPara>
                </a14:m>
                <a:endParaRPr kumimoji="1" lang="en-US" altLang="zh-CN" sz="2000" dirty="0">
                  <a:latin typeface="微软雅黑" panose="020B0503020204020204" pitchFamily="82" charset="2"/>
                  <a:ea typeface="微软雅黑" panose="020B0503020204020204" pitchFamily="82" charset="2"/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65843A98-88C8-E14D-8B2A-15802FF557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8937" y="1250293"/>
                <a:ext cx="3013362" cy="378565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文本框 12">
            <a:extLst>
              <a:ext uri="{FF2B5EF4-FFF2-40B4-BE49-F238E27FC236}">
                <a16:creationId xmlns:a16="http://schemas.microsoft.com/office/drawing/2014/main" id="{8DF31C31-9506-6060-59D6-0D99AF140F5D}"/>
              </a:ext>
            </a:extLst>
          </p:cNvPr>
          <p:cNvSpPr txBox="1"/>
          <p:nvPr/>
        </p:nvSpPr>
        <p:spPr>
          <a:xfrm>
            <a:off x="673282" y="1364428"/>
            <a:ext cx="616906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Wingdings" pitchFamily="2" charset="2"/>
              <a:buChar char="ü"/>
            </a:pPr>
            <a:r>
              <a:rPr kumimoji="1" lang="zh-CN" altLang="en-US" sz="2400" dirty="0">
                <a:latin typeface="微软雅黑" panose="020B0503020204020204" pitchFamily="82" charset="2"/>
                <a:ea typeface="微软雅黑" panose="020B0503020204020204" pitchFamily="82" charset="2"/>
              </a:rPr>
              <a:t>四个事务，五个数据项</a:t>
            </a:r>
            <a:endParaRPr kumimoji="1" lang="en-US" altLang="zh-CN" sz="24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1095BEDF-1F6E-3989-5A2C-D07B0A77FE89}"/>
                  </a:ext>
                </a:extLst>
              </p:cNvPr>
              <p:cNvSpPr txBox="1"/>
              <p:nvPr/>
            </p:nvSpPr>
            <p:spPr>
              <a:xfrm>
                <a:off x="1297231" y="2027719"/>
                <a:ext cx="3200400" cy="22467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000" i="1">
                              <a:latin typeface="Cambria Math" charset="0"/>
                            </a:rPr>
                            <m:t>𝑇</m:t>
                          </m:r>
                        </m:e>
                        <m:sub>
                          <m:r>
                            <a:rPr kumimoji="1" lang="en-US" altLang="zh-CN" sz="2000" i="1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en-US" altLang="zh-CN" sz="2000" dirty="0">
                  <a:latin typeface="微软雅黑" panose="020B0503020204020204" pitchFamily="82" charset="2"/>
                  <a:ea typeface="微软雅黑" panose="020B0503020204020204" pitchFamily="82" charset="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CN" sz="2000" i="1">
                          <a:latin typeface="Cambria Math" charset="0"/>
                        </a:rPr>
                        <m:t>𝐴</m:t>
                      </m:r>
                      <m:r>
                        <a:rPr kumimoji="1" lang="en-US" altLang="zh-CN" sz="2000" i="1">
                          <a:latin typeface="Cambria Math" charset="0"/>
                        </a:rPr>
                        <m:t>:100→200</m:t>
                      </m:r>
                    </m:oMath>
                  </m:oMathPara>
                </a14:m>
                <a:endParaRPr kumimoji="1" lang="en-US" altLang="zh-CN" sz="2000" dirty="0">
                  <a:latin typeface="微软雅黑" panose="020B0503020204020204" pitchFamily="82" charset="2"/>
                  <a:ea typeface="微软雅黑" panose="020B0503020204020204" pitchFamily="82" charset="2"/>
                </a:endParaRPr>
              </a:p>
              <a:p>
                <a:endParaRPr kumimoji="1" lang="en-US" altLang="zh-CN" sz="2000" dirty="0">
                  <a:latin typeface="微软雅黑" panose="020B0503020204020204" pitchFamily="82" charset="2"/>
                  <a:ea typeface="微软雅黑" panose="020B0503020204020204" pitchFamily="82" charset="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000" i="1">
                              <a:latin typeface="Cambria Math" charset="0"/>
                            </a:rPr>
                            <m:t>𝑇</m:t>
                          </m:r>
                        </m:e>
                        <m:sub>
                          <m:r>
                            <a:rPr kumimoji="1" lang="en-US" altLang="zh-CN" sz="2000" i="1">
                              <a:latin typeface="Cambria Math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en-US" altLang="zh-CN" sz="2000" dirty="0">
                  <a:latin typeface="微软雅黑" panose="020B0503020204020204" pitchFamily="82" charset="2"/>
                  <a:ea typeface="微软雅黑" panose="020B0503020204020204" pitchFamily="82" charset="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CN" sz="2000" i="1">
                          <a:latin typeface="Cambria Math" charset="0"/>
                        </a:rPr>
                        <m:t>𝐴</m:t>
                      </m:r>
                      <m:r>
                        <a:rPr kumimoji="1" lang="en-US" altLang="zh-CN" sz="2000" i="1">
                          <a:latin typeface="Cambria Math" charset="0"/>
                        </a:rPr>
                        <m:t>:300→400</m:t>
                      </m:r>
                    </m:oMath>
                  </m:oMathPara>
                </a14:m>
                <a:endParaRPr kumimoji="1" lang="en-US" altLang="zh-CN" sz="2000" dirty="0">
                  <a:latin typeface="微软雅黑" panose="020B0503020204020204" pitchFamily="82" charset="2"/>
                  <a:ea typeface="微软雅黑" panose="020B0503020204020204" pitchFamily="82" charset="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CN" sz="2000" i="1">
                          <a:latin typeface="Cambria Math" charset="0"/>
                        </a:rPr>
                        <m:t>𝐵</m:t>
                      </m:r>
                      <m:r>
                        <a:rPr kumimoji="1" lang="en-US" altLang="zh-CN" sz="2000" i="1">
                          <a:latin typeface="Cambria Math" charset="0"/>
                        </a:rPr>
                        <m:t>:400→200</m:t>
                      </m:r>
                    </m:oMath>
                  </m:oMathPara>
                </a14:m>
                <a:endParaRPr kumimoji="1" lang="en-US" altLang="zh-CN" sz="2000" dirty="0">
                  <a:latin typeface="微软雅黑" panose="020B0503020204020204" pitchFamily="82" charset="2"/>
                  <a:ea typeface="微软雅黑" panose="020B0503020204020204" pitchFamily="82" charset="2"/>
                </a:endParaRPr>
              </a:p>
              <a:p>
                <a:endParaRPr kumimoji="1" lang="en-US" altLang="zh-CN" sz="2000" dirty="0">
                  <a:latin typeface="微软雅黑" panose="020B0503020204020204" pitchFamily="82" charset="2"/>
                  <a:ea typeface="微软雅黑" panose="020B0503020204020204" pitchFamily="82" charset="2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1095BEDF-1F6E-3989-5A2C-D07B0A77FE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7231" y="2027719"/>
                <a:ext cx="3200400" cy="224676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E10F8223-6F19-9966-77EB-1A055418CCEA}"/>
                  </a:ext>
                </a:extLst>
              </p:cNvPr>
              <p:cNvSpPr txBox="1"/>
              <p:nvPr/>
            </p:nvSpPr>
            <p:spPr>
              <a:xfrm>
                <a:off x="4117670" y="1986897"/>
                <a:ext cx="3013362" cy="2862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000" i="1">
                              <a:latin typeface="Cambria Math" charset="0"/>
                            </a:rPr>
                            <m:t>𝑇</m:t>
                          </m:r>
                        </m:e>
                        <m:sub>
                          <m:r>
                            <a:rPr kumimoji="1" lang="en-US" altLang="zh-CN" sz="2000" i="1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en-US" altLang="zh-CN" sz="2000" dirty="0">
                  <a:latin typeface="微软雅黑" panose="020B0503020204020204" pitchFamily="82" charset="2"/>
                  <a:ea typeface="微软雅黑" panose="020B0503020204020204" pitchFamily="82" charset="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CN" sz="2000" i="1">
                          <a:latin typeface="Cambria Math" charset="0"/>
                        </a:rPr>
                        <m:t>𝐴</m:t>
                      </m:r>
                      <m:r>
                        <a:rPr kumimoji="1" lang="en-US" altLang="zh-CN" sz="2000" i="1">
                          <a:latin typeface="Cambria Math" charset="0"/>
                        </a:rPr>
                        <m:t>:200→300</m:t>
                      </m:r>
                    </m:oMath>
                  </m:oMathPara>
                </a14:m>
                <a:endParaRPr kumimoji="1" lang="en-US" altLang="zh-CN" sz="2000" dirty="0">
                  <a:latin typeface="微软雅黑" panose="020B0503020204020204" pitchFamily="82" charset="2"/>
                  <a:ea typeface="微软雅黑" panose="020B0503020204020204" pitchFamily="82" charset="2"/>
                </a:endParaRPr>
              </a:p>
              <a:p>
                <a:endParaRPr kumimoji="1" lang="en-US" altLang="zh-CN" sz="2000" i="1" dirty="0">
                  <a:latin typeface="微软雅黑" panose="020B0503020204020204" pitchFamily="82" charset="2"/>
                  <a:ea typeface="微软雅黑" panose="020B0503020204020204" pitchFamily="82" charset="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000" i="1">
                              <a:latin typeface="Cambria Math" charset="0"/>
                            </a:rPr>
                            <m:t>𝑇</m:t>
                          </m:r>
                        </m:e>
                        <m:sub>
                          <m:r>
                            <a:rPr kumimoji="1" lang="en-US" altLang="zh-CN" sz="2000" i="1">
                              <a:latin typeface="Cambria Math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1" lang="en-US" altLang="zh-CN" sz="2000" dirty="0">
                  <a:latin typeface="微软雅黑" panose="020B0503020204020204" pitchFamily="82" charset="2"/>
                  <a:ea typeface="微软雅黑" panose="020B0503020204020204" pitchFamily="82" charset="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CN" sz="2000" i="1">
                          <a:latin typeface="Cambria Math" charset="0"/>
                        </a:rPr>
                        <m:t>𝑋</m:t>
                      </m:r>
                      <m:r>
                        <a:rPr kumimoji="1" lang="en-US" altLang="zh-CN" sz="2000" i="1">
                          <a:latin typeface="Cambria Math" charset="0"/>
                        </a:rPr>
                        <m:t>:500→600</m:t>
                      </m:r>
                    </m:oMath>
                  </m:oMathPara>
                </a14:m>
                <a:endParaRPr kumimoji="1" lang="en-US" altLang="zh-CN" sz="2000" dirty="0">
                  <a:latin typeface="微软雅黑" panose="020B0503020204020204" pitchFamily="82" charset="2"/>
                  <a:ea typeface="微软雅黑" panose="020B0503020204020204" pitchFamily="82" charset="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CN" sz="2000" i="1">
                          <a:latin typeface="Cambria Math" charset="0"/>
                        </a:rPr>
                        <m:t>𝑌</m:t>
                      </m:r>
                      <m:r>
                        <a:rPr kumimoji="1" lang="en-US" altLang="zh-CN" sz="2000" i="1">
                          <a:latin typeface="Cambria Math" charset="0"/>
                        </a:rPr>
                        <m:t>:900→700</m:t>
                      </m:r>
                    </m:oMath>
                  </m:oMathPara>
                </a14:m>
                <a:endParaRPr kumimoji="1" lang="en-US" altLang="zh-CN" sz="2000" dirty="0">
                  <a:latin typeface="微软雅黑" panose="020B0503020204020204" pitchFamily="82" charset="2"/>
                  <a:ea typeface="微软雅黑" panose="020B0503020204020204" pitchFamily="82" charset="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CN" sz="2000" i="1">
                          <a:latin typeface="Cambria Math" charset="0"/>
                        </a:rPr>
                        <m:t>𝐵</m:t>
                      </m:r>
                      <m:r>
                        <a:rPr kumimoji="1" lang="en-US" altLang="zh-CN" sz="2000" i="1">
                          <a:latin typeface="Cambria Math" charset="0"/>
                        </a:rPr>
                        <m:t>:200→300</m:t>
                      </m:r>
                    </m:oMath>
                  </m:oMathPara>
                </a14:m>
                <a:endParaRPr kumimoji="1" lang="en-US" altLang="zh-CN" sz="2000" dirty="0">
                  <a:latin typeface="微软雅黑" panose="020B0503020204020204" pitchFamily="82" charset="2"/>
                  <a:ea typeface="微软雅黑" panose="020B0503020204020204" pitchFamily="82" charset="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CN" sz="2000" i="1">
                          <a:latin typeface="Cambria Math" charset="0"/>
                        </a:rPr>
                        <m:t>𝐶</m:t>
                      </m:r>
                      <m:r>
                        <a:rPr kumimoji="1" lang="en-US" altLang="zh-CN" sz="2000" i="1">
                          <a:latin typeface="Cambria Math" charset="0"/>
                        </a:rPr>
                        <m:t>:100→200</m:t>
                      </m:r>
                    </m:oMath>
                  </m:oMathPara>
                </a14:m>
                <a:endParaRPr kumimoji="1" lang="en-US" altLang="zh-CN" sz="2000" dirty="0">
                  <a:latin typeface="微软雅黑" panose="020B0503020204020204" pitchFamily="82" charset="2"/>
                  <a:ea typeface="微软雅黑" panose="020B0503020204020204" pitchFamily="82" charset="2"/>
                </a:endParaRPr>
              </a:p>
              <a:p>
                <a:endParaRPr kumimoji="1" lang="en-US" altLang="zh-CN" sz="2000" dirty="0">
                  <a:latin typeface="微软雅黑" panose="020B0503020204020204" pitchFamily="82" charset="2"/>
                  <a:ea typeface="微软雅黑" panose="020B0503020204020204" pitchFamily="82" charset="2"/>
                </a:endParaRP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E10F8223-6F19-9966-77EB-1A055418CC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7670" y="1986897"/>
                <a:ext cx="3013362" cy="286232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直线连接符 6">
            <a:extLst>
              <a:ext uri="{FF2B5EF4-FFF2-40B4-BE49-F238E27FC236}">
                <a16:creationId xmlns:a16="http://schemas.microsoft.com/office/drawing/2014/main" id="{611DCAFC-A5B2-65FF-B1B8-5012F5BBF452}"/>
              </a:ext>
            </a:extLst>
          </p:cNvPr>
          <p:cNvCxnSpPr>
            <a:cxnSpLocks/>
          </p:cNvCxnSpPr>
          <p:nvPr/>
        </p:nvCxnSpPr>
        <p:spPr bwMode="auto">
          <a:xfrm>
            <a:off x="8254901" y="5253823"/>
            <a:ext cx="3099302" cy="0"/>
          </a:xfrm>
          <a:prstGeom prst="line">
            <a:avLst/>
          </a:prstGeom>
          <a:noFill/>
          <a:ln w="381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82C94F9C-6A9E-8F72-8F65-D270FA1B493A}"/>
              </a:ext>
            </a:extLst>
          </p:cNvPr>
          <p:cNvSpPr txBox="1"/>
          <p:nvPr/>
        </p:nvSpPr>
        <p:spPr>
          <a:xfrm>
            <a:off x="8332494" y="5426052"/>
            <a:ext cx="29441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latin typeface="微软雅黑" panose="020B0503020204020204" pitchFamily="82" charset="2"/>
                <a:ea typeface="微软雅黑" panose="020B0503020204020204" pitchFamily="82" charset="2"/>
              </a:rPr>
              <a:t>缓冲区刷盘，</a:t>
            </a:r>
            <a:endParaRPr kumimoji="1" lang="en-US" altLang="zh-CN" sz="24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r>
              <a:rPr kumimoji="1" lang="zh-CN" altLang="en-US" sz="2400" dirty="0">
                <a:latin typeface="微软雅黑" panose="020B0503020204020204" pitchFamily="82" charset="2"/>
                <a:ea typeface="微软雅黑" panose="020B0503020204020204" pitchFamily="82" charset="2"/>
              </a:rPr>
              <a:t>写入</a:t>
            </a:r>
            <a:r>
              <a:rPr kumimoji="1" lang="en-US" altLang="zh-CN" sz="2400" dirty="0">
                <a:latin typeface="微软雅黑" panose="020B0503020204020204" pitchFamily="82" charset="2"/>
                <a:ea typeface="微软雅黑" panose="020B0503020204020204" pitchFamily="82" charset="2"/>
              </a:rPr>
              <a:t>A</a:t>
            </a:r>
            <a:r>
              <a:rPr kumimoji="1" lang="zh-CN" altLang="en-US" sz="2400" dirty="0">
                <a:latin typeface="微软雅黑" panose="020B0503020204020204" pitchFamily="82" charset="2"/>
                <a:ea typeface="微软雅黑" panose="020B0503020204020204" pitchFamily="82" charset="2"/>
              </a:rPr>
              <a:t>、</a:t>
            </a:r>
            <a:r>
              <a:rPr kumimoji="1" lang="en-US" altLang="zh-CN" sz="2400" dirty="0">
                <a:latin typeface="微软雅黑" panose="020B0503020204020204" pitchFamily="82" charset="2"/>
                <a:ea typeface="微软雅黑" panose="020B0503020204020204" pitchFamily="82" charset="2"/>
              </a:rPr>
              <a:t>X</a:t>
            </a:r>
            <a:r>
              <a:rPr kumimoji="1" lang="zh-CN" altLang="en-US" sz="2400" dirty="0">
                <a:latin typeface="微软雅黑" panose="020B0503020204020204" pitchFamily="82" charset="2"/>
                <a:ea typeface="微软雅黑" panose="020B0503020204020204" pitchFamily="82" charset="2"/>
              </a:rPr>
              <a:t>、</a:t>
            </a:r>
            <a:r>
              <a:rPr kumimoji="1" lang="en-US" altLang="zh-CN" sz="2400" dirty="0">
                <a:latin typeface="微软雅黑" panose="020B0503020204020204" pitchFamily="82" charset="2"/>
                <a:ea typeface="微软雅黑" panose="020B0503020204020204" pitchFamily="82" charset="2"/>
              </a:rPr>
              <a:t>Y</a:t>
            </a:r>
            <a:r>
              <a:rPr kumimoji="1" lang="zh-CN" altLang="en-US" sz="2400" dirty="0">
                <a:latin typeface="微软雅黑" panose="020B0503020204020204" pitchFamily="82" charset="2"/>
                <a:ea typeface="微软雅黑" panose="020B0503020204020204" pitchFamily="82" charset="2"/>
              </a:rPr>
              <a:t>的新值</a:t>
            </a:r>
          </a:p>
        </p:txBody>
      </p:sp>
      <p:sp>
        <p:nvSpPr>
          <p:cNvPr id="12" name="圆角右箭头 11">
            <a:extLst>
              <a:ext uri="{FF2B5EF4-FFF2-40B4-BE49-F238E27FC236}">
                <a16:creationId xmlns:a16="http://schemas.microsoft.com/office/drawing/2014/main" id="{53AA4BF7-DDC7-D241-9FCF-23C9A2A783FA}"/>
              </a:ext>
            </a:extLst>
          </p:cNvPr>
          <p:cNvSpPr/>
          <p:nvPr/>
        </p:nvSpPr>
        <p:spPr bwMode="auto">
          <a:xfrm rot="15295734" flipV="1">
            <a:off x="10757925" y="5130529"/>
            <a:ext cx="671954" cy="461665"/>
          </a:xfrm>
          <a:prstGeom prst="bentArrow">
            <a:avLst>
              <a:gd name="adj1" fmla="val 25000"/>
              <a:gd name="adj2" fmla="val 28677"/>
              <a:gd name="adj3" fmla="val 39706"/>
              <a:gd name="adj4" fmla="val 42279"/>
            </a:avLst>
          </a:prstGeom>
          <a:ln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24296888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18">
            <a:extLst>
              <a:ext uri="{FF2B5EF4-FFF2-40B4-BE49-F238E27FC236}">
                <a16:creationId xmlns:a16="http://schemas.microsoft.com/office/drawing/2014/main" id="{A567A174-A7E2-407E-BC6A-75898DF13D3E}"/>
              </a:ext>
            </a:extLst>
          </p:cNvPr>
          <p:cNvSpPr/>
          <p:nvPr/>
        </p:nvSpPr>
        <p:spPr>
          <a:xfrm>
            <a:off x="6466556" y="951844"/>
            <a:ext cx="5404003" cy="5374346"/>
          </a:xfrm>
          <a:prstGeom prst="roundRect">
            <a:avLst>
              <a:gd name="adj" fmla="val 9827"/>
            </a:avLst>
          </a:prstGeom>
          <a:solidFill>
            <a:schemeClr val="bg1"/>
          </a:solidFill>
          <a:ln w="12700" cap="flat">
            <a:gradFill>
              <a:gsLst>
                <a:gs pos="0">
                  <a:srgbClr val="3B20FF">
                    <a:alpha val="16000"/>
                  </a:srgbClr>
                </a:gs>
                <a:gs pos="100000">
                  <a:srgbClr val="6F1787"/>
                </a:gs>
              </a:gsLst>
              <a:lin ang="10800000" scaled="1"/>
            </a:gradFill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endParaRPr lang="zh-CN" altLang="en-US" b="1" dirty="0">
              <a:latin typeface="微软雅黑" panose="020B0503020204020204" pitchFamily="82" charset="2"/>
              <a:ea typeface="微软雅黑" panose="020B0503020204020204" pitchFamily="82" charset="2"/>
              <a:sym typeface="+mn-ea"/>
            </a:endParaRPr>
          </a:p>
        </p:txBody>
      </p:sp>
      <p:sp>
        <p:nvSpPr>
          <p:cNvPr id="21" name="Shape18">
            <a:extLst>
              <a:ext uri="{FF2B5EF4-FFF2-40B4-BE49-F238E27FC236}">
                <a16:creationId xmlns:a16="http://schemas.microsoft.com/office/drawing/2014/main" id="{EE579DC0-8694-4FD6-AC62-9A7B6CB1A62A}"/>
              </a:ext>
            </a:extLst>
          </p:cNvPr>
          <p:cNvSpPr/>
          <p:nvPr/>
        </p:nvSpPr>
        <p:spPr>
          <a:xfrm>
            <a:off x="480895" y="962954"/>
            <a:ext cx="5906051" cy="5374346"/>
          </a:xfrm>
          <a:prstGeom prst="roundRect">
            <a:avLst>
              <a:gd name="adj" fmla="val 9827"/>
            </a:avLst>
          </a:prstGeom>
          <a:solidFill>
            <a:schemeClr val="bg1"/>
          </a:solidFill>
          <a:ln w="12700" cap="flat">
            <a:gradFill>
              <a:gsLst>
                <a:gs pos="0">
                  <a:srgbClr val="3B20FF">
                    <a:alpha val="16000"/>
                  </a:srgbClr>
                </a:gs>
                <a:gs pos="100000">
                  <a:srgbClr val="6F1787"/>
                </a:gs>
              </a:gsLst>
              <a:lin ang="10800000" scaled="1"/>
            </a:gradFill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endParaRPr lang="zh-CN" altLang="en-US" b="1" dirty="0">
              <a:latin typeface="微软雅黑" panose="020B0503020204020204" pitchFamily="82" charset="2"/>
              <a:ea typeface="微软雅黑" panose="020B0503020204020204" pitchFamily="82" charset="2"/>
              <a:sym typeface="+mn-ea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7B9DF87-A7AB-B043-AFA7-69CF3EBAE16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BBDC00-B9E2-4EFD-9306-2934E87247C6}" type="slidenum">
              <a:rPr lang="zh-CN" altLang="en-US" smtClean="0">
                <a:latin typeface="微软雅黑" panose="020B0503020204020204" pitchFamily="82" charset="2"/>
                <a:ea typeface="微软雅黑" panose="020B0503020204020204" pitchFamily="82" charset="2"/>
              </a:rPr>
              <a:pPr/>
              <a:t>46</a:t>
            </a:fld>
            <a:endParaRPr lang="zh-CN" altLang="en-US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942DDDE1-ED77-2E49-9F49-A7C22D95D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latin typeface="微软雅黑" panose="020B0503020204020204" pitchFamily="82" charset="2"/>
                <a:ea typeface="微软雅黑" panose="020B0503020204020204" pitchFamily="82" charset="2"/>
              </a:rPr>
              <a:t>基于</a:t>
            </a:r>
            <a:r>
              <a:rPr kumimoji="1" lang="en-US" altLang="zh-CN" dirty="0">
                <a:latin typeface="微软雅黑" panose="020B0503020204020204" pitchFamily="82" charset="2"/>
                <a:ea typeface="微软雅黑" panose="020B0503020204020204" pitchFamily="82" charset="2"/>
              </a:rPr>
              <a:t>undo</a:t>
            </a:r>
            <a:r>
              <a:rPr kumimoji="1" lang="zh-CN" altLang="en-US" dirty="0">
                <a:latin typeface="微软雅黑" panose="020B0503020204020204" pitchFamily="82" charset="2"/>
                <a:ea typeface="微软雅黑" panose="020B0503020204020204" pitchFamily="82" charset="2"/>
              </a:rPr>
              <a:t>日志的恢复</a:t>
            </a: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7CB395D-E705-A544-8C79-9A9739CF30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zh-CN" altLang="en-US">
                <a:latin typeface="微软雅黑" panose="020B0503020204020204" pitchFamily="82" charset="2"/>
                <a:ea typeface="微软雅黑" panose="020B0503020204020204" pitchFamily="82" charset="2"/>
              </a:rPr>
              <a:t>数据库系统</a:t>
            </a:r>
            <a:r>
              <a:rPr lang="en-US" altLang="zh-CN">
                <a:latin typeface="微软雅黑" panose="020B0503020204020204" pitchFamily="82" charset="2"/>
                <a:ea typeface="微软雅黑" panose="020B0503020204020204" pitchFamily="82" charset="2"/>
              </a:rPr>
              <a:t>—</a:t>
            </a:r>
            <a:r>
              <a:rPr lang="zh-CN" altLang="en-US">
                <a:latin typeface="微软雅黑" panose="020B0503020204020204" pitchFamily="82" charset="2"/>
                <a:ea typeface="微软雅黑" panose="020B0503020204020204" pitchFamily="82" charset="2"/>
              </a:rPr>
              <a:t>故障恢复</a:t>
            </a:r>
            <a:endParaRPr lang="en-US" altLang="zh-CN" sz="12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91298CD-E155-9041-9B06-32D2828624B6}"/>
              </a:ext>
            </a:extLst>
          </p:cNvPr>
          <p:cNvSpPr txBox="1"/>
          <p:nvPr/>
        </p:nvSpPr>
        <p:spPr>
          <a:xfrm>
            <a:off x="6702505" y="4220281"/>
            <a:ext cx="493210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itchFamily="2" charset="2"/>
              <a:buChar char="ü"/>
            </a:pPr>
            <a:r>
              <a:rPr kumimoji="1" lang="zh-CN" altLang="en-US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磁盘数据和缓冲区的状态变化</a:t>
            </a:r>
            <a:endParaRPr kumimoji="1" lang="en-US" altLang="zh-CN" sz="20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marL="457200" indent="-457200">
              <a:buFont typeface="Wingdings" pitchFamily="2" charset="2"/>
              <a:buChar char="ü"/>
            </a:pPr>
            <a:r>
              <a:rPr kumimoji="1" lang="zh-CN" altLang="en-US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提交之后缓冲区的修改立即在磁盘中生效</a:t>
            </a:r>
            <a:endParaRPr kumimoji="1" lang="en-US" altLang="zh-CN" sz="20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marL="457200" indent="-457200">
              <a:buFont typeface="Wingdings" pitchFamily="2" charset="2"/>
              <a:buChar char="ü"/>
            </a:pPr>
            <a:r>
              <a:rPr kumimoji="1" lang="zh-CN" altLang="en-US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恢复阶段重做日志会复原缓存池中数据的状态，这些修改最终会被写入磁盘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7D47A81A-55BD-E1DF-65E7-D74B3E1F7BC6}"/>
                  </a:ext>
                </a:extLst>
              </p:cNvPr>
              <p:cNvSpPr txBox="1"/>
              <p:nvPr/>
            </p:nvSpPr>
            <p:spPr>
              <a:xfrm>
                <a:off x="7347694" y="1616472"/>
                <a:ext cx="3200400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charset="0"/>
                            </a:rPr>
                            <m:t>𝑇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en-US" altLang="zh-CN" dirty="0">
                  <a:latin typeface="微软雅黑" panose="020B0503020204020204" pitchFamily="82" charset="2"/>
                  <a:ea typeface="微软雅黑" panose="020B0503020204020204" pitchFamily="82" charset="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CN" i="1">
                          <a:latin typeface="Cambria Math" charset="0"/>
                        </a:rPr>
                        <m:t>𝐴</m:t>
                      </m:r>
                      <m:r>
                        <a:rPr kumimoji="1" lang="en-US" altLang="zh-CN" i="1">
                          <a:latin typeface="Cambria Math" charset="0"/>
                        </a:rPr>
                        <m:t>:100→200</m:t>
                      </m:r>
                    </m:oMath>
                  </m:oMathPara>
                </a14:m>
                <a:endParaRPr kumimoji="1" lang="en-US" altLang="zh-CN" dirty="0">
                  <a:latin typeface="微软雅黑" panose="020B0503020204020204" pitchFamily="82" charset="2"/>
                  <a:ea typeface="微软雅黑" panose="020B0503020204020204" pitchFamily="82" charset="2"/>
                </a:endParaRPr>
              </a:p>
              <a:p>
                <a:endParaRPr kumimoji="1" lang="en-US" altLang="zh-CN" dirty="0">
                  <a:latin typeface="微软雅黑" panose="020B0503020204020204" pitchFamily="82" charset="2"/>
                  <a:ea typeface="微软雅黑" panose="020B0503020204020204" pitchFamily="82" charset="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charset="0"/>
                            </a:rPr>
                            <m:t>𝑇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en-US" altLang="zh-CN" dirty="0">
                  <a:latin typeface="微软雅黑" panose="020B0503020204020204" pitchFamily="82" charset="2"/>
                  <a:ea typeface="微软雅黑" panose="020B0503020204020204" pitchFamily="82" charset="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CN" i="1" smtClean="0">
                          <a:solidFill>
                            <a:srgbClr val="0432FF"/>
                          </a:solidFill>
                          <a:latin typeface="Cambria Math" charset="0"/>
                        </a:rPr>
                        <m:t>𝐴</m:t>
                      </m:r>
                      <m:r>
                        <a:rPr kumimoji="1" lang="en-US" altLang="zh-CN" i="1" smtClean="0">
                          <a:solidFill>
                            <a:srgbClr val="0432FF"/>
                          </a:solidFill>
                          <a:latin typeface="Cambria Math" charset="0"/>
                        </a:rPr>
                        <m:t>:300→400</m:t>
                      </m:r>
                    </m:oMath>
                  </m:oMathPara>
                </a14:m>
                <a:endParaRPr kumimoji="1" lang="en-US" altLang="zh-CN" dirty="0">
                  <a:solidFill>
                    <a:srgbClr val="0432FF"/>
                  </a:solidFill>
                  <a:latin typeface="微软雅黑" panose="020B0503020204020204" pitchFamily="82" charset="2"/>
                  <a:ea typeface="微软雅黑" panose="020B0503020204020204" pitchFamily="82" charset="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CN" i="1">
                          <a:latin typeface="Cambria Math" charset="0"/>
                        </a:rPr>
                        <m:t>𝐵</m:t>
                      </m:r>
                      <m:r>
                        <a:rPr kumimoji="1" lang="en-US" altLang="zh-CN" i="1">
                          <a:latin typeface="Cambria Math" charset="0"/>
                        </a:rPr>
                        <m:t>:400→200</m:t>
                      </m:r>
                    </m:oMath>
                  </m:oMathPara>
                </a14:m>
                <a:endParaRPr kumimoji="1" lang="en-US" altLang="zh-CN" dirty="0">
                  <a:latin typeface="微软雅黑" panose="020B0503020204020204" pitchFamily="82" charset="2"/>
                  <a:ea typeface="微软雅黑" panose="020B0503020204020204" pitchFamily="82" charset="2"/>
                </a:endParaRPr>
              </a:p>
              <a:p>
                <a:endParaRPr kumimoji="1" lang="en-US" altLang="zh-CN" dirty="0">
                  <a:latin typeface="微软雅黑" panose="020B0503020204020204" pitchFamily="82" charset="2"/>
                  <a:ea typeface="微软雅黑" panose="020B0503020204020204" pitchFamily="82" charset="2"/>
                </a:endParaRP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7D47A81A-55BD-E1DF-65E7-D74B3E1F7B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7694" y="1616472"/>
                <a:ext cx="3200400" cy="203132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0C1D2524-D626-51B7-40CE-904AF07FB052}"/>
                  </a:ext>
                </a:extLst>
              </p:cNvPr>
              <p:cNvSpPr txBox="1"/>
              <p:nvPr/>
            </p:nvSpPr>
            <p:spPr>
              <a:xfrm>
                <a:off x="9072584" y="1606082"/>
                <a:ext cx="1595117" cy="25853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charset="0"/>
                            </a:rPr>
                            <m:t>𝑇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en-US" altLang="zh-CN" dirty="0">
                  <a:latin typeface="微软雅黑" panose="020B0503020204020204" pitchFamily="82" charset="2"/>
                  <a:ea typeface="微软雅黑" panose="020B0503020204020204" pitchFamily="82" charset="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CN" i="1">
                          <a:latin typeface="Cambria Math" charset="0"/>
                        </a:rPr>
                        <m:t>𝐴</m:t>
                      </m:r>
                      <m:r>
                        <a:rPr kumimoji="1" lang="en-US" altLang="zh-CN" i="1">
                          <a:latin typeface="Cambria Math" charset="0"/>
                        </a:rPr>
                        <m:t>:200→300</m:t>
                      </m:r>
                    </m:oMath>
                  </m:oMathPara>
                </a14:m>
                <a:endParaRPr kumimoji="1" lang="en-US" altLang="zh-CN" dirty="0">
                  <a:latin typeface="微软雅黑" panose="020B0503020204020204" pitchFamily="82" charset="2"/>
                  <a:ea typeface="微软雅黑" panose="020B0503020204020204" pitchFamily="82" charset="2"/>
                </a:endParaRPr>
              </a:p>
              <a:p>
                <a:endParaRPr kumimoji="1" lang="en-US" altLang="zh-CN" i="1" dirty="0">
                  <a:latin typeface="微软雅黑" panose="020B0503020204020204" pitchFamily="82" charset="2"/>
                  <a:ea typeface="微软雅黑" panose="020B0503020204020204" pitchFamily="82" charset="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charset="0"/>
                            </a:rPr>
                            <m:t>𝑇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1" lang="en-US" altLang="zh-CN" dirty="0">
                  <a:latin typeface="微软雅黑" panose="020B0503020204020204" pitchFamily="82" charset="2"/>
                  <a:ea typeface="微软雅黑" panose="020B0503020204020204" pitchFamily="82" charset="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CN" i="1" smtClean="0">
                          <a:solidFill>
                            <a:srgbClr val="0432FF"/>
                          </a:solidFill>
                          <a:latin typeface="Cambria Math" charset="0"/>
                        </a:rPr>
                        <m:t>𝑋</m:t>
                      </m:r>
                      <m:r>
                        <a:rPr kumimoji="1" lang="en-US" altLang="zh-CN" i="1" smtClean="0">
                          <a:solidFill>
                            <a:srgbClr val="0432FF"/>
                          </a:solidFill>
                          <a:latin typeface="Cambria Math" charset="0"/>
                        </a:rPr>
                        <m:t>:500→600</m:t>
                      </m:r>
                    </m:oMath>
                  </m:oMathPara>
                </a14:m>
                <a:endParaRPr kumimoji="1" lang="en-US" altLang="zh-CN" dirty="0">
                  <a:solidFill>
                    <a:srgbClr val="0432FF"/>
                  </a:solidFill>
                  <a:latin typeface="微软雅黑" panose="020B0503020204020204" pitchFamily="82" charset="2"/>
                  <a:ea typeface="微软雅黑" panose="020B0503020204020204" pitchFamily="82" charset="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CN" i="1">
                          <a:solidFill>
                            <a:srgbClr val="0432FF"/>
                          </a:solidFill>
                          <a:latin typeface="Cambria Math" charset="0"/>
                        </a:rPr>
                        <m:t>𝑌</m:t>
                      </m:r>
                      <m:r>
                        <a:rPr kumimoji="1" lang="en-US" altLang="zh-CN" i="1">
                          <a:solidFill>
                            <a:srgbClr val="0432FF"/>
                          </a:solidFill>
                          <a:latin typeface="Cambria Math" charset="0"/>
                        </a:rPr>
                        <m:t>:900→700</m:t>
                      </m:r>
                    </m:oMath>
                  </m:oMathPara>
                </a14:m>
                <a:endParaRPr kumimoji="1" lang="en-US" altLang="zh-CN" dirty="0">
                  <a:solidFill>
                    <a:srgbClr val="0432FF"/>
                  </a:solidFill>
                  <a:latin typeface="微软雅黑" panose="020B0503020204020204" pitchFamily="82" charset="2"/>
                  <a:ea typeface="微软雅黑" panose="020B0503020204020204" pitchFamily="82" charset="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CN" i="1">
                          <a:latin typeface="Cambria Math" charset="0"/>
                        </a:rPr>
                        <m:t>𝐵</m:t>
                      </m:r>
                      <m:r>
                        <a:rPr kumimoji="1" lang="en-US" altLang="zh-CN" i="1">
                          <a:latin typeface="Cambria Math" charset="0"/>
                        </a:rPr>
                        <m:t>:200→300</m:t>
                      </m:r>
                    </m:oMath>
                  </m:oMathPara>
                </a14:m>
                <a:endParaRPr kumimoji="1" lang="en-US" altLang="zh-CN" dirty="0">
                  <a:latin typeface="微软雅黑" panose="020B0503020204020204" pitchFamily="82" charset="2"/>
                  <a:ea typeface="微软雅黑" panose="020B0503020204020204" pitchFamily="82" charset="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CN" i="1">
                          <a:latin typeface="Cambria Math" charset="0"/>
                        </a:rPr>
                        <m:t>𝐶</m:t>
                      </m:r>
                      <m:r>
                        <a:rPr kumimoji="1" lang="en-US" altLang="zh-CN" i="1">
                          <a:latin typeface="Cambria Math" charset="0"/>
                        </a:rPr>
                        <m:t>:100→200</m:t>
                      </m:r>
                    </m:oMath>
                  </m:oMathPara>
                </a14:m>
                <a:endParaRPr kumimoji="1" lang="en-US" altLang="zh-CN" dirty="0">
                  <a:latin typeface="微软雅黑" panose="020B0503020204020204" pitchFamily="82" charset="2"/>
                  <a:ea typeface="微软雅黑" panose="020B0503020204020204" pitchFamily="82" charset="2"/>
                </a:endParaRPr>
              </a:p>
              <a:p>
                <a:endParaRPr kumimoji="1" lang="en-US" altLang="zh-CN" dirty="0">
                  <a:latin typeface="微软雅黑" panose="020B0503020204020204" pitchFamily="82" charset="2"/>
                  <a:ea typeface="微软雅黑" panose="020B0503020204020204" pitchFamily="82" charset="2"/>
                </a:endParaRPr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0C1D2524-D626-51B7-40CE-904AF07FB0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72584" y="1606082"/>
                <a:ext cx="1595117" cy="258532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下箭头 22">
            <a:extLst>
              <a:ext uri="{FF2B5EF4-FFF2-40B4-BE49-F238E27FC236}">
                <a16:creationId xmlns:a16="http://schemas.microsoft.com/office/drawing/2014/main" id="{80DC384F-999D-7E4F-6A11-9DEA7B46D657}"/>
              </a:ext>
            </a:extLst>
          </p:cNvPr>
          <p:cNvSpPr/>
          <p:nvPr/>
        </p:nvSpPr>
        <p:spPr>
          <a:xfrm>
            <a:off x="1727900" y="1833821"/>
            <a:ext cx="297628" cy="424675"/>
          </a:xfrm>
          <a:prstGeom prst="downArrow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24" name="下箭头 23">
            <a:extLst>
              <a:ext uri="{FF2B5EF4-FFF2-40B4-BE49-F238E27FC236}">
                <a16:creationId xmlns:a16="http://schemas.microsoft.com/office/drawing/2014/main" id="{6B05AD2B-B39A-8481-2B6C-35FA4D966250}"/>
              </a:ext>
            </a:extLst>
          </p:cNvPr>
          <p:cNvSpPr/>
          <p:nvPr/>
        </p:nvSpPr>
        <p:spPr>
          <a:xfrm>
            <a:off x="1727900" y="2906757"/>
            <a:ext cx="297628" cy="424675"/>
          </a:xfrm>
          <a:prstGeom prst="downArrow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25" name="下箭头 24">
            <a:extLst>
              <a:ext uri="{FF2B5EF4-FFF2-40B4-BE49-F238E27FC236}">
                <a16:creationId xmlns:a16="http://schemas.microsoft.com/office/drawing/2014/main" id="{4210EA6D-5DDB-B7AC-812A-DC0AAD1F29EC}"/>
              </a:ext>
            </a:extLst>
          </p:cNvPr>
          <p:cNvSpPr/>
          <p:nvPr/>
        </p:nvSpPr>
        <p:spPr>
          <a:xfrm>
            <a:off x="1691780" y="5107172"/>
            <a:ext cx="297628" cy="424675"/>
          </a:xfrm>
          <a:prstGeom prst="downArrow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A4DB803E-8F3B-9908-CB96-B7CCDD73710E}"/>
                  </a:ext>
                </a:extLst>
              </p:cNvPr>
              <p:cNvSpPr txBox="1"/>
              <p:nvPr/>
            </p:nvSpPr>
            <p:spPr>
              <a:xfrm>
                <a:off x="2224747" y="1802632"/>
                <a:ext cx="144791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1600" i="1" dirty="0">
                            <a:latin typeface="Cambria Math" charset="0"/>
                          </a:rPr>
                          <m:t>𝑇</m:t>
                        </m:r>
                      </m:e>
                      <m:sub>
                        <m:r>
                          <a:rPr kumimoji="1" lang="en-US" altLang="zh-CN" sz="1600" i="1" dirty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kumimoji="1" lang="en-US" altLang="zh-CN" sz="1600" i="1" dirty="0">
                        <a:latin typeface="Cambria Math" charset="0"/>
                      </a:rPr>
                      <m:t>, </m:t>
                    </m:r>
                    <m:sSub>
                      <m:sSubPr>
                        <m:ctrlPr>
                          <a:rPr kumimoji="1" lang="en-US" altLang="zh-CN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1600" i="1" dirty="0">
                            <a:latin typeface="Cambria Math" charset="0"/>
                          </a:rPr>
                          <m:t>𝑇</m:t>
                        </m:r>
                      </m:e>
                      <m:sub>
                        <m:r>
                          <a:rPr kumimoji="1" lang="en-US" altLang="zh-CN" sz="1600" i="1" dirty="0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kumimoji="1" lang="en-US" altLang="zh-CN" sz="16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zh-CN" altLang="en-US" sz="1600" b="1" dirty="0">
                    <a:latin typeface="微软雅黑" panose="020B0503020204020204" pitchFamily="82" charset="2"/>
                    <a:ea typeface="微软雅黑" panose="020B0503020204020204" pitchFamily="82" charset="2"/>
                  </a:rPr>
                  <a:t>提交</a:t>
                </a:r>
              </a:p>
            </p:txBody>
          </p:sp>
        </mc:Choice>
        <mc:Fallback xmlns="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A4DB803E-8F3B-9908-CB96-B7CCDD7371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4747" y="1802632"/>
                <a:ext cx="1447916" cy="338554"/>
              </a:xfrm>
              <a:prstGeom prst="rect">
                <a:avLst/>
              </a:prstGeom>
              <a:blipFill>
                <a:blip r:embed="rId4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E908C41D-D33D-4407-01BA-94B8A6FBF414}"/>
                  </a:ext>
                </a:extLst>
              </p:cNvPr>
              <p:cNvSpPr txBox="1"/>
              <p:nvPr/>
            </p:nvSpPr>
            <p:spPr>
              <a:xfrm>
                <a:off x="2105138" y="2845865"/>
                <a:ext cx="445702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sz="1600" b="1" dirty="0">
                    <a:latin typeface="微软雅黑" panose="020B0503020204020204" pitchFamily="82" charset="2"/>
                    <a:ea typeface="微软雅黑" panose="020B0503020204020204" pitchFamily="82" charset="2"/>
                  </a:rPr>
                  <a:t>数据库刷盘，写入未提交事务</a:t>
                </a:r>
                <a:r>
                  <a:rPr kumimoji="1" lang="en-US" altLang="zh-CN" sz="1600" b="1" dirty="0">
                    <a:latin typeface="微软雅黑" panose="020B0503020204020204" pitchFamily="82" charset="2"/>
                    <a:ea typeface="微软雅黑" panose="020B0503020204020204" pitchFamily="82" charset="2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6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1600" i="1" dirty="0">
                            <a:latin typeface="Cambria Math" charset="0"/>
                          </a:rPr>
                          <m:t>𝑇</m:t>
                        </m:r>
                      </m:e>
                      <m:sub>
                        <m:r>
                          <a:rPr kumimoji="1" lang="en-US" altLang="zh-CN" sz="1600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kumimoji="1" lang="en-US" altLang="zh-CN" sz="1600" i="1" dirty="0">
                        <a:latin typeface="Cambria Math" charset="0"/>
                      </a:rPr>
                      <m:t>, </m:t>
                    </m:r>
                    <m:sSub>
                      <m:sSubPr>
                        <m:ctrlPr>
                          <a:rPr kumimoji="1" lang="en-US" altLang="zh-CN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1600" i="1" dirty="0">
                            <a:latin typeface="Cambria Math" charset="0"/>
                          </a:rPr>
                          <m:t>𝑇</m:t>
                        </m:r>
                      </m:e>
                      <m:sub>
                        <m:r>
                          <a:rPr kumimoji="1" lang="en-US" altLang="zh-CN" sz="1600" b="0" i="1" dirty="0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kumimoji="1" lang="en-US" altLang="zh-CN" sz="16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en-US" altLang="zh-CN" sz="1600" b="1" dirty="0">
                    <a:latin typeface="微软雅黑" panose="020B0503020204020204" pitchFamily="82" charset="2"/>
                    <a:ea typeface="微软雅黑" panose="020B0503020204020204" pitchFamily="82" charset="2"/>
                  </a:rPr>
                  <a:t>)</a:t>
                </a:r>
                <a:r>
                  <a:rPr kumimoji="1" lang="zh-CN" altLang="en-US" sz="1600" b="1" dirty="0">
                    <a:latin typeface="微软雅黑" panose="020B0503020204020204" pitchFamily="82" charset="2"/>
                    <a:ea typeface="微软雅黑" panose="020B0503020204020204" pitchFamily="82" charset="2"/>
                  </a:rPr>
                  <a:t>修改记录</a:t>
                </a:r>
              </a:p>
            </p:txBody>
          </p:sp>
        </mc:Choice>
        <mc:Fallback xmlns="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E908C41D-D33D-4407-01BA-94B8A6FBF4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5138" y="2845865"/>
                <a:ext cx="4457029" cy="338554"/>
              </a:xfrm>
              <a:prstGeom prst="rect">
                <a:avLst/>
              </a:prstGeom>
              <a:blipFill>
                <a:blip r:embed="rId5"/>
                <a:stretch>
                  <a:fillRect l="-684" t="-5455" b="-236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文本框 27">
            <a:extLst>
              <a:ext uri="{FF2B5EF4-FFF2-40B4-BE49-F238E27FC236}">
                <a16:creationId xmlns:a16="http://schemas.microsoft.com/office/drawing/2014/main" id="{F04390B4-D324-A9B2-4850-31DEC5E6E9E9}"/>
              </a:ext>
            </a:extLst>
          </p:cNvPr>
          <p:cNvSpPr txBox="1"/>
          <p:nvPr/>
        </p:nvSpPr>
        <p:spPr>
          <a:xfrm>
            <a:off x="2054247" y="5097914"/>
            <a:ext cx="25928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b="1" dirty="0">
                <a:latin typeface="微软雅黑" panose="020B0503020204020204" pitchFamily="82" charset="2"/>
                <a:ea typeface="微软雅黑" panose="020B0503020204020204" pitchFamily="82" charset="2"/>
              </a:rPr>
              <a:t>恢复完成，回到一致状态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9" name="表格 28">
                <a:extLst>
                  <a:ext uri="{FF2B5EF4-FFF2-40B4-BE49-F238E27FC236}">
                    <a16:creationId xmlns:a16="http://schemas.microsoft.com/office/drawing/2014/main" id="{A1D70427-1E7F-DE9C-85C6-41AFC1BAF32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64855467"/>
                  </p:ext>
                </p:extLst>
              </p:nvPr>
            </p:nvGraphicFramePr>
            <p:xfrm>
              <a:off x="804265" y="1197346"/>
              <a:ext cx="4457030" cy="569564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121572">
                      <a:extLst>
                        <a:ext uri="{9D8B030D-6E8A-4147-A177-3AD203B41FA5}">
                          <a16:colId xmlns:a16="http://schemas.microsoft.com/office/drawing/2014/main" val="1066234550"/>
                        </a:ext>
                      </a:extLst>
                    </a:gridCol>
                    <a:gridCol w="3335458">
                      <a:extLst>
                        <a:ext uri="{9D8B030D-6E8A-4147-A177-3AD203B41FA5}">
                          <a16:colId xmlns:a16="http://schemas.microsoft.com/office/drawing/2014/main" val="682437513"/>
                        </a:ext>
                      </a:extLst>
                    </a:gridCol>
                  </a:tblGrid>
                  <a:tr h="284782">
                    <a:tc>
                      <a:txBody>
                        <a:bodyPr/>
                        <a:lstStyle/>
                        <a:p>
                          <a:r>
                            <a:rPr lang="zh-CN" altLang="en-US" sz="1300" b="1" dirty="0">
                              <a:latin typeface="SimSun" panose="02010600030101010101" pitchFamily="2" charset="-122"/>
                              <a:ea typeface="SimSun" panose="02010600030101010101" pitchFamily="2" charset="-122"/>
                            </a:rPr>
                            <a:t>缓冲区状态</a:t>
                          </a:r>
                        </a:p>
                      </a:txBody>
                      <a:tcPr marL="70221" marR="70221" marT="35110" marB="35110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kumimoji="1" lang="en-US" altLang="zh-CN" sz="1300" dirty="0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kumimoji="1" lang="en-US" altLang="zh-CN" sz="1300" dirty="0" smtClean="0">
                                  <a:latin typeface="Cambria Math" panose="02040503050406030204" pitchFamily="18" charset="0"/>
                                </a:rPr>
                                <m:t>:	100    </m:t>
                              </m:r>
                              <m:r>
                                <a:rPr kumimoji="1" lang="en-US" altLang="zh-CN" sz="1300" dirty="0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kumimoji="1" lang="en-US" altLang="zh-CN" sz="1300" dirty="0" smtClean="0">
                                  <a:latin typeface="Cambria Math" panose="02040503050406030204" pitchFamily="18" charset="0"/>
                                </a:rPr>
                                <m:t>: 400 	 </m:t>
                              </m:r>
                              <m:r>
                                <a:rPr kumimoji="1" lang="en-US" altLang="zh-CN" sz="1300" dirty="0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kumimoji="1" lang="en-US" altLang="zh-CN" sz="1300" dirty="0" smtClean="0">
                                  <a:latin typeface="Cambria Math" panose="02040503050406030204" pitchFamily="18" charset="0"/>
                                </a:rPr>
                                <m:t>: 100   </m:t>
                              </m:r>
                              <m:r>
                                <a:rPr kumimoji="1" lang="en-US" altLang="zh-CN" sz="1300" dirty="0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kumimoji="1" lang="en-US" altLang="zh-CN" sz="1300" dirty="0" smtClean="0">
                                  <a:latin typeface="Cambria Math" panose="02040503050406030204" pitchFamily="18" charset="0"/>
                                </a:rPr>
                                <m:t>:	500   </m:t>
                              </m:r>
                              <m:r>
                                <a:rPr kumimoji="1" lang="en-US" altLang="zh-CN" sz="1300" dirty="0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kumimoji="1" lang="en-US" altLang="zh-CN" sz="1300" dirty="0"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r>
                                <a:rPr kumimoji="1" lang="zh-CN" altLang="en-US" sz="1300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kumimoji="1" lang="en-US" altLang="zh-CN" sz="1300" dirty="0" smtClean="0">
                                  <a:latin typeface="Cambria Math" panose="02040503050406030204" pitchFamily="18" charset="0"/>
                                </a:rPr>
                                <m:t>900</m:t>
                              </m:r>
                            </m:oMath>
                          </a14:m>
                          <a:r>
                            <a:rPr kumimoji="1" lang="zh-CN" altLang="en-US" sz="1300" dirty="0"/>
                            <a:t> </a:t>
                          </a:r>
                          <a:endParaRPr kumimoji="1" lang="en-US" altLang="zh-CN" sz="1300" dirty="0"/>
                        </a:p>
                      </a:txBody>
                      <a:tcPr marL="70221" marR="70221" marT="35110" marB="35110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377376081"/>
                      </a:ext>
                    </a:extLst>
                  </a:tr>
                  <a:tr h="284782">
                    <a:tc>
                      <a:txBody>
                        <a:bodyPr/>
                        <a:lstStyle/>
                        <a:p>
                          <a:r>
                            <a:rPr lang="zh-CN" altLang="en-US" sz="1300" b="1" dirty="0">
                              <a:latin typeface="SimSun" panose="02010600030101010101" pitchFamily="2" charset="-122"/>
                              <a:ea typeface="SimSun" panose="02010600030101010101" pitchFamily="2" charset="-122"/>
                            </a:rPr>
                            <a:t>磁盘状态</a:t>
                          </a:r>
                        </a:p>
                      </a:txBody>
                      <a:tcPr marL="70221" marR="70221" marT="35110" marB="35110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kumimoji="1" lang="en-US" altLang="zh-CN" sz="1300" dirty="0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kumimoji="1" lang="en-US" altLang="zh-CN" sz="1300" dirty="0" smtClean="0">
                                  <a:latin typeface="Cambria Math" panose="02040503050406030204" pitchFamily="18" charset="0"/>
                                </a:rPr>
                                <m:t>:	100    </m:t>
                              </m:r>
                              <m:r>
                                <a:rPr kumimoji="1" lang="en-US" altLang="zh-CN" sz="1300" dirty="0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kumimoji="1" lang="en-US" altLang="zh-CN" sz="1300" dirty="0" smtClean="0">
                                  <a:latin typeface="Cambria Math" panose="02040503050406030204" pitchFamily="18" charset="0"/>
                                </a:rPr>
                                <m:t>: 400 	 </m:t>
                              </m:r>
                              <m:r>
                                <a:rPr kumimoji="1" lang="en-US" altLang="zh-CN" sz="1300" dirty="0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kumimoji="1" lang="en-US" altLang="zh-CN" sz="1300" dirty="0" smtClean="0">
                                  <a:latin typeface="Cambria Math" panose="02040503050406030204" pitchFamily="18" charset="0"/>
                                </a:rPr>
                                <m:t>: 100   </m:t>
                              </m:r>
                              <m:r>
                                <a:rPr kumimoji="1" lang="en-US" altLang="zh-CN" sz="1300" dirty="0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kumimoji="1" lang="en-US" altLang="zh-CN" sz="1300" dirty="0" smtClean="0">
                                  <a:latin typeface="Cambria Math" panose="02040503050406030204" pitchFamily="18" charset="0"/>
                                </a:rPr>
                                <m:t>:	500   </m:t>
                              </m:r>
                              <m:r>
                                <a:rPr kumimoji="1" lang="en-US" altLang="zh-CN" sz="1300" dirty="0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kumimoji="1" lang="en-US" altLang="zh-CN" sz="1300" dirty="0"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r>
                                <a:rPr kumimoji="1" lang="zh-CN" altLang="en-US" sz="1300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kumimoji="1" lang="en-US" altLang="zh-CN" sz="1300" dirty="0" smtClean="0">
                                  <a:latin typeface="Cambria Math" panose="02040503050406030204" pitchFamily="18" charset="0"/>
                                </a:rPr>
                                <m:t>900</m:t>
                              </m:r>
                            </m:oMath>
                          </a14:m>
                          <a:r>
                            <a:rPr kumimoji="1" lang="zh-CN" altLang="en-US" sz="1300" dirty="0"/>
                            <a:t> </a:t>
                          </a:r>
                          <a:endParaRPr kumimoji="1" lang="en-US" altLang="zh-CN" sz="1300" dirty="0"/>
                        </a:p>
                      </a:txBody>
                      <a:tcPr marL="70221" marR="70221" marT="35110" marB="35110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33497600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9" name="表格 28">
                <a:extLst>
                  <a:ext uri="{FF2B5EF4-FFF2-40B4-BE49-F238E27FC236}">
                    <a16:creationId xmlns:a16="http://schemas.microsoft.com/office/drawing/2014/main" id="{A1D70427-1E7F-DE9C-85C6-41AFC1BAF32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64855467"/>
                  </p:ext>
                </p:extLst>
              </p:nvPr>
            </p:nvGraphicFramePr>
            <p:xfrm>
              <a:off x="804265" y="1197346"/>
              <a:ext cx="4457030" cy="569564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121572">
                      <a:extLst>
                        <a:ext uri="{9D8B030D-6E8A-4147-A177-3AD203B41FA5}">
                          <a16:colId xmlns:a16="http://schemas.microsoft.com/office/drawing/2014/main" val="1066234550"/>
                        </a:ext>
                      </a:extLst>
                    </a:gridCol>
                    <a:gridCol w="3335458">
                      <a:extLst>
                        <a:ext uri="{9D8B030D-6E8A-4147-A177-3AD203B41FA5}">
                          <a16:colId xmlns:a16="http://schemas.microsoft.com/office/drawing/2014/main" val="682437513"/>
                        </a:ext>
                      </a:extLst>
                    </a:gridCol>
                  </a:tblGrid>
                  <a:tr h="284782">
                    <a:tc>
                      <a:txBody>
                        <a:bodyPr/>
                        <a:lstStyle/>
                        <a:p>
                          <a:r>
                            <a:rPr lang="zh-CN" altLang="en-US" sz="1300" b="1" dirty="0">
                              <a:latin typeface="SimSun" panose="02010600030101010101" pitchFamily="2" charset="-122"/>
                              <a:ea typeface="SimSun" panose="02010600030101010101" pitchFamily="2" charset="-122"/>
                            </a:rPr>
                            <a:t>缓冲区状态</a:t>
                          </a:r>
                        </a:p>
                      </a:txBody>
                      <a:tcPr marL="70221" marR="70221" marT="35110" marB="35110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70221" marR="70221" marT="35110" marB="35110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33880" t="-4255" r="-729" b="-11702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77376081"/>
                      </a:ext>
                    </a:extLst>
                  </a:tr>
                  <a:tr h="284782">
                    <a:tc>
                      <a:txBody>
                        <a:bodyPr/>
                        <a:lstStyle/>
                        <a:p>
                          <a:r>
                            <a:rPr lang="zh-CN" altLang="en-US" sz="1300" b="1" dirty="0">
                              <a:latin typeface="SimSun" panose="02010600030101010101" pitchFamily="2" charset="-122"/>
                              <a:ea typeface="SimSun" panose="02010600030101010101" pitchFamily="2" charset="-122"/>
                            </a:rPr>
                            <a:t>磁盘状态</a:t>
                          </a:r>
                        </a:p>
                      </a:txBody>
                      <a:tcPr marL="70221" marR="70221" marT="35110" marB="35110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70221" marR="70221" marT="35110" marB="35110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33880" t="-104255" r="-729" b="-1702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3497600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0" name="表格 29">
                <a:extLst>
                  <a:ext uri="{FF2B5EF4-FFF2-40B4-BE49-F238E27FC236}">
                    <a16:creationId xmlns:a16="http://schemas.microsoft.com/office/drawing/2014/main" id="{CFD52008-97DF-67B1-5AEF-7A5B775EFE5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91697007"/>
                  </p:ext>
                </p:extLst>
              </p:nvPr>
            </p:nvGraphicFramePr>
            <p:xfrm>
              <a:off x="765309" y="2267596"/>
              <a:ext cx="4493010" cy="57416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130627">
                      <a:extLst>
                        <a:ext uri="{9D8B030D-6E8A-4147-A177-3AD203B41FA5}">
                          <a16:colId xmlns:a16="http://schemas.microsoft.com/office/drawing/2014/main" val="1066234550"/>
                        </a:ext>
                      </a:extLst>
                    </a:gridCol>
                    <a:gridCol w="3362383">
                      <a:extLst>
                        <a:ext uri="{9D8B030D-6E8A-4147-A177-3AD203B41FA5}">
                          <a16:colId xmlns:a16="http://schemas.microsoft.com/office/drawing/2014/main" val="682437513"/>
                        </a:ext>
                      </a:extLst>
                    </a:gridCol>
                  </a:tblGrid>
                  <a:tr h="287080">
                    <a:tc>
                      <a:txBody>
                        <a:bodyPr/>
                        <a:lstStyle/>
                        <a:p>
                          <a:pPr marL="0" algn="l" defTabSz="914400" rtl="0" eaLnBrk="1" latinLnBrk="0" hangingPunct="1"/>
                          <a:r>
                            <a:rPr lang="zh-CN" altLang="en-US" sz="1300" b="1" dirty="0">
                              <a:latin typeface="SimSun" panose="02010600030101010101" pitchFamily="2" charset="-122"/>
                              <a:ea typeface="SimSun" panose="02010600030101010101" pitchFamily="2" charset="-122"/>
                            </a:rPr>
                            <a:t>缓冲区</a:t>
                          </a:r>
                          <a:r>
                            <a:rPr lang="zh-CN" altLang="en-US" sz="1400" b="1" kern="1200" dirty="0">
                              <a:solidFill>
                                <a:schemeClr val="tx1"/>
                              </a:solidFill>
                              <a:latin typeface="SimSun" panose="02010600030101010101" pitchFamily="2" charset="-122"/>
                              <a:ea typeface="SimSun" panose="02010600030101010101" pitchFamily="2" charset="-122"/>
                              <a:cs typeface="+mn-cs"/>
                            </a:rPr>
                            <a:t>状态</a:t>
                          </a:r>
                        </a:p>
                      </a:txBody>
                      <a:tcPr marL="70788" marR="70788" marT="35392" marB="35392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kumimoji="1" lang="en-US" altLang="zh-CN" sz="1300" i="1" dirty="0" smtClean="0">
                                  <a:latin typeface="Cambria Math" charset="0"/>
                                </a:rPr>
                                <m:t>𝐴</m:t>
                              </m:r>
                              <m:r>
                                <a:rPr kumimoji="1" lang="en-US" altLang="zh-CN" sz="1300" i="1" dirty="0" smtClean="0">
                                  <a:latin typeface="Cambria Math" charset="0"/>
                                </a:rPr>
                                <m:t>:	300    </m:t>
                              </m:r>
                              <m:r>
                                <a:rPr kumimoji="1" lang="en-US" altLang="zh-CN" sz="1300" i="1" dirty="0" smtClean="0">
                                  <a:latin typeface="Cambria Math" charset="0"/>
                                </a:rPr>
                                <m:t>𝐵</m:t>
                              </m:r>
                              <m:r>
                                <a:rPr kumimoji="1" lang="en-US" altLang="zh-CN" sz="1300" i="1" dirty="0" smtClean="0">
                                  <a:latin typeface="Cambria Math" charset="0"/>
                                </a:rPr>
                                <m:t>: 400 	 </m:t>
                              </m:r>
                              <m:r>
                                <a:rPr kumimoji="1" lang="en-US" altLang="zh-CN" sz="1300" i="1" dirty="0" smtClean="0">
                                  <a:latin typeface="Cambria Math" charset="0"/>
                                </a:rPr>
                                <m:t>𝐶</m:t>
                              </m:r>
                              <m:r>
                                <a:rPr kumimoji="1" lang="en-US" altLang="zh-CN" sz="1300" i="1" dirty="0" smtClean="0">
                                  <a:latin typeface="Cambria Math" charset="0"/>
                                </a:rPr>
                                <m:t>: 100   </m:t>
                              </m:r>
                              <m:r>
                                <a:rPr kumimoji="1" lang="en-US" altLang="zh-CN" sz="1300" i="1" dirty="0" smtClean="0">
                                  <a:latin typeface="Cambria Math" charset="0"/>
                                </a:rPr>
                                <m:t>𝑋</m:t>
                              </m:r>
                              <m:r>
                                <a:rPr kumimoji="1" lang="en-US" altLang="zh-CN" sz="1300" i="1" dirty="0" smtClean="0">
                                  <a:latin typeface="Cambria Math" charset="0"/>
                                </a:rPr>
                                <m:t>:	500</m:t>
                              </m:r>
                              <m:r>
                                <a:rPr kumimoji="1" lang="zh-CN" altLang="en-US" sz="1300" b="0" i="0" dirty="0" smtClean="0">
                                  <a:latin typeface="Cambria Math" charset="0"/>
                                </a:rPr>
                                <m:t>   </m:t>
                              </m:r>
                              <m:r>
                                <a:rPr kumimoji="1" lang="en-US" altLang="zh-CN" sz="1300" i="1" dirty="0" smtClean="0">
                                  <a:latin typeface="Cambria Math" charset="0"/>
                                </a:rPr>
                                <m:t>𝑌</m:t>
                              </m:r>
                              <m:r>
                                <a:rPr kumimoji="1" lang="en-US" altLang="zh-CN" sz="1300" i="1" dirty="0">
                                  <a:latin typeface="Cambria Math" charset="0"/>
                                </a:rPr>
                                <m:t>:</m:t>
                              </m:r>
                              <m:r>
                                <a:rPr kumimoji="1" lang="zh-CN" altLang="en-US" sz="1300" b="0" i="1" dirty="0" smtClean="0"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kumimoji="1" lang="en-US" altLang="zh-CN" sz="1300" b="0" i="1" dirty="0" smtClean="0">
                                  <a:latin typeface="Cambria Math" charset="0"/>
                                </a:rPr>
                                <m:t>900</m:t>
                              </m:r>
                            </m:oMath>
                          </a14:m>
                          <a:r>
                            <a:rPr kumimoji="1" lang="zh-CN" altLang="en-US" sz="1300" dirty="0"/>
                            <a:t> </a:t>
                          </a:r>
                          <a:endParaRPr kumimoji="1" lang="en-US" altLang="zh-CN" sz="1300" dirty="0"/>
                        </a:p>
                      </a:txBody>
                      <a:tcPr marL="70788" marR="70788" marT="35392" marB="35392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377376081"/>
                      </a:ext>
                    </a:extLst>
                  </a:tr>
                  <a:tr h="287080">
                    <a:tc>
                      <a:txBody>
                        <a:bodyPr/>
                        <a:lstStyle/>
                        <a:p>
                          <a:r>
                            <a:rPr lang="zh-CN" altLang="en-US" sz="1400" b="1" kern="1200" dirty="0">
                              <a:solidFill>
                                <a:schemeClr val="tx1"/>
                              </a:solidFill>
                              <a:latin typeface="SimSun" panose="02010600030101010101" pitchFamily="2" charset="-122"/>
                              <a:ea typeface="SimSun" panose="02010600030101010101" pitchFamily="2" charset="-122"/>
                              <a:cs typeface="+mn-cs"/>
                            </a:rPr>
                            <a:t>磁盘状态</a:t>
                          </a:r>
                        </a:p>
                      </a:txBody>
                      <a:tcPr marL="70788" marR="70788" marT="35392" marB="35392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kumimoji="1" lang="en-US" altLang="zh-CN" sz="1300" i="1" dirty="0" smtClean="0">
                                  <a:latin typeface="Cambria Math" charset="0"/>
                                </a:rPr>
                                <m:t>𝐴</m:t>
                              </m:r>
                              <m:r>
                                <a:rPr kumimoji="1" lang="en-US" altLang="zh-CN" sz="1300" i="1" dirty="0" smtClean="0">
                                  <a:latin typeface="Cambria Math" charset="0"/>
                                </a:rPr>
                                <m:t>:	300    </m:t>
                              </m:r>
                              <m:r>
                                <a:rPr kumimoji="1" lang="en-US" altLang="zh-CN" sz="1300" i="1" dirty="0" smtClean="0">
                                  <a:latin typeface="Cambria Math" charset="0"/>
                                </a:rPr>
                                <m:t>𝐵</m:t>
                              </m:r>
                              <m:r>
                                <a:rPr kumimoji="1" lang="en-US" altLang="zh-CN" sz="1300" i="1" dirty="0" smtClean="0">
                                  <a:latin typeface="Cambria Math" charset="0"/>
                                </a:rPr>
                                <m:t>: 400 	 </m:t>
                              </m:r>
                              <m:r>
                                <a:rPr kumimoji="1" lang="en-US" altLang="zh-CN" sz="1300" i="1" dirty="0" smtClean="0">
                                  <a:latin typeface="Cambria Math" charset="0"/>
                                </a:rPr>
                                <m:t>𝐶</m:t>
                              </m:r>
                              <m:r>
                                <a:rPr kumimoji="1" lang="en-US" altLang="zh-CN" sz="1300" i="1" dirty="0" smtClean="0">
                                  <a:latin typeface="Cambria Math" charset="0"/>
                                </a:rPr>
                                <m:t>: 100   </m:t>
                              </m:r>
                              <m:r>
                                <a:rPr kumimoji="1" lang="en-US" altLang="zh-CN" sz="1300" i="1" dirty="0" smtClean="0">
                                  <a:latin typeface="Cambria Math" charset="0"/>
                                </a:rPr>
                                <m:t>𝑋</m:t>
                              </m:r>
                              <m:r>
                                <a:rPr kumimoji="1" lang="en-US" altLang="zh-CN" sz="1300" i="1" dirty="0" smtClean="0">
                                  <a:latin typeface="Cambria Math" charset="0"/>
                                </a:rPr>
                                <m:t>:	500</m:t>
                              </m:r>
                              <m:r>
                                <a:rPr kumimoji="1" lang="zh-CN" altLang="en-US" sz="1300" b="0" i="0" dirty="0" smtClean="0">
                                  <a:latin typeface="Cambria Math" charset="0"/>
                                </a:rPr>
                                <m:t>   </m:t>
                              </m:r>
                              <m:r>
                                <a:rPr kumimoji="1" lang="en-US" altLang="zh-CN" sz="1300" i="1" dirty="0" smtClean="0">
                                  <a:latin typeface="Cambria Math" charset="0"/>
                                </a:rPr>
                                <m:t>𝑌</m:t>
                              </m:r>
                              <m:r>
                                <a:rPr kumimoji="1" lang="en-US" altLang="zh-CN" sz="1300" i="1" dirty="0">
                                  <a:latin typeface="Cambria Math" charset="0"/>
                                </a:rPr>
                                <m:t>:</m:t>
                              </m:r>
                              <m:r>
                                <a:rPr kumimoji="1" lang="zh-CN" altLang="en-US" sz="1300" b="0" i="1" dirty="0" smtClean="0"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kumimoji="1" lang="en-US" altLang="zh-CN" sz="1300" b="0" i="1" dirty="0" smtClean="0">
                                  <a:latin typeface="Cambria Math" charset="0"/>
                                </a:rPr>
                                <m:t>900</m:t>
                              </m:r>
                            </m:oMath>
                          </a14:m>
                          <a:r>
                            <a:rPr kumimoji="1" lang="zh-CN" altLang="en-US" sz="1300" dirty="0"/>
                            <a:t> </a:t>
                          </a:r>
                          <a:endParaRPr kumimoji="1" lang="en-US" altLang="zh-CN" sz="1300" dirty="0"/>
                        </a:p>
                      </a:txBody>
                      <a:tcPr marL="70788" marR="70788" marT="35392" marB="35392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33497600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0" name="表格 29">
                <a:extLst>
                  <a:ext uri="{FF2B5EF4-FFF2-40B4-BE49-F238E27FC236}">
                    <a16:creationId xmlns:a16="http://schemas.microsoft.com/office/drawing/2014/main" id="{CFD52008-97DF-67B1-5AEF-7A5B775EFE5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91697007"/>
                  </p:ext>
                </p:extLst>
              </p:nvPr>
            </p:nvGraphicFramePr>
            <p:xfrm>
              <a:off x="765309" y="2267596"/>
              <a:ext cx="4493010" cy="57416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130627">
                      <a:extLst>
                        <a:ext uri="{9D8B030D-6E8A-4147-A177-3AD203B41FA5}">
                          <a16:colId xmlns:a16="http://schemas.microsoft.com/office/drawing/2014/main" val="1066234550"/>
                        </a:ext>
                      </a:extLst>
                    </a:gridCol>
                    <a:gridCol w="3362383">
                      <a:extLst>
                        <a:ext uri="{9D8B030D-6E8A-4147-A177-3AD203B41FA5}">
                          <a16:colId xmlns:a16="http://schemas.microsoft.com/office/drawing/2014/main" val="682437513"/>
                        </a:ext>
                      </a:extLst>
                    </a:gridCol>
                  </a:tblGrid>
                  <a:tr h="287080">
                    <a:tc>
                      <a:txBody>
                        <a:bodyPr/>
                        <a:lstStyle/>
                        <a:p>
                          <a:pPr marL="0" algn="l" defTabSz="914400" rtl="0" eaLnBrk="1" latinLnBrk="0" hangingPunct="1"/>
                          <a:r>
                            <a:rPr lang="zh-CN" altLang="en-US" sz="1300" b="1" dirty="0">
                              <a:latin typeface="SimSun" panose="02010600030101010101" pitchFamily="2" charset="-122"/>
                              <a:ea typeface="SimSun" panose="02010600030101010101" pitchFamily="2" charset="-122"/>
                            </a:rPr>
                            <a:t>缓冲区</a:t>
                          </a:r>
                          <a:r>
                            <a:rPr lang="zh-CN" altLang="en-US" sz="1400" b="1" kern="1200" dirty="0">
                              <a:solidFill>
                                <a:schemeClr val="tx1"/>
                              </a:solidFill>
                              <a:latin typeface="SimSun" panose="02010600030101010101" pitchFamily="2" charset="-122"/>
                              <a:ea typeface="SimSun" panose="02010600030101010101" pitchFamily="2" charset="-122"/>
                              <a:cs typeface="+mn-cs"/>
                            </a:rPr>
                            <a:t>状态</a:t>
                          </a:r>
                        </a:p>
                      </a:txBody>
                      <a:tcPr marL="70788" marR="70788" marT="35392" marB="35392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70788" marR="70788" marT="35392" marB="35392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34058" t="-4167" r="-906" b="-12291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77376081"/>
                      </a:ext>
                    </a:extLst>
                  </a:tr>
                  <a:tr h="287080">
                    <a:tc>
                      <a:txBody>
                        <a:bodyPr/>
                        <a:lstStyle/>
                        <a:p>
                          <a:r>
                            <a:rPr lang="zh-CN" altLang="en-US" sz="1400" b="1" kern="1200" dirty="0">
                              <a:solidFill>
                                <a:schemeClr val="tx1"/>
                              </a:solidFill>
                              <a:latin typeface="SimSun" panose="02010600030101010101" pitchFamily="2" charset="-122"/>
                              <a:ea typeface="SimSun" panose="02010600030101010101" pitchFamily="2" charset="-122"/>
                              <a:cs typeface="+mn-cs"/>
                            </a:rPr>
                            <a:t>磁盘状态</a:t>
                          </a:r>
                        </a:p>
                      </a:txBody>
                      <a:tcPr marL="70788" marR="70788" marT="35392" marB="35392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70788" marR="70788" marT="35392" marB="35392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34058" t="-104167" r="-906" b="-2291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3497600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1" name="表格 30">
                <a:extLst>
                  <a:ext uri="{FF2B5EF4-FFF2-40B4-BE49-F238E27FC236}">
                    <a16:creationId xmlns:a16="http://schemas.microsoft.com/office/drawing/2014/main" id="{EEAF8C20-9EA5-3805-17DE-27D3583B3A2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90778303"/>
                  </p:ext>
                </p:extLst>
              </p:nvPr>
            </p:nvGraphicFramePr>
            <p:xfrm>
              <a:off x="765309" y="4443210"/>
              <a:ext cx="4493010" cy="57416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130627">
                      <a:extLst>
                        <a:ext uri="{9D8B030D-6E8A-4147-A177-3AD203B41FA5}">
                          <a16:colId xmlns:a16="http://schemas.microsoft.com/office/drawing/2014/main" val="1066234550"/>
                        </a:ext>
                      </a:extLst>
                    </a:gridCol>
                    <a:gridCol w="3362383">
                      <a:extLst>
                        <a:ext uri="{9D8B030D-6E8A-4147-A177-3AD203B41FA5}">
                          <a16:colId xmlns:a16="http://schemas.microsoft.com/office/drawing/2014/main" val="682437513"/>
                        </a:ext>
                      </a:extLst>
                    </a:gridCol>
                  </a:tblGrid>
                  <a:tr h="287080">
                    <a:tc>
                      <a:txBody>
                        <a:bodyPr/>
                        <a:lstStyle/>
                        <a:p>
                          <a:r>
                            <a:rPr lang="zh-CN" altLang="en-US" sz="1300" b="1" dirty="0">
                              <a:latin typeface="SimSun" panose="02010600030101010101" pitchFamily="2" charset="-122"/>
                              <a:ea typeface="SimSun" panose="02010600030101010101" pitchFamily="2" charset="-122"/>
                            </a:rPr>
                            <a:t>缓冲区状态</a:t>
                          </a:r>
                        </a:p>
                      </a:txBody>
                      <a:tcPr marL="70788" marR="70788" marT="35392" marB="35392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kumimoji="1" lang="zh-CN" altLang="en-US" sz="1300" i="0" dirty="0">
                              <a:latin typeface="SimSun" panose="02010600030101010101" pitchFamily="2" charset="-122"/>
                              <a:ea typeface="SimSun" panose="02010600030101010101" pitchFamily="2" charset="-122"/>
                            </a:rPr>
                            <a:t>无</a:t>
                          </a:r>
                          <a:endParaRPr kumimoji="1" lang="en-US" altLang="zh-CN" sz="1300" i="0" dirty="0">
                            <a:latin typeface="SimSun" panose="02010600030101010101" pitchFamily="2" charset="-122"/>
                            <a:ea typeface="SimSun" panose="02010600030101010101" pitchFamily="2" charset="-122"/>
                          </a:endParaRPr>
                        </a:p>
                      </a:txBody>
                      <a:tcPr marL="70788" marR="70788" marT="35392" marB="35392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377376081"/>
                      </a:ext>
                    </a:extLst>
                  </a:tr>
                  <a:tr h="287080">
                    <a:tc>
                      <a:txBody>
                        <a:bodyPr/>
                        <a:lstStyle/>
                        <a:p>
                          <a:r>
                            <a:rPr lang="zh-CN" altLang="en-US" sz="1300" b="1" dirty="0">
                              <a:latin typeface="SimSun" panose="02010600030101010101" pitchFamily="2" charset="-122"/>
                              <a:ea typeface="SimSun" panose="02010600030101010101" pitchFamily="2" charset="-122"/>
                            </a:rPr>
                            <a:t>磁盘状态</a:t>
                          </a:r>
                        </a:p>
                      </a:txBody>
                      <a:tcPr marL="70788" marR="70788" marT="35392" marB="35392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kumimoji="1" lang="en-US" altLang="zh-CN" sz="1300" i="1" dirty="0" smtClean="0">
                                  <a:latin typeface="Cambria Math" charset="0"/>
                                </a:rPr>
                                <m:t>𝐴</m:t>
                              </m:r>
                              <m:r>
                                <a:rPr kumimoji="1" lang="en-US" altLang="zh-CN" sz="1300" i="1" dirty="0" smtClean="0">
                                  <a:latin typeface="Cambria Math" charset="0"/>
                                </a:rPr>
                                <m:t>:	400    </m:t>
                              </m:r>
                              <m:r>
                                <a:rPr kumimoji="1" lang="en-US" altLang="zh-CN" sz="1300" i="1" dirty="0" smtClean="0">
                                  <a:latin typeface="Cambria Math" charset="0"/>
                                </a:rPr>
                                <m:t>𝐵</m:t>
                              </m:r>
                              <m:r>
                                <a:rPr kumimoji="1" lang="en-US" altLang="zh-CN" sz="1300" i="1" dirty="0" smtClean="0">
                                  <a:latin typeface="Cambria Math" charset="0"/>
                                </a:rPr>
                                <m:t>: 400 	 </m:t>
                              </m:r>
                              <m:r>
                                <a:rPr kumimoji="1" lang="en-US" altLang="zh-CN" sz="1300" i="1" dirty="0" smtClean="0">
                                  <a:latin typeface="Cambria Math" charset="0"/>
                                </a:rPr>
                                <m:t>𝐶</m:t>
                              </m:r>
                              <m:r>
                                <a:rPr kumimoji="1" lang="en-US" altLang="zh-CN" sz="1300" i="1" dirty="0" smtClean="0">
                                  <a:latin typeface="Cambria Math" charset="0"/>
                                </a:rPr>
                                <m:t>: 100   </m:t>
                              </m:r>
                              <m:r>
                                <a:rPr kumimoji="1" lang="en-US" altLang="zh-CN" sz="1300" i="1" dirty="0" smtClean="0">
                                  <a:latin typeface="Cambria Math" charset="0"/>
                                </a:rPr>
                                <m:t>𝑋</m:t>
                              </m:r>
                              <m:r>
                                <a:rPr kumimoji="1" lang="en-US" altLang="zh-CN" sz="1300" i="1" dirty="0" smtClean="0">
                                  <a:latin typeface="Cambria Math" charset="0"/>
                                </a:rPr>
                                <m:t>:	600</m:t>
                              </m:r>
                              <m:r>
                                <a:rPr kumimoji="1" lang="zh-CN" altLang="en-US" sz="1300" b="0" i="0" dirty="0" smtClean="0">
                                  <a:latin typeface="Cambria Math" charset="0"/>
                                </a:rPr>
                                <m:t>   </m:t>
                              </m:r>
                              <m:r>
                                <a:rPr kumimoji="1" lang="en-US" altLang="zh-CN" sz="1300" i="1" dirty="0" smtClean="0">
                                  <a:latin typeface="Cambria Math" charset="0"/>
                                </a:rPr>
                                <m:t>𝑌</m:t>
                              </m:r>
                              <m:r>
                                <a:rPr kumimoji="1" lang="en-US" altLang="zh-CN" sz="1300" i="1" dirty="0">
                                  <a:latin typeface="Cambria Math" charset="0"/>
                                </a:rPr>
                                <m:t>:</m:t>
                              </m:r>
                              <m:r>
                                <a:rPr kumimoji="1" lang="zh-CN" altLang="en-US" sz="1300" b="0" i="1" dirty="0" smtClean="0"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kumimoji="1" lang="en-US" altLang="zh-CN" sz="1300" b="0" i="1" dirty="0" smtClean="0">
                                  <a:latin typeface="Cambria Math" charset="0"/>
                                </a:rPr>
                                <m:t>700</m:t>
                              </m:r>
                            </m:oMath>
                          </a14:m>
                          <a:r>
                            <a:rPr kumimoji="1" lang="zh-CN" altLang="en-US" sz="1300" dirty="0"/>
                            <a:t> </a:t>
                          </a:r>
                          <a:endParaRPr kumimoji="1" lang="en-US" altLang="zh-CN" sz="1300" dirty="0"/>
                        </a:p>
                      </a:txBody>
                      <a:tcPr marL="70788" marR="70788" marT="35392" marB="35392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33497600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1" name="表格 30">
                <a:extLst>
                  <a:ext uri="{FF2B5EF4-FFF2-40B4-BE49-F238E27FC236}">
                    <a16:creationId xmlns:a16="http://schemas.microsoft.com/office/drawing/2014/main" id="{EEAF8C20-9EA5-3805-17DE-27D3583B3A2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90778303"/>
                  </p:ext>
                </p:extLst>
              </p:nvPr>
            </p:nvGraphicFramePr>
            <p:xfrm>
              <a:off x="765309" y="4443210"/>
              <a:ext cx="4493010" cy="57416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130627">
                      <a:extLst>
                        <a:ext uri="{9D8B030D-6E8A-4147-A177-3AD203B41FA5}">
                          <a16:colId xmlns:a16="http://schemas.microsoft.com/office/drawing/2014/main" val="1066234550"/>
                        </a:ext>
                      </a:extLst>
                    </a:gridCol>
                    <a:gridCol w="3362383">
                      <a:extLst>
                        <a:ext uri="{9D8B030D-6E8A-4147-A177-3AD203B41FA5}">
                          <a16:colId xmlns:a16="http://schemas.microsoft.com/office/drawing/2014/main" val="682437513"/>
                        </a:ext>
                      </a:extLst>
                    </a:gridCol>
                  </a:tblGrid>
                  <a:tr h="287080">
                    <a:tc>
                      <a:txBody>
                        <a:bodyPr/>
                        <a:lstStyle/>
                        <a:p>
                          <a:r>
                            <a:rPr lang="zh-CN" altLang="en-US" sz="1300" b="1" dirty="0">
                              <a:latin typeface="SimSun" panose="02010600030101010101" pitchFamily="2" charset="-122"/>
                              <a:ea typeface="SimSun" panose="02010600030101010101" pitchFamily="2" charset="-122"/>
                            </a:rPr>
                            <a:t>缓冲区状态</a:t>
                          </a:r>
                        </a:p>
                      </a:txBody>
                      <a:tcPr marL="70788" marR="70788" marT="35392" marB="35392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kumimoji="1" lang="zh-CN" altLang="en-US" sz="1300" i="0" dirty="0">
                              <a:latin typeface="SimSun" panose="02010600030101010101" pitchFamily="2" charset="-122"/>
                              <a:ea typeface="SimSun" panose="02010600030101010101" pitchFamily="2" charset="-122"/>
                            </a:rPr>
                            <a:t>无</a:t>
                          </a:r>
                          <a:endParaRPr kumimoji="1" lang="en-US" altLang="zh-CN" sz="1300" i="0" dirty="0">
                            <a:latin typeface="SimSun" panose="02010600030101010101" pitchFamily="2" charset="-122"/>
                            <a:ea typeface="SimSun" panose="02010600030101010101" pitchFamily="2" charset="-122"/>
                          </a:endParaRPr>
                        </a:p>
                      </a:txBody>
                      <a:tcPr marL="70788" marR="70788" marT="35392" marB="35392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377376081"/>
                      </a:ext>
                    </a:extLst>
                  </a:tr>
                  <a:tr h="287080">
                    <a:tc>
                      <a:txBody>
                        <a:bodyPr/>
                        <a:lstStyle/>
                        <a:p>
                          <a:r>
                            <a:rPr lang="zh-CN" altLang="en-US" sz="1300" b="1" dirty="0">
                              <a:latin typeface="SimSun" panose="02010600030101010101" pitchFamily="2" charset="-122"/>
                              <a:ea typeface="SimSun" panose="02010600030101010101" pitchFamily="2" charset="-122"/>
                            </a:rPr>
                            <a:t>磁盘状态</a:t>
                          </a:r>
                        </a:p>
                      </a:txBody>
                      <a:tcPr marL="70788" marR="70788" marT="35392" marB="35392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70788" marR="70788" marT="35392" marB="35392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8"/>
                          <a:stretch>
                            <a:fillRect l="-34058" t="-104167" r="-906" b="-1458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3497600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2" name="表格 31">
                <a:extLst>
                  <a:ext uri="{FF2B5EF4-FFF2-40B4-BE49-F238E27FC236}">
                    <a16:creationId xmlns:a16="http://schemas.microsoft.com/office/drawing/2014/main" id="{205FC1C6-14B2-077F-860B-8F68694D1F3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2586705"/>
                  </p:ext>
                </p:extLst>
              </p:nvPr>
            </p:nvGraphicFramePr>
            <p:xfrm>
              <a:off x="765309" y="5613428"/>
              <a:ext cx="4493010" cy="57416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130627">
                      <a:extLst>
                        <a:ext uri="{9D8B030D-6E8A-4147-A177-3AD203B41FA5}">
                          <a16:colId xmlns:a16="http://schemas.microsoft.com/office/drawing/2014/main" val="1066234550"/>
                        </a:ext>
                      </a:extLst>
                    </a:gridCol>
                    <a:gridCol w="3362383">
                      <a:extLst>
                        <a:ext uri="{9D8B030D-6E8A-4147-A177-3AD203B41FA5}">
                          <a16:colId xmlns:a16="http://schemas.microsoft.com/office/drawing/2014/main" val="682437513"/>
                        </a:ext>
                      </a:extLst>
                    </a:gridCol>
                  </a:tblGrid>
                  <a:tr h="287080">
                    <a:tc>
                      <a:txBody>
                        <a:bodyPr/>
                        <a:lstStyle/>
                        <a:p>
                          <a:r>
                            <a:rPr lang="zh-CN" altLang="en-US" sz="1300" b="1" dirty="0">
                              <a:latin typeface="SimSun" panose="02010600030101010101" pitchFamily="2" charset="-122"/>
                              <a:ea typeface="SimSun" panose="02010600030101010101" pitchFamily="2" charset="-122"/>
                            </a:rPr>
                            <a:t>缓冲区状态</a:t>
                          </a:r>
                        </a:p>
                      </a:txBody>
                      <a:tcPr marL="70788" marR="70788" marT="35392" marB="35392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kumimoji="1" lang="en-US" altLang="zh-CN" sz="1300" i="1" dirty="0" smtClean="0">
                                    <a:latin typeface="Cambria Math" charset="0"/>
                                  </a:rPr>
                                  <m:t>𝐴</m:t>
                                </m:r>
                                <m:r>
                                  <a:rPr kumimoji="1" lang="en-US" altLang="zh-CN" sz="1300" i="1" dirty="0" smtClean="0">
                                    <a:latin typeface="Cambria Math" charset="0"/>
                                  </a:rPr>
                                  <m:t>:	300    </m:t>
                                </m:r>
                                <m:r>
                                  <a:rPr kumimoji="1" lang="en-US" altLang="zh-CN" sz="1300" i="1" dirty="0" smtClean="0">
                                    <a:latin typeface="Cambria Math" charset="0"/>
                                  </a:rPr>
                                  <m:t>𝐵</m:t>
                                </m:r>
                                <m:r>
                                  <a:rPr kumimoji="1" lang="en-US" altLang="zh-CN" sz="1300" i="1" dirty="0" smtClean="0">
                                    <a:latin typeface="Cambria Math" charset="0"/>
                                  </a:rPr>
                                  <m:t>: 400 	 </m:t>
                                </m:r>
                                <m:r>
                                  <a:rPr kumimoji="1" lang="en-US" altLang="zh-CN" sz="1300" i="1" dirty="0" smtClean="0">
                                    <a:latin typeface="Cambria Math" charset="0"/>
                                  </a:rPr>
                                  <m:t>𝐶</m:t>
                                </m:r>
                                <m:r>
                                  <a:rPr kumimoji="1" lang="en-US" altLang="zh-CN" sz="1300" i="1" dirty="0" smtClean="0">
                                    <a:latin typeface="Cambria Math" charset="0"/>
                                  </a:rPr>
                                  <m:t>: 100   </m:t>
                                </m:r>
                                <m:r>
                                  <a:rPr kumimoji="1" lang="en-US" altLang="zh-CN" sz="1300" i="1" dirty="0" smtClean="0">
                                    <a:latin typeface="Cambria Math" charset="0"/>
                                  </a:rPr>
                                  <m:t>𝑋</m:t>
                                </m:r>
                                <m:r>
                                  <a:rPr kumimoji="1" lang="en-US" altLang="zh-CN" sz="1300" i="1" dirty="0" smtClean="0">
                                    <a:latin typeface="Cambria Math" charset="0"/>
                                  </a:rPr>
                                  <m:t>:	500</m:t>
                                </m:r>
                                <m:r>
                                  <a:rPr kumimoji="1" lang="zh-CN" altLang="en-US" sz="1300" b="0" i="0" dirty="0" smtClean="0">
                                    <a:latin typeface="Cambria Math" charset="0"/>
                                  </a:rPr>
                                  <m:t>   </m:t>
                                </m:r>
                                <m:r>
                                  <a:rPr kumimoji="1" lang="en-US" altLang="zh-CN" sz="1300" i="1" dirty="0" smtClean="0">
                                    <a:latin typeface="Cambria Math" charset="0"/>
                                  </a:rPr>
                                  <m:t>𝑌</m:t>
                                </m:r>
                                <m:r>
                                  <a:rPr kumimoji="1" lang="en-US" altLang="zh-CN" sz="1300" i="1" dirty="0">
                                    <a:latin typeface="Cambria Math" charset="0"/>
                                  </a:rPr>
                                  <m:t>:</m:t>
                                </m:r>
                                <m:r>
                                  <a:rPr kumimoji="1" lang="zh-CN" altLang="en-US" sz="1300" b="0" i="1" dirty="0" smtClean="0">
                                    <a:latin typeface="Cambria Math" charset="0"/>
                                  </a:rPr>
                                  <m:t> </m:t>
                                </m:r>
                                <m:r>
                                  <a:rPr kumimoji="1" lang="en-US" altLang="zh-CN" sz="1300" b="0" i="1" dirty="0" smtClean="0">
                                    <a:latin typeface="Cambria Math" charset="0"/>
                                  </a:rPr>
                                  <m:t>900</m:t>
                                </m:r>
                                <m:r>
                                  <m:rPr>
                                    <m:nor/>
                                  </m:rPr>
                                  <a:rPr kumimoji="1" lang="zh-CN" altLang="en-US" sz="1300" dirty="0"/>
                                  <m:t> </m:t>
                                </m:r>
                              </m:oMath>
                            </m:oMathPara>
                          </a14:m>
                          <a:endParaRPr kumimoji="1" lang="en-US" altLang="zh-CN" sz="1300" dirty="0"/>
                        </a:p>
                      </a:txBody>
                      <a:tcPr marL="70788" marR="70788" marT="35392" marB="35392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377376081"/>
                      </a:ext>
                    </a:extLst>
                  </a:tr>
                  <a:tr h="287080">
                    <a:tc>
                      <a:txBody>
                        <a:bodyPr/>
                        <a:lstStyle/>
                        <a:p>
                          <a:r>
                            <a:rPr lang="zh-CN" altLang="en-US" sz="1300" b="1" dirty="0">
                              <a:latin typeface="SimSun" panose="02010600030101010101" pitchFamily="2" charset="-122"/>
                              <a:ea typeface="SimSun" panose="02010600030101010101" pitchFamily="2" charset="-122"/>
                            </a:rPr>
                            <a:t>磁盘状态</a:t>
                          </a:r>
                        </a:p>
                      </a:txBody>
                      <a:tcPr marL="70788" marR="70788" marT="35392" marB="35392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kumimoji="1" lang="en-US" altLang="zh-CN" sz="1300" i="1" dirty="0" smtClean="0">
                                  <a:latin typeface="Cambria Math" charset="0"/>
                                </a:rPr>
                                <m:t>𝐴</m:t>
                              </m:r>
                              <m:r>
                                <a:rPr kumimoji="1" lang="en-US" altLang="zh-CN" sz="1300" i="1" dirty="0" smtClean="0">
                                  <a:latin typeface="Cambria Math" charset="0"/>
                                </a:rPr>
                                <m:t>:	300    </m:t>
                              </m:r>
                              <m:r>
                                <a:rPr kumimoji="1" lang="en-US" altLang="zh-CN" sz="1300" i="1" dirty="0" smtClean="0">
                                  <a:latin typeface="Cambria Math" charset="0"/>
                                </a:rPr>
                                <m:t>𝐵</m:t>
                              </m:r>
                              <m:r>
                                <a:rPr kumimoji="1" lang="en-US" altLang="zh-CN" sz="1300" i="1" dirty="0" smtClean="0">
                                  <a:latin typeface="Cambria Math" charset="0"/>
                                </a:rPr>
                                <m:t>: 400 	 </m:t>
                              </m:r>
                              <m:r>
                                <a:rPr kumimoji="1" lang="en-US" altLang="zh-CN" sz="1300" i="1" dirty="0" smtClean="0">
                                  <a:latin typeface="Cambria Math" charset="0"/>
                                </a:rPr>
                                <m:t>𝐶</m:t>
                              </m:r>
                              <m:r>
                                <a:rPr kumimoji="1" lang="en-US" altLang="zh-CN" sz="1300" i="1" dirty="0" smtClean="0">
                                  <a:latin typeface="Cambria Math" charset="0"/>
                                </a:rPr>
                                <m:t>: 100   </m:t>
                              </m:r>
                              <m:r>
                                <a:rPr kumimoji="1" lang="en-US" altLang="zh-CN" sz="1300" i="1" dirty="0" smtClean="0">
                                  <a:latin typeface="Cambria Math" charset="0"/>
                                </a:rPr>
                                <m:t>𝑋</m:t>
                              </m:r>
                              <m:r>
                                <a:rPr kumimoji="1" lang="en-US" altLang="zh-CN" sz="1300" i="1" dirty="0" smtClean="0">
                                  <a:latin typeface="Cambria Math" charset="0"/>
                                </a:rPr>
                                <m:t>:	500</m:t>
                              </m:r>
                              <m:r>
                                <a:rPr kumimoji="1" lang="zh-CN" altLang="en-US" sz="1300" b="0" i="0" dirty="0" smtClean="0">
                                  <a:latin typeface="Cambria Math" charset="0"/>
                                </a:rPr>
                                <m:t>   </m:t>
                              </m:r>
                              <m:r>
                                <a:rPr kumimoji="1" lang="en-US" altLang="zh-CN" sz="1300" i="1" dirty="0" smtClean="0">
                                  <a:latin typeface="Cambria Math" charset="0"/>
                                </a:rPr>
                                <m:t>𝑌</m:t>
                              </m:r>
                              <m:r>
                                <a:rPr kumimoji="1" lang="en-US" altLang="zh-CN" sz="1300" i="1" dirty="0">
                                  <a:latin typeface="Cambria Math" charset="0"/>
                                </a:rPr>
                                <m:t>:</m:t>
                              </m:r>
                              <m:r>
                                <a:rPr kumimoji="1" lang="zh-CN" altLang="en-US" sz="1300" b="0" i="1" dirty="0" smtClean="0"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kumimoji="1" lang="en-US" altLang="zh-CN" sz="1300" b="0" i="1" dirty="0" smtClean="0">
                                  <a:latin typeface="Cambria Math" charset="0"/>
                                </a:rPr>
                                <m:t>900</m:t>
                              </m:r>
                            </m:oMath>
                          </a14:m>
                          <a:r>
                            <a:rPr kumimoji="1" lang="zh-CN" altLang="en-US" sz="1300" dirty="0"/>
                            <a:t> </a:t>
                          </a:r>
                          <a:endParaRPr kumimoji="1" lang="en-US" altLang="zh-CN" sz="1300" dirty="0"/>
                        </a:p>
                      </a:txBody>
                      <a:tcPr marL="70788" marR="70788" marT="35392" marB="35392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33497600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2" name="表格 31">
                <a:extLst>
                  <a:ext uri="{FF2B5EF4-FFF2-40B4-BE49-F238E27FC236}">
                    <a16:creationId xmlns:a16="http://schemas.microsoft.com/office/drawing/2014/main" id="{205FC1C6-14B2-077F-860B-8F68694D1F3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2586705"/>
                  </p:ext>
                </p:extLst>
              </p:nvPr>
            </p:nvGraphicFramePr>
            <p:xfrm>
              <a:off x="765309" y="5613428"/>
              <a:ext cx="4493010" cy="57416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130627">
                      <a:extLst>
                        <a:ext uri="{9D8B030D-6E8A-4147-A177-3AD203B41FA5}">
                          <a16:colId xmlns:a16="http://schemas.microsoft.com/office/drawing/2014/main" val="1066234550"/>
                        </a:ext>
                      </a:extLst>
                    </a:gridCol>
                    <a:gridCol w="3362383">
                      <a:extLst>
                        <a:ext uri="{9D8B030D-6E8A-4147-A177-3AD203B41FA5}">
                          <a16:colId xmlns:a16="http://schemas.microsoft.com/office/drawing/2014/main" val="682437513"/>
                        </a:ext>
                      </a:extLst>
                    </a:gridCol>
                  </a:tblGrid>
                  <a:tr h="287080">
                    <a:tc>
                      <a:txBody>
                        <a:bodyPr/>
                        <a:lstStyle/>
                        <a:p>
                          <a:r>
                            <a:rPr lang="zh-CN" altLang="en-US" sz="1300" b="1" dirty="0">
                              <a:latin typeface="SimSun" panose="02010600030101010101" pitchFamily="2" charset="-122"/>
                              <a:ea typeface="SimSun" panose="02010600030101010101" pitchFamily="2" charset="-122"/>
                            </a:rPr>
                            <a:t>缓冲区状态</a:t>
                          </a:r>
                        </a:p>
                      </a:txBody>
                      <a:tcPr marL="70788" marR="70788" marT="35392" marB="35392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70788" marR="70788" marT="35392" marB="35392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9"/>
                          <a:stretch>
                            <a:fillRect l="-34058" t="-4167" r="-906" b="-11458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77376081"/>
                      </a:ext>
                    </a:extLst>
                  </a:tr>
                  <a:tr h="287080">
                    <a:tc>
                      <a:txBody>
                        <a:bodyPr/>
                        <a:lstStyle/>
                        <a:p>
                          <a:r>
                            <a:rPr lang="zh-CN" altLang="en-US" sz="1300" b="1" dirty="0">
                              <a:latin typeface="SimSun" panose="02010600030101010101" pitchFamily="2" charset="-122"/>
                              <a:ea typeface="SimSun" panose="02010600030101010101" pitchFamily="2" charset="-122"/>
                            </a:rPr>
                            <a:t>磁盘状态</a:t>
                          </a:r>
                        </a:p>
                      </a:txBody>
                      <a:tcPr marL="70788" marR="70788" marT="35392" marB="35392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70788" marR="70788" marT="35392" marB="35392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9"/>
                          <a:stretch>
                            <a:fillRect l="-34058" t="-104167" r="-906" b="-1458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3497600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表格 3">
                <a:extLst>
                  <a:ext uri="{FF2B5EF4-FFF2-40B4-BE49-F238E27FC236}">
                    <a16:creationId xmlns:a16="http://schemas.microsoft.com/office/drawing/2014/main" id="{A3328806-060F-3514-231A-F6655944800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07637928"/>
                  </p:ext>
                </p:extLst>
              </p:nvPr>
            </p:nvGraphicFramePr>
            <p:xfrm>
              <a:off x="765309" y="3394085"/>
              <a:ext cx="4493010" cy="57416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130627">
                      <a:extLst>
                        <a:ext uri="{9D8B030D-6E8A-4147-A177-3AD203B41FA5}">
                          <a16:colId xmlns:a16="http://schemas.microsoft.com/office/drawing/2014/main" val="1066234550"/>
                        </a:ext>
                      </a:extLst>
                    </a:gridCol>
                    <a:gridCol w="3362383">
                      <a:extLst>
                        <a:ext uri="{9D8B030D-6E8A-4147-A177-3AD203B41FA5}">
                          <a16:colId xmlns:a16="http://schemas.microsoft.com/office/drawing/2014/main" val="682437513"/>
                        </a:ext>
                      </a:extLst>
                    </a:gridCol>
                  </a:tblGrid>
                  <a:tr h="287080">
                    <a:tc>
                      <a:txBody>
                        <a:bodyPr/>
                        <a:lstStyle/>
                        <a:p>
                          <a:r>
                            <a:rPr lang="zh-CN" altLang="en-US" sz="1300" b="1" dirty="0">
                              <a:latin typeface="SimSun" panose="02010600030101010101" pitchFamily="2" charset="-122"/>
                              <a:ea typeface="SimSun" panose="02010600030101010101" pitchFamily="2" charset="-122"/>
                            </a:rPr>
                            <a:t>缓冲区状态</a:t>
                          </a:r>
                        </a:p>
                      </a:txBody>
                      <a:tcPr marL="70788" marR="70788" marT="35392" marB="35392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844083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kumimoji="1" lang="en-US" altLang="zh-CN" sz="1300" i="1" dirty="0" smtClean="0">
                                  <a:latin typeface="Cambria Math" charset="0"/>
                                </a:rPr>
                                <m:t>𝐴</m:t>
                              </m:r>
                              <m:r>
                                <a:rPr kumimoji="1" lang="en-US" altLang="zh-CN" sz="1300" i="1" dirty="0" smtClean="0">
                                  <a:latin typeface="Cambria Math" charset="0"/>
                                </a:rPr>
                                <m:t>:	400    </m:t>
                              </m:r>
                              <m:r>
                                <a:rPr kumimoji="1" lang="en-US" altLang="zh-CN" sz="1300" i="1" dirty="0" smtClean="0">
                                  <a:latin typeface="Cambria Math" charset="0"/>
                                </a:rPr>
                                <m:t>𝐵</m:t>
                              </m:r>
                              <m:r>
                                <a:rPr kumimoji="1" lang="en-US" altLang="zh-CN" sz="1300" i="1" dirty="0" smtClean="0">
                                  <a:latin typeface="Cambria Math" charset="0"/>
                                </a:rPr>
                                <m:t>: 400 	 </m:t>
                              </m:r>
                              <m:r>
                                <a:rPr kumimoji="1" lang="en-US" altLang="zh-CN" sz="1300" i="1" dirty="0" smtClean="0">
                                  <a:latin typeface="Cambria Math" charset="0"/>
                                </a:rPr>
                                <m:t>𝐶</m:t>
                              </m:r>
                              <m:r>
                                <a:rPr kumimoji="1" lang="en-US" altLang="zh-CN" sz="1300" i="1" dirty="0" smtClean="0">
                                  <a:latin typeface="Cambria Math" charset="0"/>
                                </a:rPr>
                                <m:t>: 100   </m:t>
                              </m:r>
                              <m:r>
                                <a:rPr kumimoji="1" lang="en-US" altLang="zh-CN" sz="1300" i="1" dirty="0" smtClean="0">
                                  <a:latin typeface="Cambria Math" charset="0"/>
                                </a:rPr>
                                <m:t>𝑋</m:t>
                              </m:r>
                              <m:r>
                                <a:rPr kumimoji="1" lang="en-US" altLang="zh-CN" sz="1300" i="1" dirty="0" smtClean="0">
                                  <a:latin typeface="Cambria Math" charset="0"/>
                                </a:rPr>
                                <m:t>:	600</m:t>
                              </m:r>
                              <m:r>
                                <a:rPr kumimoji="1" lang="zh-CN" altLang="en-US" sz="1300" b="0" i="0" dirty="0" smtClean="0">
                                  <a:latin typeface="Cambria Math" charset="0"/>
                                </a:rPr>
                                <m:t>   </m:t>
                              </m:r>
                              <m:r>
                                <a:rPr kumimoji="1" lang="en-US" altLang="zh-CN" sz="1300" i="1" dirty="0" smtClean="0">
                                  <a:latin typeface="Cambria Math" charset="0"/>
                                </a:rPr>
                                <m:t>𝑌</m:t>
                              </m:r>
                              <m:r>
                                <a:rPr kumimoji="1" lang="en-US" altLang="zh-CN" sz="1300" i="1" dirty="0">
                                  <a:latin typeface="Cambria Math" charset="0"/>
                                </a:rPr>
                                <m:t>:</m:t>
                              </m:r>
                              <m:r>
                                <a:rPr kumimoji="1" lang="zh-CN" altLang="en-US" sz="1300" b="0" i="1" dirty="0" smtClean="0"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kumimoji="1" lang="en-US" altLang="zh-CN" sz="1300" b="0" i="1" dirty="0" smtClean="0">
                                  <a:latin typeface="Cambria Math" charset="0"/>
                                </a:rPr>
                                <m:t>700</m:t>
                              </m:r>
                            </m:oMath>
                          </a14:m>
                          <a:r>
                            <a:rPr kumimoji="1" lang="zh-CN" altLang="en-US" sz="1300" dirty="0"/>
                            <a:t> </a:t>
                          </a:r>
                          <a:endParaRPr kumimoji="1" lang="en-US" altLang="zh-CN" sz="1300" dirty="0"/>
                        </a:p>
                      </a:txBody>
                      <a:tcPr marL="70788" marR="70788" marT="35392" marB="35392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377376081"/>
                      </a:ext>
                    </a:extLst>
                  </a:tr>
                  <a:tr h="287080">
                    <a:tc>
                      <a:txBody>
                        <a:bodyPr/>
                        <a:lstStyle/>
                        <a:p>
                          <a:r>
                            <a:rPr lang="zh-CN" altLang="en-US" sz="1300" b="1" dirty="0">
                              <a:latin typeface="SimSun" panose="02010600030101010101" pitchFamily="2" charset="-122"/>
                              <a:ea typeface="SimSun" panose="02010600030101010101" pitchFamily="2" charset="-122"/>
                            </a:rPr>
                            <a:t>磁盘状态</a:t>
                          </a:r>
                        </a:p>
                      </a:txBody>
                      <a:tcPr marL="70788" marR="70788" marT="35392" marB="35392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kumimoji="1" lang="en-US" altLang="zh-CN" sz="1300" i="1" dirty="0" smtClean="0">
                                  <a:latin typeface="Cambria Math" charset="0"/>
                                </a:rPr>
                                <m:t>𝐴</m:t>
                              </m:r>
                              <m:r>
                                <a:rPr kumimoji="1" lang="en-US" altLang="zh-CN" sz="1300" i="1" dirty="0" smtClean="0">
                                  <a:latin typeface="Cambria Math" charset="0"/>
                                </a:rPr>
                                <m:t>:	400    </m:t>
                              </m:r>
                              <m:r>
                                <a:rPr kumimoji="1" lang="en-US" altLang="zh-CN" sz="1300" i="1" dirty="0" smtClean="0">
                                  <a:latin typeface="Cambria Math" charset="0"/>
                                </a:rPr>
                                <m:t>𝐵</m:t>
                              </m:r>
                              <m:r>
                                <a:rPr kumimoji="1" lang="en-US" altLang="zh-CN" sz="1300" i="1" dirty="0" smtClean="0">
                                  <a:latin typeface="Cambria Math" charset="0"/>
                                </a:rPr>
                                <m:t>: 400 	 </m:t>
                              </m:r>
                              <m:r>
                                <a:rPr kumimoji="1" lang="en-US" altLang="zh-CN" sz="1300" i="1" dirty="0" smtClean="0">
                                  <a:latin typeface="Cambria Math" charset="0"/>
                                </a:rPr>
                                <m:t>𝐶</m:t>
                              </m:r>
                              <m:r>
                                <a:rPr kumimoji="1" lang="en-US" altLang="zh-CN" sz="1300" i="1" dirty="0" smtClean="0">
                                  <a:latin typeface="Cambria Math" charset="0"/>
                                </a:rPr>
                                <m:t>: 100   </m:t>
                              </m:r>
                              <m:r>
                                <a:rPr kumimoji="1" lang="en-US" altLang="zh-CN" sz="1300" i="1" dirty="0" smtClean="0">
                                  <a:latin typeface="Cambria Math" charset="0"/>
                                </a:rPr>
                                <m:t>𝑋</m:t>
                              </m:r>
                              <m:r>
                                <a:rPr kumimoji="1" lang="en-US" altLang="zh-CN" sz="1300" i="1" dirty="0" smtClean="0">
                                  <a:latin typeface="Cambria Math" charset="0"/>
                                </a:rPr>
                                <m:t>:	600</m:t>
                              </m:r>
                              <m:r>
                                <a:rPr kumimoji="1" lang="zh-CN" altLang="en-US" sz="1300" b="0" i="0" dirty="0" smtClean="0">
                                  <a:latin typeface="Cambria Math" charset="0"/>
                                </a:rPr>
                                <m:t>   </m:t>
                              </m:r>
                              <m:r>
                                <a:rPr kumimoji="1" lang="en-US" altLang="zh-CN" sz="1300" i="1" dirty="0" smtClean="0">
                                  <a:latin typeface="Cambria Math" charset="0"/>
                                </a:rPr>
                                <m:t>𝑌</m:t>
                              </m:r>
                              <m:r>
                                <a:rPr kumimoji="1" lang="en-US" altLang="zh-CN" sz="1300" i="1" dirty="0">
                                  <a:latin typeface="Cambria Math" charset="0"/>
                                </a:rPr>
                                <m:t>:</m:t>
                              </m:r>
                              <m:r>
                                <a:rPr kumimoji="1" lang="zh-CN" altLang="en-US" sz="1300" b="0" i="1" dirty="0" smtClean="0"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kumimoji="1" lang="en-US" altLang="zh-CN" sz="1300" b="0" i="1" dirty="0" smtClean="0">
                                  <a:latin typeface="Cambria Math" charset="0"/>
                                </a:rPr>
                                <m:t>700</m:t>
                              </m:r>
                            </m:oMath>
                          </a14:m>
                          <a:r>
                            <a:rPr kumimoji="1" lang="zh-CN" altLang="en-US" sz="1300" dirty="0"/>
                            <a:t> </a:t>
                          </a:r>
                          <a:endParaRPr kumimoji="1" lang="en-US" altLang="zh-CN" sz="1300" dirty="0"/>
                        </a:p>
                      </a:txBody>
                      <a:tcPr marL="70788" marR="70788" marT="35392" marB="35392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33497600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表格 3">
                <a:extLst>
                  <a:ext uri="{FF2B5EF4-FFF2-40B4-BE49-F238E27FC236}">
                    <a16:creationId xmlns:a16="http://schemas.microsoft.com/office/drawing/2014/main" id="{A3328806-060F-3514-231A-F6655944800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07637928"/>
                  </p:ext>
                </p:extLst>
              </p:nvPr>
            </p:nvGraphicFramePr>
            <p:xfrm>
              <a:off x="765309" y="3394085"/>
              <a:ext cx="4493010" cy="57416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130627">
                      <a:extLst>
                        <a:ext uri="{9D8B030D-6E8A-4147-A177-3AD203B41FA5}">
                          <a16:colId xmlns:a16="http://schemas.microsoft.com/office/drawing/2014/main" val="1066234550"/>
                        </a:ext>
                      </a:extLst>
                    </a:gridCol>
                    <a:gridCol w="3362383">
                      <a:extLst>
                        <a:ext uri="{9D8B030D-6E8A-4147-A177-3AD203B41FA5}">
                          <a16:colId xmlns:a16="http://schemas.microsoft.com/office/drawing/2014/main" val="682437513"/>
                        </a:ext>
                      </a:extLst>
                    </a:gridCol>
                  </a:tblGrid>
                  <a:tr h="287080">
                    <a:tc>
                      <a:txBody>
                        <a:bodyPr/>
                        <a:lstStyle/>
                        <a:p>
                          <a:r>
                            <a:rPr lang="zh-CN" altLang="en-US" sz="1300" b="1" dirty="0">
                              <a:latin typeface="SimSun" panose="02010600030101010101" pitchFamily="2" charset="-122"/>
                              <a:ea typeface="SimSun" panose="02010600030101010101" pitchFamily="2" charset="-122"/>
                            </a:rPr>
                            <a:t>缓冲区状态</a:t>
                          </a:r>
                        </a:p>
                      </a:txBody>
                      <a:tcPr marL="70788" marR="70788" marT="35392" marB="35392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70788" marR="70788" marT="35392" marB="35392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0"/>
                          <a:stretch>
                            <a:fillRect l="-34058" t="-4167" r="-906" b="-11458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77376081"/>
                      </a:ext>
                    </a:extLst>
                  </a:tr>
                  <a:tr h="287080">
                    <a:tc>
                      <a:txBody>
                        <a:bodyPr/>
                        <a:lstStyle/>
                        <a:p>
                          <a:r>
                            <a:rPr lang="zh-CN" altLang="en-US" sz="1300" b="1" dirty="0">
                              <a:latin typeface="SimSun" panose="02010600030101010101" pitchFamily="2" charset="-122"/>
                              <a:ea typeface="SimSun" panose="02010600030101010101" pitchFamily="2" charset="-122"/>
                            </a:rPr>
                            <a:t>磁盘状态</a:t>
                          </a:r>
                        </a:p>
                      </a:txBody>
                      <a:tcPr marL="70788" marR="70788" marT="35392" marB="35392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70788" marR="70788" marT="35392" marB="35392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0"/>
                          <a:stretch>
                            <a:fillRect l="-34058" t="-106383" r="-906" b="-1702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3497600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下箭头 5">
            <a:extLst>
              <a:ext uri="{FF2B5EF4-FFF2-40B4-BE49-F238E27FC236}">
                <a16:creationId xmlns:a16="http://schemas.microsoft.com/office/drawing/2014/main" id="{ACD2C881-DED4-BBBB-4A80-C802FFEFCDE3}"/>
              </a:ext>
            </a:extLst>
          </p:cNvPr>
          <p:cNvSpPr/>
          <p:nvPr/>
        </p:nvSpPr>
        <p:spPr>
          <a:xfrm>
            <a:off x="1691780" y="4007944"/>
            <a:ext cx="297628" cy="424675"/>
          </a:xfrm>
          <a:prstGeom prst="downArrow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749177A-A9F8-D376-14F8-82D8EE253E30}"/>
              </a:ext>
            </a:extLst>
          </p:cNvPr>
          <p:cNvSpPr txBox="1"/>
          <p:nvPr/>
        </p:nvSpPr>
        <p:spPr>
          <a:xfrm>
            <a:off x="2050138" y="4014789"/>
            <a:ext cx="28449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b="1" dirty="0">
                <a:latin typeface="微软雅黑" panose="020B0503020204020204" pitchFamily="82" charset="2"/>
                <a:ea typeface="微软雅黑" panose="020B0503020204020204" pitchFamily="82" charset="2"/>
              </a:rPr>
              <a:t>数据库崩溃，进入不一致状态</a:t>
            </a:r>
          </a:p>
        </p:txBody>
      </p:sp>
    </p:spTree>
    <p:extLst>
      <p:ext uri="{BB962C8B-B14F-4D97-AF65-F5344CB8AC3E}">
        <p14:creationId xmlns:p14="http://schemas.microsoft.com/office/powerpoint/2010/main" val="283255254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18">
            <a:extLst>
              <a:ext uri="{FF2B5EF4-FFF2-40B4-BE49-F238E27FC236}">
                <a16:creationId xmlns:a16="http://schemas.microsoft.com/office/drawing/2014/main" id="{2BB98577-5D30-4ED3-B82C-12AFEF300A3D}"/>
              </a:ext>
            </a:extLst>
          </p:cNvPr>
          <p:cNvSpPr/>
          <p:nvPr/>
        </p:nvSpPr>
        <p:spPr>
          <a:xfrm>
            <a:off x="1771003" y="2313880"/>
            <a:ext cx="8649992" cy="3996982"/>
          </a:xfrm>
          <a:prstGeom prst="roundRect">
            <a:avLst>
              <a:gd name="adj" fmla="val 9827"/>
            </a:avLst>
          </a:prstGeom>
          <a:solidFill>
            <a:schemeClr val="bg1"/>
          </a:solidFill>
          <a:ln w="12700" cap="flat">
            <a:gradFill>
              <a:gsLst>
                <a:gs pos="0">
                  <a:srgbClr val="3B20FF">
                    <a:alpha val="16000"/>
                  </a:srgbClr>
                </a:gs>
                <a:gs pos="100000">
                  <a:srgbClr val="6F1787"/>
                </a:gs>
              </a:gsLst>
              <a:lin ang="10800000" scaled="1"/>
            </a:gradFill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endParaRPr lang="zh-CN" altLang="en-US" b="1" dirty="0">
              <a:latin typeface="微软雅黑" panose="020B0503020204020204" pitchFamily="82" charset="2"/>
              <a:ea typeface="微软雅黑" panose="020B0503020204020204" pitchFamily="82" charset="2"/>
              <a:sym typeface="+mn-ea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018F7FF-5EC5-E7BF-CCF8-420568C8D08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BBDC00-B9E2-4EFD-9306-2934E87247C6}" type="slidenum">
              <a:rPr lang="zh-CN" altLang="en-US" smtClean="0">
                <a:latin typeface="微软雅黑" panose="020B0503020204020204" pitchFamily="82" charset="2"/>
                <a:ea typeface="微软雅黑" panose="020B0503020204020204" pitchFamily="82" charset="2"/>
              </a:rPr>
              <a:pPr/>
              <a:t>47</a:t>
            </a:fld>
            <a:endParaRPr lang="zh-CN" altLang="en-US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58FC5DA7-D8B4-3B85-B511-15CC2228A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82" charset="2"/>
                <a:ea typeface="微软雅黑" panose="020B0503020204020204" pitchFamily="82" charset="2"/>
              </a:rPr>
              <a:t>基于</a:t>
            </a:r>
            <a:r>
              <a:rPr lang="en-US" altLang="zh-CN" dirty="0">
                <a:latin typeface="微软雅黑" panose="020B0503020204020204" pitchFamily="82" charset="2"/>
                <a:ea typeface="微软雅黑" panose="020B0503020204020204" pitchFamily="82" charset="2"/>
              </a:rPr>
              <a:t>undo</a:t>
            </a:r>
            <a:r>
              <a:rPr lang="zh-CN" altLang="en-US" dirty="0">
                <a:latin typeface="微软雅黑" panose="020B0503020204020204" pitchFamily="82" charset="2"/>
                <a:ea typeface="微软雅黑" panose="020B0503020204020204" pitchFamily="82" charset="2"/>
              </a:rPr>
              <a:t>日志的问题</a:t>
            </a:r>
            <a:endParaRPr kumimoji="1" lang="zh-CN" altLang="en-US" dirty="0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D9515F1-6449-7D96-0210-A97FBC18C9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4557" y="1305475"/>
            <a:ext cx="10874188" cy="5005387"/>
          </a:xfrm>
        </p:spPr>
        <p:txBody>
          <a:bodyPr/>
          <a:lstStyle/>
          <a:p>
            <a:r>
              <a:rPr kumimoji="1" lang="zh-CN" altLang="en-US" sz="2400" b="1" dirty="0">
                <a:solidFill>
                  <a:srgbClr val="6F1787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每次事务提交都需要强制刷盘，造成随机页面读写多，性能</a:t>
            </a:r>
            <a:r>
              <a:rPr lang="zh-CN" altLang="en-US" sz="2400" b="1" dirty="0">
                <a:solidFill>
                  <a:srgbClr val="6F1787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差！</a:t>
            </a:r>
            <a:endParaRPr lang="en-US" altLang="zh-CN" sz="2400" b="1" dirty="0">
              <a:solidFill>
                <a:srgbClr val="6F1787"/>
              </a:solidFill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r>
              <a:rPr kumimoji="1" lang="zh-CN" altLang="en-US" sz="2400" b="1" dirty="0">
                <a:solidFill>
                  <a:srgbClr val="6F1787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难以实现主备之间同步</a:t>
            </a: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5E9A163-527C-2F13-A3CF-BEE9F6B13C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zh-CN" altLang="en-US">
                <a:latin typeface="微软雅黑" panose="020B0503020204020204" pitchFamily="82" charset="2"/>
                <a:ea typeface="微软雅黑" panose="020B0503020204020204" pitchFamily="82" charset="2"/>
              </a:rPr>
              <a:t>数据库系统</a:t>
            </a:r>
            <a:r>
              <a:rPr lang="en-US" altLang="zh-CN">
                <a:latin typeface="微软雅黑" panose="020B0503020204020204" pitchFamily="82" charset="2"/>
                <a:ea typeface="微软雅黑" panose="020B0503020204020204" pitchFamily="82" charset="2"/>
              </a:rPr>
              <a:t>—</a:t>
            </a:r>
            <a:r>
              <a:rPr lang="zh-CN" altLang="en-US">
                <a:latin typeface="微软雅黑" panose="020B0503020204020204" pitchFamily="82" charset="2"/>
                <a:ea typeface="微软雅黑" panose="020B0503020204020204" pitchFamily="82" charset="2"/>
              </a:rPr>
              <a:t>故障恢复</a:t>
            </a:r>
            <a:endParaRPr lang="en-US" altLang="zh-CN" sz="12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F071ED0-C70C-A949-FB12-D125EFBC8173}"/>
              </a:ext>
            </a:extLst>
          </p:cNvPr>
          <p:cNvSpPr/>
          <p:nvPr/>
        </p:nvSpPr>
        <p:spPr bwMode="auto">
          <a:xfrm>
            <a:off x="2856221" y="2821455"/>
            <a:ext cx="1784655" cy="2772000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8" name="圆柱体 7">
            <a:extLst>
              <a:ext uri="{FF2B5EF4-FFF2-40B4-BE49-F238E27FC236}">
                <a16:creationId xmlns:a16="http://schemas.microsoft.com/office/drawing/2014/main" id="{8E362EAD-853F-7179-4970-9B94B72F7377}"/>
              </a:ext>
            </a:extLst>
          </p:cNvPr>
          <p:cNvSpPr/>
          <p:nvPr/>
        </p:nvSpPr>
        <p:spPr bwMode="auto">
          <a:xfrm>
            <a:off x="3120861" y="4603353"/>
            <a:ext cx="1206631" cy="831890"/>
          </a:xfrm>
          <a:prstGeom prst="can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zh-CN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82" charset="2"/>
                <a:ea typeface="微软雅黑" panose="020B0503020204020204" pitchFamily="82" charset="2"/>
              </a:rPr>
              <a:t>磁盘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35CB8BF0-56F9-9FA5-00D0-B8AED59C5AA8}"/>
              </a:ext>
            </a:extLst>
          </p:cNvPr>
          <p:cNvSpPr/>
          <p:nvPr/>
        </p:nvSpPr>
        <p:spPr bwMode="auto">
          <a:xfrm>
            <a:off x="3130288" y="3017032"/>
            <a:ext cx="1206631" cy="584775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CN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82" charset="2"/>
                <a:ea typeface="微软雅黑" panose="020B0503020204020204" pitchFamily="82" charset="2"/>
              </a:rPr>
              <a:t>CPU</a:t>
            </a:r>
            <a:endParaRPr kumimoji="1" lang="zh-CN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2502F79-2C4C-5951-C7FF-60BD5A573AE3}"/>
              </a:ext>
            </a:extLst>
          </p:cNvPr>
          <p:cNvSpPr/>
          <p:nvPr/>
        </p:nvSpPr>
        <p:spPr bwMode="auto">
          <a:xfrm>
            <a:off x="3130288" y="3810192"/>
            <a:ext cx="1206631" cy="523220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zh-CN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82" charset="2"/>
                <a:ea typeface="微软雅黑" panose="020B0503020204020204" pitchFamily="82" charset="2"/>
              </a:rPr>
              <a:t>内存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86D0386-CDA8-9F32-DC5D-2789CC81F534}"/>
              </a:ext>
            </a:extLst>
          </p:cNvPr>
          <p:cNvSpPr/>
          <p:nvPr/>
        </p:nvSpPr>
        <p:spPr bwMode="auto">
          <a:xfrm>
            <a:off x="4986562" y="2821455"/>
            <a:ext cx="1784655" cy="2772000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12" name="圆柱体 11">
            <a:extLst>
              <a:ext uri="{FF2B5EF4-FFF2-40B4-BE49-F238E27FC236}">
                <a16:creationId xmlns:a16="http://schemas.microsoft.com/office/drawing/2014/main" id="{972B51FF-1F1E-DB48-4BB4-635B094379A6}"/>
              </a:ext>
            </a:extLst>
          </p:cNvPr>
          <p:cNvSpPr/>
          <p:nvPr/>
        </p:nvSpPr>
        <p:spPr bwMode="auto">
          <a:xfrm>
            <a:off x="5251202" y="4603353"/>
            <a:ext cx="1206631" cy="831890"/>
          </a:xfrm>
          <a:prstGeom prst="can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zh-CN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82" charset="2"/>
                <a:ea typeface="微软雅黑" panose="020B0503020204020204" pitchFamily="82" charset="2"/>
              </a:rPr>
              <a:t>磁盘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3E70DF5B-E980-6D19-BAF8-26ADB6CAE9C1}"/>
              </a:ext>
            </a:extLst>
          </p:cNvPr>
          <p:cNvSpPr/>
          <p:nvPr/>
        </p:nvSpPr>
        <p:spPr bwMode="auto">
          <a:xfrm>
            <a:off x="5260629" y="3017032"/>
            <a:ext cx="1206631" cy="584775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CN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82" charset="2"/>
                <a:ea typeface="微软雅黑" panose="020B0503020204020204" pitchFamily="82" charset="2"/>
              </a:rPr>
              <a:t>CPU</a:t>
            </a:r>
            <a:endParaRPr kumimoji="1" lang="zh-CN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FB78B066-283D-261F-2E81-E146EE211031}"/>
              </a:ext>
            </a:extLst>
          </p:cNvPr>
          <p:cNvSpPr/>
          <p:nvPr/>
        </p:nvSpPr>
        <p:spPr bwMode="auto">
          <a:xfrm>
            <a:off x="5260629" y="3810192"/>
            <a:ext cx="1206631" cy="523220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zh-CN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82" charset="2"/>
                <a:ea typeface="微软雅黑" panose="020B0503020204020204" pitchFamily="82" charset="2"/>
              </a:rPr>
              <a:t>内存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0E7FCC01-0688-064D-9303-D802928C43AD}"/>
              </a:ext>
            </a:extLst>
          </p:cNvPr>
          <p:cNvSpPr/>
          <p:nvPr/>
        </p:nvSpPr>
        <p:spPr bwMode="auto">
          <a:xfrm>
            <a:off x="6989215" y="2821455"/>
            <a:ext cx="1784655" cy="2772000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16" name="圆柱体 15">
            <a:extLst>
              <a:ext uri="{FF2B5EF4-FFF2-40B4-BE49-F238E27FC236}">
                <a16:creationId xmlns:a16="http://schemas.microsoft.com/office/drawing/2014/main" id="{5C94CB4B-D40D-04BC-4C66-9CAE4AE4D02D}"/>
              </a:ext>
            </a:extLst>
          </p:cNvPr>
          <p:cNvSpPr/>
          <p:nvPr/>
        </p:nvSpPr>
        <p:spPr bwMode="auto">
          <a:xfrm>
            <a:off x="7253855" y="4603353"/>
            <a:ext cx="1206631" cy="831890"/>
          </a:xfrm>
          <a:prstGeom prst="can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zh-CN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82" charset="2"/>
                <a:ea typeface="微软雅黑" panose="020B0503020204020204" pitchFamily="82" charset="2"/>
              </a:rPr>
              <a:t>磁盘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332EB6FC-DA65-EBD9-DA2A-920D8AB9110D}"/>
              </a:ext>
            </a:extLst>
          </p:cNvPr>
          <p:cNvSpPr/>
          <p:nvPr/>
        </p:nvSpPr>
        <p:spPr bwMode="auto">
          <a:xfrm>
            <a:off x="7263282" y="3017032"/>
            <a:ext cx="1206631" cy="584775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CN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82" charset="2"/>
                <a:ea typeface="微软雅黑" panose="020B0503020204020204" pitchFamily="82" charset="2"/>
              </a:rPr>
              <a:t>CPU</a:t>
            </a:r>
            <a:endParaRPr kumimoji="1" lang="zh-CN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BEAE33E5-CCA2-BD89-20D2-16EF98A5B480}"/>
              </a:ext>
            </a:extLst>
          </p:cNvPr>
          <p:cNvSpPr/>
          <p:nvPr/>
        </p:nvSpPr>
        <p:spPr bwMode="auto">
          <a:xfrm>
            <a:off x="7263282" y="3810192"/>
            <a:ext cx="1206631" cy="523220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zh-CN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82" charset="2"/>
                <a:ea typeface="微软雅黑" panose="020B0503020204020204" pitchFamily="82" charset="2"/>
              </a:rPr>
              <a:t>内存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E8DD22E5-0717-2180-E920-9E6F8923851E}"/>
              </a:ext>
            </a:extLst>
          </p:cNvPr>
          <p:cNvSpPr/>
          <p:nvPr/>
        </p:nvSpPr>
        <p:spPr bwMode="auto">
          <a:xfrm>
            <a:off x="2763200" y="2723715"/>
            <a:ext cx="6136980" cy="2988000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B3E0E8E9-D25D-E86F-93EA-5E51A6E4C65F}"/>
              </a:ext>
            </a:extLst>
          </p:cNvPr>
          <p:cNvSpPr txBox="1"/>
          <p:nvPr/>
        </p:nvSpPr>
        <p:spPr>
          <a:xfrm>
            <a:off x="5142970" y="2555367"/>
            <a:ext cx="149426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zh-CN" altLang="en-US" sz="2400" dirty="0">
                <a:latin typeface="微软雅黑" panose="020B0503020204020204" pitchFamily="82" charset="2"/>
                <a:ea typeface="微软雅黑" panose="020B0503020204020204" pitchFamily="82" charset="2"/>
              </a:rPr>
              <a:t>主</a:t>
            </a:r>
            <a:endParaRPr kumimoji="1" lang="zh-CN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798A39FB-17A0-66E7-858A-74A9D6D45A46}"/>
              </a:ext>
            </a:extLst>
          </p:cNvPr>
          <p:cNvSpPr txBox="1"/>
          <p:nvPr/>
        </p:nvSpPr>
        <p:spPr>
          <a:xfrm>
            <a:off x="7155557" y="2555367"/>
            <a:ext cx="149426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zh-CN" altLang="en-US" sz="2400" dirty="0">
                <a:latin typeface="微软雅黑" panose="020B0503020204020204" pitchFamily="82" charset="2"/>
                <a:ea typeface="微软雅黑" panose="020B0503020204020204" pitchFamily="82" charset="2"/>
              </a:rPr>
              <a:t>备</a:t>
            </a:r>
            <a:endParaRPr kumimoji="1" lang="zh-CN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0113CA0D-B71A-863D-73FA-105417B5AE3A}"/>
              </a:ext>
            </a:extLst>
          </p:cNvPr>
          <p:cNvSpPr txBox="1"/>
          <p:nvPr/>
        </p:nvSpPr>
        <p:spPr>
          <a:xfrm>
            <a:off x="2977043" y="2555367"/>
            <a:ext cx="149426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zh-CN" altLang="en-US" sz="2400" dirty="0">
                <a:latin typeface="微软雅黑" panose="020B0503020204020204" pitchFamily="82" charset="2"/>
                <a:ea typeface="微软雅黑" panose="020B0503020204020204" pitchFamily="82" charset="2"/>
              </a:rPr>
              <a:t>备</a:t>
            </a:r>
            <a:endParaRPr kumimoji="1" lang="zh-CN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2DEA6E46-7D14-EDEA-D65F-8D3F58F309B0}"/>
              </a:ext>
            </a:extLst>
          </p:cNvPr>
          <p:cNvSpPr txBox="1"/>
          <p:nvPr/>
        </p:nvSpPr>
        <p:spPr>
          <a:xfrm>
            <a:off x="4602075" y="5743821"/>
            <a:ext cx="255362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zh-CN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82" charset="2"/>
                <a:ea typeface="微软雅黑" panose="020B0503020204020204" pitchFamily="82" charset="2"/>
              </a:rPr>
              <a:t>一主多备</a:t>
            </a:r>
          </a:p>
        </p:txBody>
      </p:sp>
      <p:cxnSp>
        <p:nvCxnSpPr>
          <p:cNvPr id="24" name="直线箭头连接符 23">
            <a:extLst>
              <a:ext uri="{FF2B5EF4-FFF2-40B4-BE49-F238E27FC236}">
                <a16:creationId xmlns:a16="http://schemas.microsoft.com/office/drawing/2014/main" id="{75D4828C-FBCA-AE07-8C84-F526CA9F512C}"/>
              </a:ext>
            </a:extLst>
          </p:cNvPr>
          <p:cNvCxnSpPr>
            <a:cxnSpLocks/>
          </p:cNvCxnSpPr>
          <p:nvPr/>
        </p:nvCxnSpPr>
        <p:spPr bwMode="auto">
          <a:xfrm flipV="1">
            <a:off x="6681877" y="4071802"/>
            <a:ext cx="482638" cy="1"/>
          </a:xfrm>
          <a:prstGeom prst="straightConnector1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直线箭头连接符 24">
            <a:extLst>
              <a:ext uri="{FF2B5EF4-FFF2-40B4-BE49-F238E27FC236}">
                <a16:creationId xmlns:a16="http://schemas.microsoft.com/office/drawing/2014/main" id="{D275E59B-09BA-C92F-885C-D820243184DB}"/>
              </a:ext>
            </a:extLst>
          </p:cNvPr>
          <p:cNvCxnSpPr>
            <a:cxnSpLocks/>
          </p:cNvCxnSpPr>
          <p:nvPr/>
        </p:nvCxnSpPr>
        <p:spPr bwMode="auto">
          <a:xfrm flipH="1">
            <a:off x="4471308" y="4071802"/>
            <a:ext cx="608932" cy="0"/>
          </a:xfrm>
          <a:prstGeom prst="straightConnector1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6" name="文本框 25">
            <a:extLst>
              <a:ext uri="{FF2B5EF4-FFF2-40B4-BE49-F238E27FC236}">
                <a16:creationId xmlns:a16="http://schemas.microsoft.com/office/drawing/2014/main" id="{45770AE0-1B7E-9CF0-31CB-3062CB362340}"/>
              </a:ext>
            </a:extLst>
          </p:cNvPr>
          <p:cNvSpPr txBox="1"/>
          <p:nvPr/>
        </p:nvSpPr>
        <p:spPr>
          <a:xfrm>
            <a:off x="3572715" y="3561267"/>
            <a:ext cx="255362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zh-CN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82" charset="2"/>
                <a:ea typeface="微软雅黑" panose="020B0503020204020204" pitchFamily="82" charset="2"/>
              </a:rPr>
              <a:t>？？？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6F150704-1934-33E3-0FC0-C53B1317ABBA}"/>
              </a:ext>
            </a:extLst>
          </p:cNvPr>
          <p:cNvSpPr txBox="1"/>
          <p:nvPr/>
        </p:nvSpPr>
        <p:spPr>
          <a:xfrm>
            <a:off x="5646382" y="3558606"/>
            <a:ext cx="255362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zh-CN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82" charset="2"/>
                <a:ea typeface="微软雅黑" panose="020B0503020204020204" pitchFamily="82" charset="2"/>
              </a:rPr>
              <a:t>？？？</a:t>
            </a:r>
          </a:p>
        </p:txBody>
      </p:sp>
    </p:spTree>
    <p:extLst>
      <p:ext uri="{BB962C8B-B14F-4D97-AF65-F5344CB8AC3E}">
        <p14:creationId xmlns:p14="http://schemas.microsoft.com/office/powerpoint/2010/main" val="254934482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18">
            <a:extLst>
              <a:ext uri="{FF2B5EF4-FFF2-40B4-BE49-F238E27FC236}">
                <a16:creationId xmlns:a16="http://schemas.microsoft.com/office/drawing/2014/main" id="{C3C7D127-83CC-418A-BC90-3EFC40CD995A}"/>
              </a:ext>
            </a:extLst>
          </p:cNvPr>
          <p:cNvSpPr/>
          <p:nvPr/>
        </p:nvSpPr>
        <p:spPr>
          <a:xfrm>
            <a:off x="1692002" y="1612900"/>
            <a:ext cx="8649992" cy="3136900"/>
          </a:xfrm>
          <a:prstGeom prst="roundRect">
            <a:avLst>
              <a:gd name="adj" fmla="val 9827"/>
            </a:avLst>
          </a:prstGeom>
          <a:solidFill>
            <a:schemeClr val="bg1"/>
          </a:solidFill>
          <a:ln w="12700" cap="flat">
            <a:gradFill>
              <a:gsLst>
                <a:gs pos="0">
                  <a:srgbClr val="3B20FF">
                    <a:alpha val="16000"/>
                  </a:srgbClr>
                </a:gs>
                <a:gs pos="100000">
                  <a:srgbClr val="6F1787"/>
                </a:gs>
              </a:gsLst>
              <a:lin ang="10800000" scaled="1"/>
            </a:gradFill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endParaRPr lang="zh-CN" altLang="en-US" b="1" dirty="0">
              <a:latin typeface="微软雅黑" panose="020B0503020204020204" pitchFamily="82" charset="2"/>
              <a:ea typeface="微软雅黑" panose="020B0503020204020204" pitchFamily="82" charset="2"/>
              <a:sym typeface="+mn-ea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38CDEBB-6592-7D44-AC77-1EC5F498B84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BBDC00-B9E2-4EFD-9306-2934E87247C6}" type="slidenum">
              <a:rPr lang="zh-CN" altLang="en-US" smtClean="0">
                <a:latin typeface="微软雅黑" panose="020B0503020204020204" pitchFamily="82" charset="2"/>
                <a:ea typeface="微软雅黑" panose="020B0503020204020204" pitchFamily="82" charset="2"/>
              </a:rPr>
              <a:pPr/>
              <a:t>48</a:t>
            </a:fld>
            <a:endParaRPr lang="zh-CN" altLang="en-US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539ECD05-3BE9-E541-BDDB-1FC27DD4C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latin typeface="微软雅黑" panose="020B0503020204020204" pitchFamily="82" charset="2"/>
                <a:ea typeface="微软雅黑" panose="020B0503020204020204" pitchFamily="82" charset="2"/>
              </a:rPr>
              <a:t>基于</a:t>
            </a:r>
            <a:r>
              <a:rPr kumimoji="1" lang="en-US" altLang="zh-CN" dirty="0">
                <a:latin typeface="微软雅黑" panose="020B0503020204020204" pitchFamily="82" charset="2"/>
                <a:ea typeface="微软雅黑" panose="020B0503020204020204" pitchFamily="82" charset="2"/>
              </a:rPr>
              <a:t>redo</a:t>
            </a:r>
            <a:r>
              <a:rPr kumimoji="1" lang="zh-CN" altLang="en-US" dirty="0">
                <a:latin typeface="微软雅黑" panose="020B0503020204020204" pitchFamily="82" charset="2"/>
                <a:ea typeface="微软雅黑" panose="020B0503020204020204" pitchFamily="82" charset="2"/>
              </a:rPr>
              <a:t>日志的恢复</a:t>
            </a: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9DE66DD-C66B-0945-A8A9-693B37B706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zh-CN" altLang="en-US">
                <a:latin typeface="微软雅黑" panose="020B0503020204020204" pitchFamily="82" charset="2"/>
                <a:ea typeface="微软雅黑" panose="020B0503020204020204" pitchFamily="82" charset="2"/>
              </a:rPr>
              <a:t>数据库系统</a:t>
            </a:r>
            <a:r>
              <a:rPr lang="en-US" altLang="zh-CN">
                <a:latin typeface="微软雅黑" panose="020B0503020204020204" pitchFamily="82" charset="2"/>
                <a:ea typeface="微软雅黑" panose="020B0503020204020204" pitchFamily="82" charset="2"/>
              </a:rPr>
              <a:t>—</a:t>
            </a:r>
            <a:r>
              <a:rPr lang="zh-CN" altLang="en-US">
                <a:latin typeface="微软雅黑" panose="020B0503020204020204" pitchFamily="82" charset="2"/>
                <a:ea typeface="微软雅黑" panose="020B0503020204020204" pitchFamily="82" charset="2"/>
              </a:rPr>
              <a:t>故障恢复</a:t>
            </a:r>
            <a:endParaRPr lang="en-US" altLang="zh-CN" sz="12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6" name="内容占位符 3">
            <a:extLst>
              <a:ext uri="{FF2B5EF4-FFF2-40B4-BE49-F238E27FC236}">
                <a16:creationId xmlns:a16="http://schemas.microsoft.com/office/drawing/2014/main" id="{05ECD21F-9C31-C742-829F-9DE769A954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23949" y="1960165"/>
            <a:ext cx="8576049" cy="2937669"/>
          </a:xfrm>
        </p:spPr>
        <p:txBody>
          <a:bodyPr/>
          <a:lstStyle/>
          <a:p>
            <a:r>
              <a:rPr kumimoji="1" lang="en-US" altLang="zh-CN" sz="2400" b="1" dirty="0">
                <a:solidFill>
                  <a:srgbClr val="6F1787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NO-STEAL</a:t>
            </a:r>
            <a:r>
              <a:rPr lang="en-US" altLang="zh-CN" sz="2400" b="1" dirty="0">
                <a:solidFill>
                  <a:srgbClr val="6F1787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/NO-</a:t>
            </a:r>
            <a:r>
              <a:rPr kumimoji="1" lang="en-US" altLang="zh-CN" sz="2400" b="1" dirty="0">
                <a:solidFill>
                  <a:srgbClr val="6F1787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FORCE</a:t>
            </a:r>
            <a:r>
              <a:rPr kumimoji="1" lang="zh-CN" altLang="en-US" sz="2400" b="1" dirty="0">
                <a:solidFill>
                  <a:srgbClr val="6F1787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性质的算法</a:t>
            </a:r>
            <a:endParaRPr kumimoji="1" lang="en-US" altLang="zh-CN" sz="2400" b="1" dirty="0">
              <a:solidFill>
                <a:srgbClr val="6F1787"/>
              </a:solidFill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r>
              <a:rPr kumimoji="1" lang="zh-CN" altLang="en-US" sz="2400" b="1" dirty="0">
                <a:solidFill>
                  <a:srgbClr val="6F1787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不需要处理事务</a:t>
            </a:r>
            <a:r>
              <a:rPr lang="zh-CN" altLang="en-US" sz="2400" b="1" dirty="0">
                <a:solidFill>
                  <a:srgbClr val="6F1787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回滚</a:t>
            </a:r>
            <a:r>
              <a:rPr kumimoji="1" lang="zh-CN" altLang="en-US" sz="2400" b="1" dirty="0">
                <a:solidFill>
                  <a:srgbClr val="6F1787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，需要依靠</a:t>
            </a:r>
            <a:r>
              <a:rPr lang="en-US" altLang="zh-CN" sz="2400" b="1" dirty="0">
                <a:solidFill>
                  <a:srgbClr val="6F1787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re</a:t>
            </a:r>
            <a:r>
              <a:rPr kumimoji="1" lang="en-US" altLang="zh-CN" sz="2400" b="1" dirty="0">
                <a:solidFill>
                  <a:srgbClr val="6F1787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do</a:t>
            </a:r>
            <a:r>
              <a:rPr kumimoji="1" lang="zh-CN" altLang="en-US" sz="2400" b="1" dirty="0">
                <a:solidFill>
                  <a:srgbClr val="6F1787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日志处理事务重做</a:t>
            </a:r>
            <a:endParaRPr kumimoji="1" lang="en-US" altLang="zh-CN" sz="2400" b="1" dirty="0">
              <a:solidFill>
                <a:srgbClr val="6F1787"/>
              </a:solidFill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r>
              <a:rPr kumimoji="1" lang="zh-CN" altLang="en-US" sz="2400" b="1" dirty="0">
                <a:solidFill>
                  <a:srgbClr val="6F1787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故障恢复时，需要：</a:t>
            </a:r>
            <a:endParaRPr kumimoji="1" lang="en-US" altLang="zh-CN" sz="2400" b="1" dirty="0">
              <a:solidFill>
                <a:srgbClr val="6F1787"/>
              </a:solidFill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lvl="1"/>
            <a:r>
              <a:rPr lang="zh-CN" altLang="en-US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找到所有已提交的事务</a:t>
            </a:r>
            <a:endParaRPr lang="en-US" altLang="zh-CN" sz="20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lvl="1"/>
            <a:r>
              <a:rPr kumimoji="1" lang="zh-CN" altLang="en-US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重做这些</a:t>
            </a:r>
            <a:r>
              <a:rPr lang="zh-CN" altLang="en-US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已</a:t>
            </a:r>
            <a:r>
              <a:rPr kumimoji="1" lang="zh-CN" altLang="en-US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完成的事务</a:t>
            </a:r>
            <a:endParaRPr kumimoji="1" lang="en-US" altLang="zh-CN" sz="20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lvl="1"/>
            <a:r>
              <a:rPr lang="zh-CN" altLang="en-US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写入该事务结束的日志</a:t>
            </a:r>
            <a:endParaRPr kumimoji="1" lang="en-US" altLang="zh-CN" sz="20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endParaRPr kumimoji="1" lang="en-US" altLang="zh-CN" sz="24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endParaRPr kumimoji="1" lang="zh-CN" altLang="en-US" sz="24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27622098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18">
            <a:extLst>
              <a:ext uri="{FF2B5EF4-FFF2-40B4-BE49-F238E27FC236}">
                <a16:creationId xmlns:a16="http://schemas.microsoft.com/office/drawing/2014/main" id="{6D50E050-587A-49F8-95D0-803EC4EE780D}"/>
              </a:ext>
            </a:extLst>
          </p:cNvPr>
          <p:cNvSpPr/>
          <p:nvPr/>
        </p:nvSpPr>
        <p:spPr>
          <a:xfrm>
            <a:off x="1050550" y="1118254"/>
            <a:ext cx="10090897" cy="4812646"/>
          </a:xfrm>
          <a:prstGeom prst="roundRect">
            <a:avLst>
              <a:gd name="adj" fmla="val 9827"/>
            </a:avLst>
          </a:prstGeom>
          <a:solidFill>
            <a:schemeClr val="bg1"/>
          </a:solidFill>
          <a:ln w="12700" cap="flat">
            <a:gradFill>
              <a:gsLst>
                <a:gs pos="0">
                  <a:srgbClr val="3B20FF">
                    <a:alpha val="16000"/>
                  </a:srgbClr>
                </a:gs>
                <a:gs pos="100000">
                  <a:srgbClr val="6F1787"/>
                </a:gs>
              </a:gsLst>
              <a:lin ang="10800000" scaled="1"/>
            </a:gradFill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endParaRPr lang="zh-CN" altLang="en-US" b="1" dirty="0">
              <a:latin typeface="微软雅黑" panose="020B0503020204020204" pitchFamily="82" charset="2"/>
              <a:ea typeface="微软雅黑" panose="020B0503020204020204" pitchFamily="82" charset="2"/>
              <a:sym typeface="+mn-ea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6BBF6FE6-27F4-71D0-85A3-BD09371E2BC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7BBDC00-B9E2-4EFD-9306-2934E87247C6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82" charset="2"/>
                <a:ea typeface="微软雅黑" panose="020B0503020204020204" pitchFamily="82" charset="2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82C35E13-27F0-EF07-6FA5-F29BFFB051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latin typeface="微软雅黑" panose="020B0503020204020204" pitchFamily="82" charset="2"/>
                <a:ea typeface="微软雅黑" panose="020B0503020204020204" pitchFamily="82" charset="2"/>
              </a:rPr>
              <a:t>基于</a:t>
            </a:r>
            <a:r>
              <a:rPr lang="en-US" altLang="zh-CN" dirty="0">
                <a:latin typeface="微软雅黑" panose="020B0503020204020204" pitchFamily="82" charset="2"/>
                <a:ea typeface="微软雅黑" panose="020B0503020204020204" pitchFamily="82" charset="2"/>
              </a:rPr>
              <a:t>re</a:t>
            </a:r>
            <a:r>
              <a:rPr kumimoji="1" lang="en-US" altLang="zh-CN" dirty="0">
                <a:latin typeface="微软雅黑" panose="020B0503020204020204" pitchFamily="82" charset="2"/>
                <a:ea typeface="微软雅黑" panose="020B0503020204020204" pitchFamily="82" charset="2"/>
              </a:rPr>
              <a:t>do</a:t>
            </a:r>
            <a:r>
              <a:rPr kumimoji="1" lang="zh-CN" altLang="en-US" dirty="0">
                <a:latin typeface="微软雅黑" panose="020B0503020204020204" pitchFamily="82" charset="2"/>
                <a:ea typeface="微软雅黑" panose="020B0503020204020204" pitchFamily="82" charset="2"/>
              </a:rPr>
              <a:t>日志的恢复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12CA417-AE91-7099-90DE-698E352947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232" y="1330652"/>
            <a:ext cx="9677533" cy="5005387"/>
          </a:xfrm>
        </p:spPr>
        <p:txBody>
          <a:bodyPr/>
          <a:lstStyle/>
          <a:p>
            <a:r>
              <a:rPr kumimoji="1" lang="zh-CN" altLang="en-US" sz="2400" dirty="0">
                <a:latin typeface="微软雅黑" panose="020B0503020204020204" pitchFamily="82" charset="2"/>
                <a:ea typeface="微软雅黑" panose="020B0503020204020204" pitchFamily="82" charset="2"/>
              </a:rPr>
              <a:t>正常事务</a:t>
            </a:r>
            <a:r>
              <a:rPr kumimoji="1" lang="en-US" altLang="zh-CN" sz="2400" dirty="0">
                <a:latin typeface="微软雅黑" panose="020B0503020204020204" pitchFamily="82" charset="2"/>
                <a:ea typeface="微软雅黑" panose="020B0503020204020204" pitchFamily="82" charset="2"/>
              </a:rPr>
              <a:t>T</a:t>
            </a:r>
            <a:r>
              <a:rPr kumimoji="1" lang="zh-CN" altLang="en-US" sz="2400" dirty="0">
                <a:latin typeface="微软雅黑" panose="020B0503020204020204" pitchFamily="82" charset="2"/>
                <a:ea typeface="微软雅黑" panose="020B0503020204020204" pitchFamily="82" charset="2"/>
              </a:rPr>
              <a:t>的执行流程</a:t>
            </a:r>
            <a:endParaRPr kumimoji="1" lang="en-US" altLang="zh-CN" sz="24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lvl="1"/>
            <a:r>
              <a:rPr lang="zh-CN" altLang="en-US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开始事务：向日志中写入事务开始记录</a:t>
            </a:r>
            <a:r>
              <a:rPr lang="en-US" altLang="zh-CN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&lt;</a:t>
            </a:r>
            <a:r>
              <a:rPr lang="en-US" altLang="zh-CN" sz="2000" i="1" dirty="0">
                <a:latin typeface="微软雅黑" panose="020B0503020204020204" pitchFamily="82" charset="2"/>
                <a:ea typeface="微软雅黑" panose="020B0503020204020204" pitchFamily="82" charset="2"/>
                <a:cs typeface="Times New Roman" panose="02020603050405020304" pitchFamily="18" charset="0"/>
              </a:rPr>
              <a:t>T start</a:t>
            </a:r>
            <a:r>
              <a:rPr lang="en-US" altLang="zh-CN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&gt;</a:t>
            </a:r>
          </a:p>
          <a:p>
            <a:pPr lvl="1"/>
            <a:r>
              <a:rPr kumimoji="1" lang="zh-CN" altLang="en-US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修改数据项</a:t>
            </a:r>
            <a:r>
              <a:rPr lang="en-US" altLang="zh-CN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X</a:t>
            </a:r>
            <a:r>
              <a:rPr kumimoji="1" lang="zh-CN" altLang="en-US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：向日志中写入</a:t>
            </a:r>
            <a:r>
              <a:rPr kumimoji="1" lang="en-US" altLang="zh-CN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redo</a:t>
            </a:r>
            <a:r>
              <a:rPr kumimoji="1" lang="zh-CN" altLang="en-US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日志记录</a:t>
            </a:r>
            <a:r>
              <a:rPr kumimoji="1" lang="en-US" altLang="zh-CN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&lt;</a:t>
            </a:r>
            <a:r>
              <a:rPr kumimoji="1" lang="en-US" altLang="zh-CN" sz="2000" i="1" dirty="0">
                <a:latin typeface="微软雅黑" panose="020B0503020204020204" pitchFamily="82" charset="2"/>
                <a:ea typeface="微软雅黑" panose="020B0503020204020204" pitchFamily="82" charset="2"/>
                <a:cs typeface="Times New Roman" panose="02020603050405020304" pitchFamily="18" charset="0"/>
              </a:rPr>
              <a:t>T,</a:t>
            </a:r>
            <a:r>
              <a:rPr kumimoji="1" lang="zh-CN" altLang="en-US" sz="2000" i="1" dirty="0">
                <a:latin typeface="微软雅黑" panose="020B0503020204020204" pitchFamily="82" charset="2"/>
                <a:ea typeface="微软雅黑" panose="020B0503020204020204" pitchFamily="82" charset="2"/>
                <a:cs typeface="Times New Roman" panose="02020603050405020304" pitchFamily="18" charset="0"/>
              </a:rPr>
              <a:t> </a:t>
            </a:r>
            <a:r>
              <a:rPr kumimoji="1" lang="en-US" altLang="zh-CN" sz="2000" i="1" dirty="0">
                <a:latin typeface="微软雅黑" panose="020B0503020204020204" pitchFamily="82" charset="2"/>
                <a:ea typeface="微软雅黑" panose="020B0503020204020204" pitchFamily="82" charset="2"/>
                <a:cs typeface="Times New Roman" panose="02020603050405020304" pitchFamily="18" charset="0"/>
              </a:rPr>
              <a:t>X,</a:t>
            </a:r>
            <a:r>
              <a:rPr kumimoji="1" lang="zh-CN" altLang="en-US" sz="2000" i="1" dirty="0">
                <a:latin typeface="微软雅黑" panose="020B0503020204020204" pitchFamily="82" charset="2"/>
                <a:ea typeface="微软雅黑" panose="020B0503020204020204" pitchFamily="82" charset="2"/>
                <a:cs typeface="Times New Roman" panose="02020603050405020304" pitchFamily="18" charset="0"/>
              </a:rPr>
              <a:t> </a:t>
            </a:r>
            <a:r>
              <a:rPr kumimoji="1" lang="en-US" altLang="zh-CN" sz="2000" i="1" dirty="0" err="1">
                <a:latin typeface="微软雅黑" panose="020B0503020204020204" pitchFamily="82" charset="2"/>
                <a:ea typeface="微软雅黑" panose="020B0503020204020204" pitchFamily="82" charset="2"/>
                <a:cs typeface="Times New Roman" panose="02020603050405020304" pitchFamily="18" charset="0"/>
              </a:rPr>
              <a:t>v</a:t>
            </a:r>
            <a:r>
              <a:rPr kumimoji="1" lang="en-US" altLang="zh-CN" sz="2000" i="1" baseline="-25000" dirty="0" err="1">
                <a:latin typeface="微软雅黑" panose="020B0503020204020204" pitchFamily="82" charset="2"/>
                <a:ea typeface="微软雅黑" panose="020B0503020204020204" pitchFamily="82" charset="2"/>
                <a:cs typeface="Times New Roman" panose="02020603050405020304" pitchFamily="18" charset="0"/>
              </a:rPr>
              <a:t>new</a:t>
            </a:r>
            <a:r>
              <a:rPr kumimoji="1" lang="en-US" altLang="zh-CN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&gt;</a:t>
            </a:r>
            <a:r>
              <a:rPr kumimoji="1" lang="zh-CN" altLang="en-US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，</a:t>
            </a:r>
            <a:r>
              <a:rPr kumimoji="1" lang="en-US" altLang="zh-CN" sz="2000" i="1" dirty="0" err="1">
                <a:latin typeface="微软雅黑" panose="020B0503020204020204" pitchFamily="82" charset="2"/>
                <a:ea typeface="微软雅黑" panose="020B0503020204020204" pitchFamily="82" charset="2"/>
                <a:cs typeface="Times New Roman" panose="02020603050405020304" pitchFamily="18" charset="0"/>
              </a:rPr>
              <a:t>v</a:t>
            </a:r>
            <a:r>
              <a:rPr kumimoji="1" lang="en-US" altLang="zh-CN" sz="2000" i="1" baseline="-25000" dirty="0" err="1">
                <a:latin typeface="微软雅黑" panose="020B0503020204020204" pitchFamily="82" charset="2"/>
                <a:ea typeface="微软雅黑" panose="020B0503020204020204" pitchFamily="82" charset="2"/>
                <a:cs typeface="Times New Roman" panose="02020603050405020304" pitchFamily="18" charset="0"/>
              </a:rPr>
              <a:t>new</a:t>
            </a:r>
            <a:r>
              <a:rPr kumimoji="1" lang="zh-CN" altLang="en-US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代表数据项修改</a:t>
            </a:r>
            <a:r>
              <a:rPr lang="zh-CN" altLang="en-US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后</a:t>
            </a:r>
            <a:r>
              <a:rPr kumimoji="1" lang="zh-CN" altLang="en-US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的值；未提交事务修改过的脏页不允许刷盘。</a:t>
            </a:r>
            <a:endParaRPr kumimoji="1" lang="en-US" altLang="zh-CN" sz="20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lvl="1"/>
            <a:r>
              <a:rPr lang="zh-CN" altLang="en-US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提交事务：</a:t>
            </a:r>
            <a:r>
              <a:rPr lang="zh-CN" altLang="en-US" sz="2000" dirty="0">
                <a:solidFill>
                  <a:srgbClr val="6F1787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写入事务提交记录</a:t>
            </a:r>
            <a:r>
              <a:rPr lang="en-US" altLang="zh-CN" sz="2000" dirty="0">
                <a:solidFill>
                  <a:srgbClr val="6F1787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&lt;</a:t>
            </a:r>
            <a:r>
              <a:rPr lang="en-US" altLang="zh-CN" sz="2000" i="1" dirty="0">
                <a:solidFill>
                  <a:srgbClr val="6F1787"/>
                </a:solidFill>
                <a:latin typeface="微软雅黑" panose="020B0503020204020204" pitchFamily="82" charset="2"/>
                <a:ea typeface="微软雅黑" panose="020B0503020204020204" pitchFamily="82" charset="2"/>
                <a:cs typeface="Times New Roman" panose="02020603050405020304" pitchFamily="18" charset="0"/>
              </a:rPr>
              <a:t>T commit</a:t>
            </a:r>
            <a:r>
              <a:rPr lang="en-US" altLang="zh-CN" sz="2000" dirty="0">
                <a:solidFill>
                  <a:srgbClr val="6F1787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&gt;</a:t>
            </a:r>
            <a:r>
              <a:rPr lang="zh-CN" altLang="en-US" sz="2000" dirty="0">
                <a:solidFill>
                  <a:srgbClr val="6F1787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，并且将日志刷盘。事务</a:t>
            </a:r>
            <a:r>
              <a:rPr lang="en-US" altLang="zh-CN" sz="2000" dirty="0">
                <a:solidFill>
                  <a:srgbClr val="6F1787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T</a:t>
            </a:r>
            <a:r>
              <a:rPr lang="zh-CN" altLang="en-US" sz="2000" dirty="0">
                <a:solidFill>
                  <a:srgbClr val="6F1787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关联的脏页（且该脏页无相关未提交事务）允许刷盘。</a:t>
            </a:r>
            <a:endParaRPr lang="en-US" altLang="zh-CN" sz="2000" dirty="0">
              <a:solidFill>
                <a:srgbClr val="6F1787"/>
              </a:solidFill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lvl="1"/>
            <a:r>
              <a:rPr lang="en-US" altLang="zh-CN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Abort</a:t>
            </a:r>
            <a:r>
              <a:rPr lang="zh-CN" altLang="en-US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事务：</a:t>
            </a:r>
            <a:r>
              <a:rPr lang="en-US" altLang="zh-CN" sz="2000" dirty="0">
                <a:solidFill>
                  <a:srgbClr val="6F1787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invalidate</a:t>
            </a:r>
            <a:r>
              <a:rPr lang="zh-CN" altLang="en-US" sz="2000" dirty="0">
                <a:solidFill>
                  <a:srgbClr val="6F1787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（失效）缓冲区内该事务修改的页面</a:t>
            </a:r>
            <a:endParaRPr lang="en-US" altLang="zh-CN" sz="2000" dirty="0">
              <a:solidFill>
                <a:srgbClr val="6F1787"/>
              </a:solidFill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r>
              <a:rPr lang="zh-CN" altLang="en-US" sz="2400" dirty="0">
                <a:latin typeface="微软雅黑" panose="020B0503020204020204" pitchFamily="82" charset="2"/>
                <a:ea typeface="微软雅黑" panose="020B0503020204020204" pitchFamily="82" charset="2"/>
              </a:rPr>
              <a:t>淘汰页面：只允许淘汰</a:t>
            </a:r>
            <a:r>
              <a:rPr lang="zh-CN" altLang="en-US" sz="2400" dirty="0">
                <a:solidFill>
                  <a:srgbClr val="6F1787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无相关未提交事务（活跃事务）</a:t>
            </a:r>
            <a:r>
              <a:rPr lang="zh-CN" altLang="en-US" sz="2400" dirty="0">
                <a:latin typeface="微软雅黑" panose="020B0503020204020204" pitchFamily="82" charset="2"/>
                <a:ea typeface="微软雅黑" panose="020B0503020204020204" pitchFamily="82" charset="2"/>
              </a:rPr>
              <a:t>的页面</a:t>
            </a:r>
            <a:endParaRPr lang="en-US" altLang="zh-CN" sz="24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r>
              <a:rPr kumimoji="1" lang="zh-CN" altLang="en-US" sz="2400" dirty="0">
                <a:latin typeface="微软雅黑" panose="020B0503020204020204" pitchFamily="82" charset="2"/>
                <a:ea typeface="微软雅黑" panose="020B0503020204020204" pitchFamily="82" charset="2"/>
              </a:rPr>
              <a:t>回滚事务</a:t>
            </a:r>
            <a:r>
              <a:rPr kumimoji="1" lang="en-US" altLang="zh-CN" sz="2400" dirty="0">
                <a:latin typeface="微软雅黑" panose="020B0503020204020204" pitchFamily="82" charset="2"/>
                <a:ea typeface="微软雅黑" panose="020B0503020204020204" pitchFamily="82" charset="2"/>
              </a:rPr>
              <a:t>T</a:t>
            </a:r>
            <a:r>
              <a:rPr kumimoji="1" lang="zh-CN" altLang="en-US" sz="2400" dirty="0">
                <a:latin typeface="微软雅黑" panose="020B0503020204020204" pitchFamily="82" charset="2"/>
                <a:ea typeface="微软雅黑" panose="020B0503020204020204" pitchFamily="82" charset="2"/>
              </a:rPr>
              <a:t>执行流程</a:t>
            </a:r>
            <a:endParaRPr kumimoji="1" lang="en-US" altLang="zh-CN" sz="24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lvl="1"/>
            <a:r>
              <a:rPr kumimoji="1" lang="zh-CN" altLang="en-US" sz="2400" dirty="0">
                <a:latin typeface="微软雅黑" panose="020B0503020204020204" pitchFamily="82" charset="2"/>
                <a:ea typeface="微软雅黑" panose="020B0503020204020204" pitchFamily="82" charset="2"/>
              </a:rPr>
              <a:t>废弃</a:t>
            </a:r>
            <a:r>
              <a:rPr kumimoji="1" lang="en-US" altLang="zh-CN" sz="2400" dirty="0">
                <a:latin typeface="微软雅黑" panose="020B0503020204020204" pitchFamily="82" charset="2"/>
                <a:ea typeface="微软雅黑" panose="020B0503020204020204" pitchFamily="82" charset="2"/>
              </a:rPr>
              <a:t>T</a:t>
            </a:r>
            <a:r>
              <a:rPr kumimoji="1" lang="zh-CN" altLang="en-US" sz="2400" dirty="0">
                <a:latin typeface="微软雅黑" panose="020B0503020204020204" pitchFamily="82" charset="2"/>
                <a:ea typeface="微软雅黑" panose="020B0503020204020204" pitchFamily="82" charset="2"/>
              </a:rPr>
              <a:t>相关的脏页</a:t>
            </a:r>
            <a:endParaRPr kumimoji="1" lang="en-US" altLang="zh-CN" sz="24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lvl="1"/>
            <a:r>
              <a:rPr lang="zh-CN" altLang="en-US" sz="2400" dirty="0">
                <a:latin typeface="微软雅黑" panose="020B0503020204020204" pitchFamily="82" charset="2"/>
                <a:ea typeface="微软雅黑" panose="020B0503020204020204" pitchFamily="82" charset="2"/>
              </a:rPr>
              <a:t>写入事务中止记录</a:t>
            </a:r>
            <a:r>
              <a:rPr lang="en-US" altLang="zh-CN" sz="2400" dirty="0">
                <a:latin typeface="微软雅黑" panose="020B0503020204020204" pitchFamily="82" charset="2"/>
                <a:ea typeface="微软雅黑" panose="020B0503020204020204" pitchFamily="82" charset="2"/>
              </a:rPr>
              <a:t>&lt;</a:t>
            </a:r>
            <a:r>
              <a:rPr lang="en-US" altLang="zh-CN" sz="2400" i="1" dirty="0">
                <a:latin typeface="微软雅黑" panose="020B0503020204020204" pitchFamily="82" charset="2"/>
                <a:ea typeface="微软雅黑" panose="020B0503020204020204" pitchFamily="82" charset="2"/>
                <a:cs typeface="Times New Roman" panose="02020603050405020304" pitchFamily="18" charset="0"/>
              </a:rPr>
              <a:t>T abort</a:t>
            </a:r>
            <a:r>
              <a:rPr lang="en-US" altLang="zh-CN" sz="2400" dirty="0">
                <a:latin typeface="微软雅黑" panose="020B0503020204020204" pitchFamily="82" charset="2"/>
                <a:ea typeface="微软雅黑" panose="020B0503020204020204" pitchFamily="82" charset="2"/>
              </a:rPr>
              <a:t>&gt;</a:t>
            </a:r>
            <a:endParaRPr kumimoji="1" lang="en-US" altLang="zh-CN" sz="24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lvl="1"/>
            <a:endParaRPr kumimoji="1" lang="zh-CN" altLang="en-US" sz="24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ACD8269-9FCE-63F9-1756-917E77C897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82" charset="2"/>
                <a:ea typeface="微软雅黑" panose="020B0503020204020204" pitchFamily="82" charset="2"/>
              </a:rPr>
              <a:t>数据库系统</a:t>
            </a: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82" charset="2"/>
                <a:ea typeface="微软雅黑" panose="020B0503020204020204" pitchFamily="82" charset="2"/>
              </a:rPr>
              <a:t>—</a:t>
            </a: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82" charset="2"/>
                <a:ea typeface="微软雅黑" panose="020B0503020204020204" pitchFamily="82" charset="2"/>
              </a:rPr>
              <a:t>故障恢复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2690199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18">
            <a:extLst>
              <a:ext uri="{FF2B5EF4-FFF2-40B4-BE49-F238E27FC236}">
                <a16:creationId xmlns:a16="http://schemas.microsoft.com/office/drawing/2014/main" id="{5A89C27E-3FDD-4B03-BE5C-368FA0138791}"/>
              </a:ext>
            </a:extLst>
          </p:cNvPr>
          <p:cNvSpPr/>
          <p:nvPr/>
        </p:nvSpPr>
        <p:spPr>
          <a:xfrm>
            <a:off x="5726944" y="1190625"/>
            <a:ext cx="6084055" cy="4855556"/>
          </a:xfrm>
          <a:prstGeom prst="roundRect">
            <a:avLst>
              <a:gd name="adj" fmla="val 9827"/>
            </a:avLst>
          </a:prstGeom>
          <a:solidFill>
            <a:schemeClr val="bg1"/>
          </a:solidFill>
          <a:ln w="12700" cap="flat">
            <a:gradFill>
              <a:gsLst>
                <a:gs pos="0">
                  <a:srgbClr val="3B20FF">
                    <a:alpha val="16000"/>
                  </a:srgbClr>
                </a:gs>
                <a:gs pos="100000">
                  <a:srgbClr val="6F1787"/>
                </a:gs>
              </a:gsLst>
              <a:lin ang="10800000" scaled="1"/>
            </a:gradFill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endParaRPr lang="zh-CN" altLang="en-US" b="1" dirty="0">
              <a:latin typeface="OPPOSans M" panose="00020600040101010101" pitchFamily="18" charset="-122"/>
              <a:ea typeface="OPPOSans M" panose="00020600040101010101" pitchFamily="18" charset="-122"/>
              <a:sym typeface="+mn-ea"/>
            </a:endParaRPr>
          </a:p>
        </p:txBody>
      </p:sp>
      <p:sp>
        <p:nvSpPr>
          <p:cNvPr id="46" name="Shape18">
            <a:extLst>
              <a:ext uri="{FF2B5EF4-FFF2-40B4-BE49-F238E27FC236}">
                <a16:creationId xmlns:a16="http://schemas.microsoft.com/office/drawing/2014/main" id="{888EEA3F-1EB0-4B3E-9B07-C818FD15CAD4}"/>
              </a:ext>
            </a:extLst>
          </p:cNvPr>
          <p:cNvSpPr/>
          <p:nvPr/>
        </p:nvSpPr>
        <p:spPr>
          <a:xfrm>
            <a:off x="477870" y="1190625"/>
            <a:ext cx="5098774" cy="4855556"/>
          </a:xfrm>
          <a:prstGeom prst="roundRect">
            <a:avLst>
              <a:gd name="adj" fmla="val 9827"/>
            </a:avLst>
          </a:prstGeom>
          <a:solidFill>
            <a:schemeClr val="bg1"/>
          </a:solidFill>
          <a:ln w="12700" cap="flat">
            <a:gradFill>
              <a:gsLst>
                <a:gs pos="0">
                  <a:srgbClr val="3B20FF">
                    <a:alpha val="16000"/>
                  </a:srgbClr>
                </a:gs>
                <a:gs pos="100000">
                  <a:srgbClr val="6F1787"/>
                </a:gs>
              </a:gsLst>
              <a:lin ang="10800000" scaled="1"/>
            </a:gradFill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endParaRPr lang="zh-CN" altLang="en-US" b="1" dirty="0">
              <a:latin typeface="OPPOSans M" panose="00020600040101010101" pitchFamily="18" charset="-122"/>
              <a:ea typeface="OPPOSans M" panose="00020600040101010101" pitchFamily="18" charset="-122"/>
              <a:sym typeface="+mn-ea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D70D0B94-FA09-FC43-B7EB-9D718B6CC4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BBDC00-B9E2-4EFD-9306-2934E87247C6}" type="slidenum">
              <a:rPr lang="zh-CN" altLang="en-US" smtClean="0">
                <a:latin typeface="微软雅黑" panose="020B0503020204020204" pitchFamily="82" charset="2"/>
                <a:ea typeface="微软雅黑" panose="020B0503020204020204" pitchFamily="82" charset="2"/>
              </a:rPr>
              <a:pPr/>
              <a:t>5</a:t>
            </a:fld>
            <a:endParaRPr lang="zh-CN" altLang="en-US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93A164EE-4E55-254C-A0CB-11EF8A2C8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82" charset="2"/>
                <a:ea typeface="微软雅黑" panose="020B0503020204020204" pitchFamily="82" charset="2"/>
              </a:rPr>
              <a:t>事务原子性和持久性的实现</a:t>
            </a:r>
            <a:endParaRPr kumimoji="1" lang="zh-CN" altLang="en-US" dirty="0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9742F4B-C198-DE4D-8534-F94AC00012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4608" y="1448178"/>
            <a:ext cx="4814509" cy="5005387"/>
          </a:xfrm>
        </p:spPr>
        <p:txBody>
          <a:bodyPr/>
          <a:lstStyle/>
          <a:p>
            <a:r>
              <a:rPr lang="zh-CN" altLang="en-US" sz="2400" dirty="0">
                <a:latin typeface="微软雅黑" panose="020B0503020204020204" pitchFamily="82" charset="2"/>
                <a:ea typeface="微软雅黑" panose="020B0503020204020204" pitchFamily="82" charset="2"/>
              </a:rPr>
              <a:t>故障系统重启后，</a:t>
            </a:r>
            <a:r>
              <a:rPr lang="zh-CN" altLang="en-US" sz="2400" dirty="0">
                <a:solidFill>
                  <a:srgbClr val="6F1787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内存数据丢失，磁盘数据不丢失</a:t>
            </a:r>
            <a:endParaRPr lang="en-US" altLang="zh-CN" sz="2400" dirty="0">
              <a:solidFill>
                <a:srgbClr val="6F1787"/>
              </a:solidFill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r>
              <a:rPr lang="zh-CN" altLang="en-US" sz="2400" dirty="0">
                <a:latin typeface="微软雅黑" panose="020B0503020204020204" pitchFamily="82" charset="2"/>
                <a:ea typeface="微软雅黑" panose="020B0503020204020204" pitchFamily="82" charset="2"/>
              </a:rPr>
              <a:t>原子性</a:t>
            </a:r>
            <a:endParaRPr lang="en-US" altLang="zh-CN" sz="24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marL="879241" lvl="1" indent="-457200">
              <a:buFont typeface="+mj-ea"/>
              <a:buAutoNum type="circleNumDbPlain"/>
            </a:pPr>
            <a:r>
              <a:rPr lang="zh-CN" altLang="en-US" sz="1800" dirty="0">
                <a:latin typeface="微软雅黑" panose="020B0503020204020204" pitchFamily="82" charset="2"/>
                <a:ea typeface="微软雅黑" panose="020B0503020204020204" pitchFamily="82" charset="2"/>
              </a:rPr>
              <a:t>事务</a:t>
            </a:r>
            <a:r>
              <a:rPr lang="zh-CN" altLang="en-US" sz="1800" dirty="0">
                <a:solidFill>
                  <a:srgbClr val="6F1787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运行期间不刷盘</a:t>
            </a:r>
            <a:r>
              <a:rPr lang="zh-CN" altLang="en-US" sz="1800" dirty="0">
                <a:latin typeface="微软雅黑" panose="020B0503020204020204" pitchFamily="82" charset="2"/>
                <a:ea typeface="微软雅黑" panose="020B0503020204020204" pitchFamily="82" charset="2"/>
              </a:rPr>
              <a:t>，故障系统重启后自动</a:t>
            </a:r>
            <a:r>
              <a:rPr lang="zh-CN" altLang="en-US" sz="1800" dirty="0">
                <a:solidFill>
                  <a:srgbClr val="6F1787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保证原子性</a:t>
            </a:r>
            <a:r>
              <a:rPr lang="zh-CN" altLang="en-US" sz="1800" dirty="0">
                <a:latin typeface="微软雅黑" panose="020B0503020204020204" pitchFamily="82" charset="2"/>
                <a:ea typeface="微软雅黑" panose="020B0503020204020204" pitchFamily="82" charset="2"/>
              </a:rPr>
              <a:t>；</a:t>
            </a:r>
            <a:endParaRPr lang="en-US" altLang="zh-CN" sz="18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marL="879241" lvl="1" indent="-457200">
              <a:buFont typeface="+mj-ea"/>
              <a:buAutoNum type="circleNumDbPlain"/>
            </a:pPr>
            <a:r>
              <a:rPr lang="zh-CN" altLang="en-US" sz="1800" dirty="0">
                <a:latin typeface="微软雅黑" panose="020B0503020204020204" pitchFamily="82" charset="2"/>
                <a:ea typeface="微软雅黑" panose="020B0503020204020204" pitchFamily="82" charset="2"/>
              </a:rPr>
              <a:t>事务</a:t>
            </a:r>
            <a:r>
              <a:rPr lang="zh-CN" altLang="en-US" sz="1800" dirty="0">
                <a:solidFill>
                  <a:srgbClr val="6F1787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运行期间刷盘</a:t>
            </a:r>
            <a:r>
              <a:rPr lang="zh-CN" altLang="en-US" sz="1800" dirty="0">
                <a:latin typeface="微软雅黑" panose="020B0503020204020204" pitchFamily="82" charset="2"/>
                <a:ea typeface="微软雅黑" panose="020B0503020204020204" pitchFamily="82" charset="2"/>
              </a:rPr>
              <a:t>，故障系统重启</a:t>
            </a:r>
            <a:r>
              <a:rPr lang="zh-CN" altLang="en-US" sz="1800" dirty="0">
                <a:solidFill>
                  <a:srgbClr val="6F1787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需回滚该事务</a:t>
            </a:r>
            <a:endParaRPr lang="en-US" altLang="zh-CN" sz="1800" dirty="0">
              <a:solidFill>
                <a:srgbClr val="6F1787"/>
              </a:solidFill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r>
              <a:rPr lang="zh-CN" altLang="en-US" sz="2400" dirty="0">
                <a:latin typeface="微软雅黑" panose="020B0503020204020204" pitchFamily="82" charset="2"/>
                <a:ea typeface="微软雅黑" panose="020B0503020204020204" pitchFamily="82" charset="2"/>
              </a:rPr>
              <a:t>持久性</a:t>
            </a:r>
            <a:endParaRPr lang="en-US" altLang="zh-CN" sz="24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marL="879241" lvl="1" indent="-457200">
              <a:buFont typeface="+mj-ea"/>
              <a:buAutoNum type="circleNumDbPlain"/>
            </a:pPr>
            <a:r>
              <a:rPr lang="zh-CN" altLang="en-US" sz="1800" dirty="0">
                <a:latin typeface="微软雅黑" panose="020B0503020204020204" pitchFamily="82" charset="2"/>
                <a:ea typeface="微软雅黑" panose="020B0503020204020204" pitchFamily="82" charset="2"/>
              </a:rPr>
              <a:t>事务</a:t>
            </a:r>
            <a:r>
              <a:rPr lang="zh-CN" altLang="en-US" sz="1800" dirty="0">
                <a:solidFill>
                  <a:srgbClr val="6F1787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完成（</a:t>
            </a:r>
            <a:r>
              <a:rPr lang="en-US" altLang="zh-CN" sz="1800" dirty="0">
                <a:solidFill>
                  <a:srgbClr val="6F1787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commit</a:t>
            </a:r>
            <a:r>
              <a:rPr lang="zh-CN" altLang="en-US" sz="1800" dirty="0">
                <a:solidFill>
                  <a:srgbClr val="6F1787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、</a:t>
            </a:r>
            <a:r>
              <a:rPr lang="en-US" altLang="zh-CN" sz="1800" dirty="0">
                <a:solidFill>
                  <a:srgbClr val="6F1787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abort</a:t>
            </a:r>
            <a:r>
              <a:rPr lang="zh-CN" altLang="en-US" sz="1800" dirty="0">
                <a:solidFill>
                  <a:srgbClr val="6F1787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）时刷盘</a:t>
            </a:r>
            <a:r>
              <a:rPr lang="zh-CN" altLang="en-US" sz="1800" dirty="0">
                <a:latin typeface="微软雅黑" panose="020B0503020204020204" pitchFamily="82" charset="2"/>
                <a:ea typeface="微软雅黑" panose="020B0503020204020204" pitchFamily="82" charset="2"/>
              </a:rPr>
              <a:t>，故障系统重启后自动</a:t>
            </a:r>
            <a:r>
              <a:rPr lang="zh-CN" altLang="en-US" sz="1800" dirty="0">
                <a:solidFill>
                  <a:srgbClr val="6F1787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保证持久性</a:t>
            </a:r>
            <a:r>
              <a:rPr lang="zh-CN" altLang="en-US" sz="1800" dirty="0">
                <a:latin typeface="微软雅黑" panose="020B0503020204020204" pitchFamily="82" charset="2"/>
                <a:ea typeface="微软雅黑" panose="020B0503020204020204" pitchFamily="82" charset="2"/>
              </a:rPr>
              <a:t>；</a:t>
            </a:r>
            <a:endParaRPr lang="en-US" altLang="zh-CN" sz="18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marL="879241" lvl="1" indent="-457200">
              <a:buFont typeface="+mj-ea"/>
              <a:buAutoNum type="circleNumDbPlain"/>
            </a:pPr>
            <a:r>
              <a:rPr lang="zh-CN" altLang="en-US" sz="1800" dirty="0">
                <a:solidFill>
                  <a:srgbClr val="6F1787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事务完成时不刷盘</a:t>
            </a:r>
            <a:r>
              <a:rPr lang="zh-CN" altLang="en-US" sz="1800" dirty="0">
                <a:latin typeface="微软雅黑" panose="020B0503020204020204" pitchFamily="82" charset="2"/>
                <a:ea typeface="微软雅黑" panose="020B0503020204020204" pitchFamily="82" charset="2"/>
              </a:rPr>
              <a:t>，故障系统重启后</a:t>
            </a:r>
            <a:r>
              <a:rPr lang="zh-CN" altLang="en-US" sz="1800" dirty="0">
                <a:solidFill>
                  <a:srgbClr val="6F1787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需重做该事务</a:t>
            </a:r>
            <a:endParaRPr lang="en-US" altLang="zh-CN" sz="1800" dirty="0">
              <a:solidFill>
                <a:srgbClr val="6F1787"/>
              </a:solidFill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14E61AD-C112-0B46-8DAC-2BC8D9382F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zh-CN" altLang="en-US">
                <a:latin typeface="微软雅黑" panose="020B0503020204020204" pitchFamily="82" charset="2"/>
                <a:ea typeface="微软雅黑" panose="020B0503020204020204" pitchFamily="82" charset="2"/>
              </a:rPr>
              <a:t>数据库系统</a:t>
            </a:r>
            <a:r>
              <a:rPr lang="en-US" altLang="zh-CN">
                <a:latin typeface="微软雅黑" panose="020B0503020204020204" pitchFamily="82" charset="2"/>
                <a:ea typeface="微软雅黑" panose="020B0503020204020204" pitchFamily="82" charset="2"/>
              </a:rPr>
              <a:t>—</a:t>
            </a:r>
            <a:r>
              <a:rPr lang="zh-CN" altLang="en-US">
                <a:latin typeface="微软雅黑" panose="020B0503020204020204" pitchFamily="82" charset="2"/>
                <a:ea typeface="微软雅黑" panose="020B0503020204020204" pitchFamily="82" charset="2"/>
              </a:rPr>
              <a:t>故障恢复</a:t>
            </a:r>
            <a:endParaRPr lang="en-US" altLang="zh-CN" sz="12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7B31155E-F4F7-4FCA-9F95-93DD32DC42BE}"/>
              </a:ext>
            </a:extLst>
          </p:cNvPr>
          <p:cNvGrpSpPr/>
          <p:nvPr/>
        </p:nvGrpSpPr>
        <p:grpSpPr>
          <a:xfrm>
            <a:off x="5924144" y="1972119"/>
            <a:ext cx="5814869" cy="3371409"/>
            <a:chOff x="5443007" y="1706528"/>
            <a:chExt cx="6811206" cy="3949076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14748D72-1E65-267F-7261-F5426DD0AC4E}"/>
                </a:ext>
              </a:extLst>
            </p:cNvPr>
            <p:cNvSpPr/>
            <p:nvPr/>
          </p:nvSpPr>
          <p:spPr bwMode="auto">
            <a:xfrm>
              <a:off x="5470525" y="2069462"/>
              <a:ext cx="3428209" cy="1568023"/>
            </a:xfrm>
            <a:prstGeom prst="rect">
              <a:avLst/>
            </a:prstGeom>
            <a:ln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82" charset="2"/>
                <a:ea typeface="微软雅黑" panose="020B0503020204020204" pitchFamily="82" charset="2"/>
              </a:endParaRP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4777512C-71AC-02A3-00CB-6EAB0D77D58E}"/>
                </a:ext>
              </a:extLst>
            </p:cNvPr>
            <p:cNvSpPr txBox="1"/>
            <p:nvPr/>
          </p:nvSpPr>
          <p:spPr>
            <a:xfrm>
              <a:off x="6616750" y="2127868"/>
              <a:ext cx="1184922" cy="3949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1600" dirty="0">
                  <a:latin typeface="微软雅黑" panose="020B0503020204020204" pitchFamily="82" charset="2"/>
                  <a:ea typeface="微软雅黑" panose="020B0503020204020204" pitchFamily="82" charset="2"/>
                </a:rPr>
                <a:t>数据页面</a:t>
              </a: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C300FEBF-0A26-18A7-3118-988DDC59515F}"/>
                </a:ext>
              </a:extLst>
            </p:cNvPr>
            <p:cNvSpPr/>
            <p:nvPr/>
          </p:nvSpPr>
          <p:spPr bwMode="auto">
            <a:xfrm>
              <a:off x="10596621" y="2050125"/>
              <a:ext cx="1453763" cy="1572638"/>
            </a:xfrm>
            <a:prstGeom prst="rect">
              <a:avLst/>
            </a:prstGeom>
            <a:ln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82" charset="2"/>
                <a:ea typeface="微软雅黑" panose="020B0503020204020204" pitchFamily="82" charset="2"/>
              </a:endParaRP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D6FCB3C7-161D-25F3-939C-9090EBE8776E}"/>
                </a:ext>
              </a:extLst>
            </p:cNvPr>
            <p:cNvSpPr txBox="1"/>
            <p:nvPr/>
          </p:nvSpPr>
          <p:spPr>
            <a:xfrm>
              <a:off x="11002832" y="2129864"/>
              <a:ext cx="691205" cy="3949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1600" dirty="0">
                  <a:latin typeface="微软雅黑" panose="020B0503020204020204" pitchFamily="82" charset="2"/>
                  <a:ea typeface="微软雅黑" panose="020B0503020204020204" pitchFamily="82" charset="2"/>
                </a:rPr>
                <a:t>日志</a:t>
              </a: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54BCF38E-DDD2-BA5E-AFCA-A9292AF63C80}"/>
                </a:ext>
              </a:extLst>
            </p:cNvPr>
            <p:cNvSpPr/>
            <p:nvPr/>
          </p:nvSpPr>
          <p:spPr bwMode="auto">
            <a:xfrm>
              <a:off x="9018374" y="2050125"/>
              <a:ext cx="1506894" cy="1587359"/>
            </a:xfrm>
            <a:prstGeom prst="rect">
              <a:avLst/>
            </a:prstGeom>
            <a:ln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82" charset="2"/>
                <a:ea typeface="微软雅黑" panose="020B0503020204020204" pitchFamily="82" charset="2"/>
              </a:endParaRP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FE5DA418-C8CB-0708-2AEB-F4C987330F39}"/>
                </a:ext>
              </a:extLst>
            </p:cNvPr>
            <p:cNvSpPr txBox="1"/>
            <p:nvPr/>
          </p:nvSpPr>
          <p:spPr>
            <a:xfrm>
              <a:off x="9413631" y="2116563"/>
              <a:ext cx="691205" cy="3949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1600" dirty="0">
                  <a:latin typeface="微软雅黑" panose="020B0503020204020204" pitchFamily="82" charset="2"/>
                  <a:ea typeface="微软雅黑" panose="020B0503020204020204" pitchFamily="82" charset="2"/>
                </a:rPr>
                <a:t>索引</a:t>
              </a: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E2D5B1F1-DD3A-E3D2-2525-AE45C46021B1}"/>
                </a:ext>
              </a:extLst>
            </p:cNvPr>
            <p:cNvSpPr/>
            <p:nvPr/>
          </p:nvSpPr>
          <p:spPr bwMode="auto">
            <a:xfrm>
              <a:off x="10693329" y="2593623"/>
              <a:ext cx="1249144" cy="400110"/>
            </a:xfrm>
            <a:prstGeom prst="rect">
              <a:avLst/>
            </a:prstGeom>
            <a:ln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zh-CN" altLang="en-US" sz="1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微软雅黑" panose="020B0503020204020204" pitchFamily="82" charset="2"/>
                  <a:ea typeface="微软雅黑" panose="020B0503020204020204" pitchFamily="82" charset="2"/>
                </a:rPr>
                <a:t>日志页面</a:t>
              </a: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E51700E3-0B47-BD96-1B2A-88A77FDAEBAF}"/>
                </a:ext>
              </a:extLst>
            </p:cNvPr>
            <p:cNvSpPr/>
            <p:nvPr/>
          </p:nvSpPr>
          <p:spPr bwMode="auto">
            <a:xfrm>
              <a:off x="10693329" y="3124630"/>
              <a:ext cx="1249144" cy="400110"/>
            </a:xfrm>
            <a:prstGeom prst="rect">
              <a:avLst/>
            </a:prstGeom>
            <a:ln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zh-CN" altLang="en-US" sz="1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微软雅黑" panose="020B0503020204020204" pitchFamily="82" charset="2"/>
                  <a:ea typeface="微软雅黑" panose="020B0503020204020204" pitchFamily="82" charset="2"/>
                </a:rPr>
                <a:t>日志页面</a:t>
              </a: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4E6FA7A6-4712-0436-0D1E-840A88904687}"/>
                </a:ext>
              </a:extLst>
            </p:cNvPr>
            <p:cNvSpPr/>
            <p:nvPr/>
          </p:nvSpPr>
          <p:spPr bwMode="auto">
            <a:xfrm>
              <a:off x="9461634" y="2573654"/>
              <a:ext cx="615511" cy="394974"/>
            </a:xfrm>
            <a:prstGeom prst="rect">
              <a:avLst/>
            </a:prstGeom>
            <a:ln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82" charset="2"/>
                <a:ea typeface="微软雅黑" panose="020B0503020204020204" pitchFamily="82" charset="2"/>
              </a:endParaRP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D90078E9-1074-419D-F02C-B0B92A72BB34}"/>
                </a:ext>
              </a:extLst>
            </p:cNvPr>
            <p:cNvSpPr/>
            <p:nvPr/>
          </p:nvSpPr>
          <p:spPr bwMode="auto">
            <a:xfrm>
              <a:off x="9113497" y="3101365"/>
              <a:ext cx="615512" cy="394974"/>
            </a:xfrm>
            <a:prstGeom prst="rect">
              <a:avLst/>
            </a:prstGeom>
            <a:ln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82" charset="2"/>
                <a:ea typeface="微软雅黑" panose="020B0503020204020204" pitchFamily="82" charset="2"/>
              </a:endParaRPr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2090D756-BBFD-1BEF-1877-784D298152F1}"/>
                </a:ext>
              </a:extLst>
            </p:cNvPr>
            <p:cNvSpPr/>
            <p:nvPr/>
          </p:nvSpPr>
          <p:spPr bwMode="auto">
            <a:xfrm>
              <a:off x="9813023" y="3101364"/>
              <a:ext cx="615512" cy="394974"/>
            </a:xfrm>
            <a:prstGeom prst="rect">
              <a:avLst/>
            </a:prstGeom>
            <a:ln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82" charset="2"/>
                <a:ea typeface="微软雅黑" panose="020B0503020204020204" pitchFamily="82" charset="2"/>
              </a:endParaRPr>
            </a:p>
          </p:txBody>
        </p:sp>
        <p:cxnSp>
          <p:nvCxnSpPr>
            <p:cNvPr id="17" name="直线箭头连接符 16">
              <a:extLst>
                <a:ext uri="{FF2B5EF4-FFF2-40B4-BE49-F238E27FC236}">
                  <a16:creationId xmlns:a16="http://schemas.microsoft.com/office/drawing/2014/main" id="{F1E90299-6D3E-E5E1-A69E-167E91478FAF}"/>
                </a:ext>
              </a:extLst>
            </p:cNvPr>
            <p:cNvCxnSpPr>
              <a:stCxn id="14" idx="2"/>
              <a:endCxn id="15" idx="0"/>
            </p:cNvCxnSpPr>
            <p:nvPr/>
          </p:nvCxnSpPr>
          <p:spPr bwMode="auto">
            <a:xfrm flipH="1">
              <a:off x="9421253" y="2968629"/>
              <a:ext cx="348137" cy="132737"/>
            </a:xfrm>
            <a:prstGeom prst="straightConnector1">
              <a:avLst/>
            </a:prstGeom>
            <a:ln>
              <a:headEnd type="none" w="med" len="med"/>
              <a:tailEnd type="triangle"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直线箭头连接符 17">
              <a:extLst>
                <a:ext uri="{FF2B5EF4-FFF2-40B4-BE49-F238E27FC236}">
                  <a16:creationId xmlns:a16="http://schemas.microsoft.com/office/drawing/2014/main" id="{48EF9790-3E48-31A1-92AD-9C5CEA671BB8}"/>
                </a:ext>
              </a:extLst>
            </p:cNvPr>
            <p:cNvCxnSpPr>
              <a:stCxn id="14" idx="2"/>
              <a:endCxn id="16" idx="0"/>
            </p:cNvCxnSpPr>
            <p:nvPr/>
          </p:nvCxnSpPr>
          <p:spPr bwMode="auto">
            <a:xfrm>
              <a:off x="9769390" y="2968629"/>
              <a:ext cx="351389" cy="132735"/>
            </a:xfrm>
            <a:prstGeom prst="straightConnector1">
              <a:avLst/>
            </a:prstGeom>
            <a:ln>
              <a:headEnd type="none" w="med" len="med"/>
              <a:tailEnd type="triangle"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EA315009-9A2F-4C9A-0ABD-BE3D3AFB7AD3}"/>
                </a:ext>
              </a:extLst>
            </p:cNvPr>
            <p:cNvSpPr/>
            <p:nvPr/>
          </p:nvSpPr>
          <p:spPr bwMode="auto">
            <a:xfrm>
              <a:off x="5443007" y="4112948"/>
              <a:ext cx="5048246" cy="1129786"/>
            </a:xfrm>
            <a:prstGeom prst="rect">
              <a:avLst/>
            </a:prstGeom>
            <a:ln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82" charset="2"/>
                <a:ea typeface="微软雅黑" panose="020B0503020204020204" pitchFamily="82" charset="2"/>
              </a:endParaRP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B59A197D-E049-D593-AC0B-AD4E13A3BBFE}"/>
                </a:ext>
              </a:extLst>
            </p:cNvPr>
            <p:cNvSpPr/>
            <p:nvPr/>
          </p:nvSpPr>
          <p:spPr bwMode="auto">
            <a:xfrm>
              <a:off x="10601613" y="4112948"/>
              <a:ext cx="1453763" cy="394974"/>
            </a:xfrm>
            <a:prstGeom prst="rect">
              <a:avLst/>
            </a:prstGeom>
            <a:ln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82" charset="2"/>
                <a:ea typeface="微软雅黑" panose="020B0503020204020204" pitchFamily="82" charset="2"/>
              </a:endParaRP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437B17B5-A9B0-7D28-B238-55D510EB8D89}"/>
                </a:ext>
              </a:extLst>
            </p:cNvPr>
            <p:cNvSpPr txBox="1"/>
            <p:nvPr/>
          </p:nvSpPr>
          <p:spPr>
            <a:xfrm>
              <a:off x="11012656" y="4176847"/>
              <a:ext cx="691205" cy="3949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1600" dirty="0">
                  <a:latin typeface="微软雅黑" panose="020B0503020204020204" pitchFamily="82" charset="2"/>
                  <a:ea typeface="微软雅黑" panose="020B0503020204020204" pitchFamily="82" charset="2"/>
                </a:rPr>
                <a:t>日志</a:t>
              </a:r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F5E06F5F-6200-3D04-732E-D8652C064510}"/>
                </a:ext>
              </a:extLst>
            </p:cNvPr>
            <p:cNvSpPr/>
            <p:nvPr/>
          </p:nvSpPr>
          <p:spPr bwMode="auto">
            <a:xfrm>
              <a:off x="5789764" y="4230914"/>
              <a:ext cx="1249144" cy="400110"/>
            </a:xfrm>
            <a:prstGeom prst="rect">
              <a:avLst/>
            </a:prstGeom>
            <a:ln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zh-CN" altLang="en-US" sz="1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微软雅黑" panose="020B0503020204020204" pitchFamily="82" charset="2"/>
                  <a:ea typeface="微软雅黑" panose="020B0503020204020204" pitchFamily="82" charset="2"/>
                </a:rPr>
                <a:t>页面</a:t>
              </a:r>
              <a:r>
                <a:rPr kumimoji="1" lang="en-US" altLang="zh-CN" sz="1600" dirty="0">
                  <a:solidFill>
                    <a:schemeClr val="tx1"/>
                  </a:solidFill>
                  <a:latin typeface="微软雅黑" panose="020B0503020204020204" pitchFamily="82" charset="2"/>
                  <a:ea typeface="微软雅黑" panose="020B0503020204020204" pitchFamily="82" charset="2"/>
                </a:rPr>
                <a:t>0</a:t>
              </a:r>
              <a:endParaRPr kumimoji="1" lang="zh-CN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82" charset="2"/>
                <a:ea typeface="微软雅黑" panose="020B0503020204020204" pitchFamily="82" charset="2"/>
              </a:endParaRP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9C74AA8D-69D0-69AE-7357-06A97285C284}"/>
                </a:ext>
              </a:extLst>
            </p:cNvPr>
            <p:cNvSpPr/>
            <p:nvPr/>
          </p:nvSpPr>
          <p:spPr bwMode="auto">
            <a:xfrm>
              <a:off x="7319830" y="4230913"/>
              <a:ext cx="1249144" cy="400110"/>
            </a:xfrm>
            <a:prstGeom prst="rect">
              <a:avLst/>
            </a:prstGeom>
            <a:ln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zh-CN" altLang="en-US" sz="1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微软雅黑" panose="020B0503020204020204" pitchFamily="82" charset="2"/>
                  <a:ea typeface="微软雅黑" panose="020B0503020204020204" pitchFamily="82" charset="2"/>
                </a:rPr>
                <a:t>页面</a:t>
              </a:r>
              <a:r>
                <a:rPr kumimoji="1" lang="en-US" altLang="zh-CN" sz="1600" dirty="0">
                  <a:solidFill>
                    <a:schemeClr val="tx1"/>
                  </a:solidFill>
                  <a:latin typeface="微软雅黑" panose="020B0503020204020204" pitchFamily="82" charset="2"/>
                  <a:ea typeface="微软雅黑" panose="020B0503020204020204" pitchFamily="82" charset="2"/>
                </a:rPr>
                <a:t>1</a:t>
              </a:r>
              <a:endParaRPr kumimoji="1" lang="zh-CN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82" charset="2"/>
                <a:ea typeface="微软雅黑" panose="020B0503020204020204" pitchFamily="82" charset="2"/>
              </a:endParaRPr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5CF68AD7-EF3C-CCD4-DDFF-328A6D898AF5}"/>
                </a:ext>
              </a:extLst>
            </p:cNvPr>
            <p:cNvSpPr/>
            <p:nvPr/>
          </p:nvSpPr>
          <p:spPr bwMode="auto">
            <a:xfrm>
              <a:off x="5789763" y="4761921"/>
              <a:ext cx="1249144" cy="400110"/>
            </a:xfrm>
            <a:prstGeom prst="rect">
              <a:avLst/>
            </a:prstGeom>
            <a:solidFill>
              <a:srgbClr val="BDD8EE"/>
            </a:solidFill>
            <a:ln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zh-CN" altLang="en-US" sz="1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微软雅黑" panose="020B0503020204020204" pitchFamily="82" charset="2"/>
                  <a:ea typeface="微软雅黑" panose="020B0503020204020204" pitchFamily="82" charset="2"/>
                </a:rPr>
                <a:t>页面</a:t>
              </a:r>
              <a:r>
                <a:rPr kumimoji="1" lang="en-US" altLang="zh-CN" sz="1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微软雅黑" panose="020B0503020204020204" pitchFamily="82" charset="2"/>
                  <a:ea typeface="微软雅黑" panose="020B0503020204020204" pitchFamily="82" charset="2"/>
                </a:rPr>
                <a:t>3</a:t>
              </a:r>
              <a:endParaRPr kumimoji="1" lang="zh-CN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82" charset="2"/>
                <a:ea typeface="微软雅黑" panose="020B0503020204020204" pitchFamily="82" charset="2"/>
              </a:endParaRPr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4E8070A7-81A8-5D3C-8328-9B7CC22756EF}"/>
                </a:ext>
              </a:extLst>
            </p:cNvPr>
            <p:cNvSpPr/>
            <p:nvPr/>
          </p:nvSpPr>
          <p:spPr bwMode="auto">
            <a:xfrm>
              <a:off x="7319830" y="4761920"/>
              <a:ext cx="1249144" cy="400110"/>
            </a:xfrm>
            <a:prstGeom prst="rect">
              <a:avLst/>
            </a:prstGeom>
            <a:ln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zh-CN" altLang="en-US" sz="1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微软雅黑" panose="020B0503020204020204" pitchFamily="82" charset="2"/>
                  <a:ea typeface="微软雅黑" panose="020B0503020204020204" pitchFamily="82" charset="2"/>
                </a:rPr>
                <a:t>页面</a:t>
              </a:r>
              <a:r>
                <a:rPr kumimoji="1" lang="en-US" altLang="zh-CN" sz="1600" dirty="0">
                  <a:solidFill>
                    <a:schemeClr val="tx1"/>
                  </a:solidFill>
                  <a:latin typeface="微软雅黑" panose="020B0503020204020204" pitchFamily="82" charset="2"/>
                  <a:ea typeface="微软雅黑" panose="020B0503020204020204" pitchFamily="82" charset="2"/>
                </a:rPr>
                <a:t>4</a:t>
              </a:r>
              <a:endParaRPr kumimoji="1" lang="zh-CN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82" charset="2"/>
                <a:ea typeface="微软雅黑" panose="020B0503020204020204" pitchFamily="82" charset="2"/>
              </a:endParaRPr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3F305F33-7D87-3975-8A27-BF0D3CA409C4}"/>
                </a:ext>
              </a:extLst>
            </p:cNvPr>
            <p:cNvSpPr/>
            <p:nvPr/>
          </p:nvSpPr>
          <p:spPr bwMode="auto">
            <a:xfrm>
              <a:off x="10616269" y="4764064"/>
              <a:ext cx="1439107" cy="394974"/>
            </a:xfrm>
            <a:prstGeom prst="rect">
              <a:avLst/>
            </a:prstGeom>
            <a:ln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82" charset="2"/>
                <a:ea typeface="微软雅黑" panose="020B0503020204020204" pitchFamily="82" charset="2"/>
              </a:endParaRP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A1CDD409-3D25-39A6-14E3-8CBD21D58B27}"/>
                </a:ext>
              </a:extLst>
            </p:cNvPr>
            <p:cNvSpPr txBox="1"/>
            <p:nvPr/>
          </p:nvSpPr>
          <p:spPr>
            <a:xfrm>
              <a:off x="10996868" y="4830501"/>
              <a:ext cx="691205" cy="3949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1600" dirty="0">
                  <a:latin typeface="微软雅黑" panose="020B0503020204020204" pitchFamily="82" charset="2"/>
                  <a:ea typeface="微软雅黑" panose="020B0503020204020204" pitchFamily="82" charset="2"/>
                </a:rPr>
                <a:t>索引</a:t>
              </a:r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710F5181-606A-018A-B543-C5FA213DFD23}"/>
                </a:ext>
              </a:extLst>
            </p:cNvPr>
            <p:cNvSpPr/>
            <p:nvPr/>
          </p:nvSpPr>
          <p:spPr bwMode="auto">
            <a:xfrm>
              <a:off x="8849896" y="4227447"/>
              <a:ext cx="1249144" cy="400110"/>
            </a:xfrm>
            <a:prstGeom prst="rect">
              <a:avLst/>
            </a:prstGeom>
            <a:ln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zh-CN" altLang="en-US" sz="1600" dirty="0">
                  <a:solidFill>
                    <a:schemeClr val="tx1"/>
                  </a:solidFill>
                  <a:latin typeface="微软雅黑" panose="020B0503020204020204" pitchFamily="82" charset="2"/>
                  <a:ea typeface="微软雅黑" panose="020B0503020204020204" pitchFamily="82" charset="2"/>
                </a:rPr>
                <a:t>页面</a:t>
              </a:r>
              <a:r>
                <a:rPr kumimoji="1" lang="en-US" altLang="zh-CN" sz="1600" dirty="0">
                  <a:solidFill>
                    <a:schemeClr val="tx1"/>
                  </a:solidFill>
                  <a:latin typeface="微软雅黑" panose="020B0503020204020204" pitchFamily="82" charset="2"/>
                  <a:ea typeface="微软雅黑" panose="020B0503020204020204" pitchFamily="82" charset="2"/>
                </a:rPr>
                <a:t>2</a:t>
              </a:r>
              <a:endParaRPr kumimoji="1" lang="zh-CN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82" charset="2"/>
                <a:ea typeface="微软雅黑" panose="020B0503020204020204" pitchFamily="82" charset="2"/>
              </a:endParaRPr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FDB7AFB5-DDF4-BD41-8BA8-FB7639E49F85}"/>
                </a:ext>
              </a:extLst>
            </p:cNvPr>
            <p:cNvSpPr/>
            <p:nvPr/>
          </p:nvSpPr>
          <p:spPr bwMode="auto">
            <a:xfrm>
              <a:off x="8849896" y="4758454"/>
              <a:ext cx="1249144" cy="400110"/>
            </a:xfrm>
            <a:prstGeom prst="rect">
              <a:avLst/>
            </a:prstGeom>
            <a:ln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zh-CN" altLang="en-US" sz="1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微软雅黑" panose="020B0503020204020204" pitchFamily="82" charset="2"/>
                  <a:ea typeface="微软雅黑" panose="020B0503020204020204" pitchFamily="82" charset="2"/>
                </a:rPr>
                <a:t>页面</a:t>
              </a:r>
              <a:r>
                <a:rPr kumimoji="1" lang="en-US" altLang="zh-CN" sz="1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微软雅黑" panose="020B0503020204020204" pitchFamily="82" charset="2"/>
                  <a:ea typeface="微软雅黑" panose="020B0503020204020204" pitchFamily="82" charset="2"/>
                </a:rPr>
                <a:t>5</a:t>
              </a:r>
              <a:endParaRPr kumimoji="1" lang="zh-CN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82" charset="2"/>
                <a:ea typeface="微软雅黑" panose="020B0503020204020204" pitchFamily="82" charset="2"/>
              </a:endParaRPr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5DEAA03A-1B6C-ACF6-668C-E2A5DC084D2D}"/>
                </a:ext>
              </a:extLst>
            </p:cNvPr>
            <p:cNvSpPr/>
            <p:nvPr/>
          </p:nvSpPr>
          <p:spPr bwMode="auto">
            <a:xfrm>
              <a:off x="5789763" y="2566396"/>
              <a:ext cx="1249144" cy="400110"/>
            </a:xfrm>
            <a:prstGeom prst="rect">
              <a:avLst/>
            </a:prstGeom>
            <a:ln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zh-CN" altLang="en-US" sz="1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微软雅黑" panose="020B0503020204020204" pitchFamily="82" charset="2"/>
                  <a:ea typeface="微软雅黑" panose="020B0503020204020204" pitchFamily="82" charset="2"/>
                </a:rPr>
                <a:t>页面</a:t>
              </a:r>
              <a:r>
                <a:rPr kumimoji="1" lang="en-US" altLang="zh-CN" sz="1600" dirty="0">
                  <a:solidFill>
                    <a:schemeClr val="tx1"/>
                  </a:solidFill>
                  <a:latin typeface="微软雅黑" panose="020B0503020204020204" pitchFamily="82" charset="2"/>
                  <a:ea typeface="微软雅黑" panose="020B0503020204020204" pitchFamily="82" charset="2"/>
                </a:rPr>
                <a:t>0</a:t>
              </a:r>
              <a:endParaRPr kumimoji="1" lang="zh-CN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82" charset="2"/>
                <a:ea typeface="微软雅黑" panose="020B0503020204020204" pitchFamily="82" charset="2"/>
              </a:endParaRP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DE53C61A-3E8B-2311-056C-D0E0F56D08B3}"/>
                </a:ext>
              </a:extLst>
            </p:cNvPr>
            <p:cNvSpPr/>
            <p:nvPr/>
          </p:nvSpPr>
          <p:spPr bwMode="auto">
            <a:xfrm>
              <a:off x="7319829" y="2566395"/>
              <a:ext cx="1249144" cy="400110"/>
            </a:xfrm>
            <a:prstGeom prst="rect">
              <a:avLst/>
            </a:prstGeom>
            <a:noFill/>
            <a:ln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zh-CN" altLang="en-US" sz="1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微软雅黑" panose="020B0503020204020204" pitchFamily="82" charset="2"/>
                  <a:ea typeface="微软雅黑" panose="020B0503020204020204" pitchFamily="82" charset="2"/>
                </a:rPr>
                <a:t>页面</a:t>
              </a:r>
              <a:r>
                <a:rPr kumimoji="1" lang="en-US" altLang="zh-CN" sz="1600" dirty="0">
                  <a:solidFill>
                    <a:schemeClr val="tx1"/>
                  </a:solidFill>
                  <a:latin typeface="微软雅黑" panose="020B0503020204020204" pitchFamily="82" charset="2"/>
                  <a:ea typeface="微软雅黑" panose="020B0503020204020204" pitchFamily="82" charset="2"/>
                </a:rPr>
                <a:t>2</a:t>
              </a:r>
              <a:endParaRPr kumimoji="1" lang="zh-CN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82" charset="2"/>
                <a:ea typeface="微软雅黑" panose="020B0503020204020204" pitchFamily="82" charset="2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B1B1D5A8-5A46-B84C-5AAD-049BC6242004}"/>
                </a:ext>
              </a:extLst>
            </p:cNvPr>
            <p:cNvSpPr/>
            <p:nvPr/>
          </p:nvSpPr>
          <p:spPr bwMode="auto">
            <a:xfrm>
              <a:off x="5789762" y="3097403"/>
              <a:ext cx="1249144" cy="400110"/>
            </a:xfrm>
            <a:prstGeom prst="rect">
              <a:avLst/>
            </a:prstGeom>
            <a:ln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zh-CN" altLang="en-US" sz="1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微软雅黑" panose="020B0503020204020204" pitchFamily="82" charset="2"/>
                  <a:ea typeface="微软雅黑" panose="020B0503020204020204" pitchFamily="82" charset="2"/>
                </a:rPr>
                <a:t>页面</a:t>
              </a:r>
              <a:r>
                <a:rPr kumimoji="1" lang="en-US" altLang="zh-CN" sz="1600" dirty="0">
                  <a:solidFill>
                    <a:schemeClr val="tx1"/>
                  </a:solidFill>
                  <a:latin typeface="微软雅黑" panose="020B0503020204020204" pitchFamily="82" charset="2"/>
                  <a:ea typeface="微软雅黑" panose="020B0503020204020204" pitchFamily="82" charset="2"/>
                </a:rPr>
                <a:t>5</a:t>
              </a:r>
              <a:endParaRPr kumimoji="1" lang="zh-CN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82" charset="2"/>
                <a:ea typeface="微软雅黑" panose="020B0503020204020204" pitchFamily="82" charset="2"/>
              </a:endParaRPr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A89CFF24-57B6-C4B0-0845-CE6E784285A4}"/>
                </a:ext>
              </a:extLst>
            </p:cNvPr>
            <p:cNvSpPr/>
            <p:nvPr/>
          </p:nvSpPr>
          <p:spPr bwMode="auto">
            <a:xfrm>
              <a:off x="7319829" y="3097402"/>
              <a:ext cx="1249144" cy="400110"/>
            </a:xfrm>
            <a:prstGeom prst="rect">
              <a:avLst/>
            </a:prstGeom>
            <a:solidFill>
              <a:srgbClr val="BDD8EE"/>
            </a:solidFill>
            <a:ln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zh-CN" altLang="en-US" sz="1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微软雅黑" panose="020B0503020204020204" pitchFamily="82" charset="2"/>
                  <a:ea typeface="微软雅黑" panose="020B0503020204020204" pitchFamily="82" charset="2"/>
                </a:rPr>
                <a:t>页面</a:t>
              </a:r>
              <a:r>
                <a:rPr kumimoji="1" lang="en-US" altLang="zh-CN" sz="1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微软雅黑" panose="020B0503020204020204" pitchFamily="82" charset="2"/>
                  <a:ea typeface="微软雅黑" panose="020B0503020204020204" pitchFamily="82" charset="2"/>
                </a:rPr>
                <a:t>3</a:t>
              </a:r>
              <a:endParaRPr kumimoji="1" lang="zh-CN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82" charset="2"/>
                <a:ea typeface="微软雅黑" panose="020B0503020204020204" pitchFamily="82" charset="2"/>
              </a:endParaRPr>
            </a:p>
          </p:txBody>
        </p:sp>
        <p:cxnSp>
          <p:nvCxnSpPr>
            <p:cNvPr id="34" name="直线箭头连接符 33">
              <a:extLst>
                <a:ext uri="{FF2B5EF4-FFF2-40B4-BE49-F238E27FC236}">
                  <a16:creationId xmlns:a16="http://schemas.microsoft.com/office/drawing/2014/main" id="{756EF69D-76A5-532C-DC1E-CF76406C4BAA}"/>
                </a:ext>
              </a:extLst>
            </p:cNvPr>
            <p:cNvCxnSpPr>
              <a:cxnSpLocks/>
              <a:stCxn id="8" idx="2"/>
              <a:endCxn id="20" idx="0"/>
            </p:cNvCxnSpPr>
            <p:nvPr/>
          </p:nvCxnSpPr>
          <p:spPr bwMode="auto">
            <a:xfrm>
              <a:off x="11323502" y="3622763"/>
              <a:ext cx="4992" cy="490185"/>
            </a:xfrm>
            <a:prstGeom prst="straightConnector1">
              <a:avLst/>
            </a:prstGeom>
            <a:ln>
              <a:headEnd type="none" w="med" len="med"/>
              <a:tailEnd type="triangle"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直线箭头连接符 34">
              <a:extLst>
                <a:ext uri="{FF2B5EF4-FFF2-40B4-BE49-F238E27FC236}">
                  <a16:creationId xmlns:a16="http://schemas.microsoft.com/office/drawing/2014/main" id="{7FEE953B-85EE-60F5-410F-5E9190005ADB}"/>
                </a:ext>
              </a:extLst>
            </p:cNvPr>
            <p:cNvCxnSpPr/>
            <p:nvPr/>
          </p:nvCxnSpPr>
          <p:spPr bwMode="auto">
            <a:xfrm flipV="1">
              <a:off x="7170748" y="3628780"/>
              <a:ext cx="0" cy="484168"/>
            </a:xfrm>
            <a:prstGeom prst="straightConnector1">
              <a:avLst/>
            </a:prstGeom>
            <a:ln>
              <a:headEnd type="triangle" w="med" len="med"/>
              <a:tailEnd type="triangle"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6" name="弧 35">
              <a:extLst>
                <a:ext uri="{FF2B5EF4-FFF2-40B4-BE49-F238E27FC236}">
                  <a16:creationId xmlns:a16="http://schemas.microsoft.com/office/drawing/2014/main" id="{963ECD70-EFD7-27DE-5337-9B52D4852B34}"/>
                </a:ext>
              </a:extLst>
            </p:cNvPr>
            <p:cNvSpPr/>
            <p:nvPr/>
          </p:nvSpPr>
          <p:spPr bwMode="auto">
            <a:xfrm rot="18861780">
              <a:off x="10041047" y="4002861"/>
              <a:ext cx="941224" cy="787757"/>
            </a:xfrm>
            <a:prstGeom prst="arc">
              <a:avLst/>
            </a:prstGeom>
            <a:ln>
              <a:headEnd type="triangl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82" charset="2"/>
                <a:ea typeface="微软雅黑" panose="020B0503020204020204" pitchFamily="82" charset="2"/>
              </a:endParaRPr>
            </a:p>
          </p:txBody>
        </p: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B5120437-825C-FE4F-6BD8-B1D286065EF9}"/>
                </a:ext>
              </a:extLst>
            </p:cNvPr>
            <p:cNvSpPr txBox="1"/>
            <p:nvPr/>
          </p:nvSpPr>
          <p:spPr>
            <a:xfrm>
              <a:off x="5736765" y="3702232"/>
              <a:ext cx="1431780" cy="3949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600" dirty="0">
                  <a:latin typeface="微软雅黑" panose="020B0503020204020204" pitchFamily="82" charset="2"/>
                  <a:ea typeface="微软雅黑" panose="020B0503020204020204" pitchFamily="82" charset="2"/>
                </a:rPr>
                <a:t>①</a:t>
              </a:r>
              <a:r>
                <a:rPr kumimoji="1" lang="zh-CN" altLang="en-US" sz="1600" dirty="0">
                  <a:latin typeface="微软雅黑" panose="020B0503020204020204" pitchFamily="82" charset="2"/>
                  <a:ea typeface="微软雅黑" panose="020B0503020204020204" pitchFamily="82" charset="2"/>
                </a:rPr>
                <a:t>缓存数据</a:t>
              </a:r>
            </a:p>
          </p:txBody>
        </p: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7B046178-5B55-0D66-21C5-0029FB5B6C10}"/>
                </a:ext>
              </a:extLst>
            </p:cNvPr>
            <p:cNvSpPr txBox="1"/>
            <p:nvPr/>
          </p:nvSpPr>
          <p:spPr>
            <a:xfrm>
              <a:off x="9451102" y="3637484"/>
              <a:ext cx="1184922" cy="3949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1600" dirty="0">
                  <a:latin typeface="微软雅黑" panose="020B0503020204020204" pitchFamily="82" charset="2"/>
                  <a:ea typeface="微软雅黑" panose="020B0503020204020204" pitchFamily="82" charset="2"/>
                </a:rPr>
                <a:t>故障恢复</a:t>
              </a:r>
            </a:p>
          </p:txBody>
        </p: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B659FE04-BA3F-A6A3-3B11-264D910E09EE}"/>
                </a:ext>
              </a:extLst>
            </p:cNvPr>
            <p:cNvSpPr txBox="1"/>
            <p:nvPr/>
          </p:nvSpPr>
          <p:spPr>
            <a:xfrm>
              <a:off x="11314837" y="3689199"/>
              <a:ext cx="938063" cy="3949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1600" dirty="0">
                  <a:latin typeface="微软雅黑" panose="020B0503020204020204" pitchFamily="82" charset="2"/>
                  <a:ea typeface="微软雅黑" panose="020B0503020204020204" pitchFamily="82" charset="2"/>
                </a:rPr>
                <a:t>写日志</a:t>
              </a:r>
            </a:p>
          </p:txBody>
        </p: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1C76C8ED-DA00-7E6D-5871-6583E6C9C7C8}"/>
                </a:ext>
              </a:extLst>
            </p:cNvPr>
            <p:cNvSpPr txBox="1"/>
            <p:nvPr/>
          </p:nvSpPr>
          <p:spPr>
            <a:xfrm>
              <a:off x="7183068" y="3700077"/>
              <a:ext cx="1184922" cy="3949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1600" dirty="0">
                  <a:latin typeface="微软雅黑" panose="020B0503020204020204" pitchFamily="82" charset="2"/>
                  <a:ea typeface="微软雅黑" panose="020B0503020204020204" pitchFamily="82" charset="2"/>
                </a:rPr>
                <a:t>写回脏页</a:t>
              </a:r>
            </a:p>
          </p:txBody>
        </p: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C6EA0F2D-E909-4F4B-6321-DDDD78F30F34}"/>
                </a:ext>
              </a:extLst>
            </p:cNvPr>
            <p:cNvSpPr txBox="1"/>
            <p:nvPr/>
          </p:nvSpPr>
          <p:spPr>
            <a:xfrm>
              <a:off x="7374756" y="1706528"/>
              <a:ext cx="1678639" cy="3949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600" dirty="0">
                  <a:latin typeface="微软雅黑" panose="020B0503020204020204" pitchFamily="82" charset="2"/>
                  <a:ea typeface="微软雅黑" panose="020B0503020204020204" pitchFamily="82" charset="2"/>
                </a:rPr>
                <a:t>①</a:t>
              </a:r>
              <a:r>
                <a:rPr kumimoji="1" lang="zh-CN" altLang="en-US" sz="1600" dirty="0">
                  <a:latin typeface="微软雅黑" panose="020B0503020204020204" pitchFamily="82" charset="2"/>
                  <a:ea typeface="微软雅黑" panose="020B0503020204020204" pitchFamily="82" charset="2"/>
                </a:rPr>
                <a:t>写缓存数据</a:t>
              </a:r>
            </a:p>
          </p:txBody>
        </p: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94129787-BAE3-2573-E7C2-00FEC76FD4BB}"/>
                </a:ext>
              </a:extLst>
            </p:cNvPr>
            <p:cNvSpPr txBox="1"/>
            <p:nvPr/>
          </p:nvSpPr>
          <p:spPr>
            <a:xfrm>
              <a:off x="10540254" y="1706528"/>
              <a:ext cx="1678639" cy="3949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600" dirty="0">
                  <a:latin typeface="微软雅黑" panose="020B0503020204020204" pitchFamily="82" charset="2"/>
                  <a:ea typeface="微软雅黑" panose="020B0503020204020204" pitchFamily="82" charset="2"/>
                </a:rPr>
                <a:t>②</a:t>
              </a:r>
              <a:r>
                <a:rPr kumimoji="1" lang="zh-CN" altLang="en-US" sz="1600" dirty="0">
                  <a:latin typeface="微软雅黑" panose="020B0503020204020204" pitchFamily="82" charset="2"/>
                  <a:ea typeface="微软雅黑" panose="020B0503020204020204" pitchFamily="82" charset="2"/>
                </a:rPr>
                <a:t>写缓存日志</a:t>
              </a:r>
            </a:p>
          </p:txBody>
        </p: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DF8C526D-3231-37BD-0189-230735D90039}"/>
                </a:ext>
              </a:extLst>
            </p:cNvPr>
            <p:cNvSpPr txBox="1"/>
            <p:nvPr/>
          </p:nvSpPr>
          <p:spPr>
            <a:xfrm>
              <a:off x="10575574" y="5245953"/>
              <a:ext cx="1678639" cy="3949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600" dirty="0">
                  <a:latin typeface="微软雅黑" panose="020B0503020204020204" pitchFamily="82" charset="2"/>
                  <a:ea typeface="微软雅黑" panose="020B0503020204020204" pitchFamily="82" charset="2"/>
                </a:rPr>
                <a:t>③</a:t>
              </a:r>
              <a:r>
                <a:rPr kumimoji="1" lang="zh-CN" altLang="en-US" sz="1600" dirty="0">
                  <a:latin typeface="微软雅黑" panose="020B0503020204020204" pitchFamily="82" charset="2"/>
                  <a:ea typeface="微软雅黑" panose="020B0503020204020204" pitchFamily="82" charset="2"/>
                </a:rPr>
                <a:t>写磁盘日志</a:t>
              </a:r>
            </a:p>
          </p:txBody>
        </p: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8DD0000C-15D1-F27F-FD44-9BC61ABFF791}"/>
                </a:ext>
              </a:extLst>
            </p:cNvPr>
            <p:cNvSpPr txBox="1"/>
            <p:nvPr/>
          </p:nvSpPr>
          <p:spPr>
            <a:xfrm>
              <a:off x="5736765" y="5260630"/>
              <a:ext cx="2172356" cy="3949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600" dirty="0">
                  <a:latin typeface="微软雅黑" panose="020B0503020204020204" pitchFamily="82" charset="2"/>
                  <a:ea typeface="微软雅黑" panose="020B0503020204020204" pitchFamily="82" charset="2"/>
                </a:rPr>
                <a:t>④</a:t>
              </a:r>
              <a:r>
                <a:rPr kumimoji="1" lang="zh-CN" altLang="en-US" sz="1600" dirty="0">
                  <a:solidFill>
                    <a:srgbClr val="3B20FF"/>
                  </a:solidFill>
                  <a:latin typeface="微软雅黑" panose="020B0503020204020204" pitchFamily="82" charset="2"/>
                  <a:ea typeface="微软雅黑" panose="020B0503020204020204" pitchFamily="82" charset="2"/>
                </a:rPr>
                <a:t>异步</a:t>
              </a:r>
              <a:r>
                <a:rPr kumimoji="1" lang="zh-CN" altLang="en-US" sz="1600" dirty="0">
                  <a:latin typeface="微软雅黑" panose="020B0503020204020204" pitchFamily="82" charset="2"/>
                  <a:ea typeface="微软雅黑" panose="020B0503020204020204" pitchFamily="82" charset="2"/>
                </a:rPr>
                <a:t>写磁盘页面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5315135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18">
            <a:extLst>
              <a:ext uri="{FF2B5EF4-FFF2-40B4-BE49-F238E27FC236}">
                <a16:creationId xmlns:a16="http://schemas.microsoft.com/office/drawing/2014/main" id="{483F760F-25D1-445B-BCB8-219DFE4E348F}"/>
              </a:ext>
            </a:extLst>
          </p:cNvPr>
          <p:cNvSpPr/>
          <p:nvPr/>
        </p:nvSpPr>
        <p:spPr>
          <a:xfrm>
            <a:off x="3551042" y="1379219"/>
            <a:ext cx="8336158" cy="4812646"/>
          </a:xfrm>
          <a:prstGeom prst="roundRect">
            <a:avLst>
              <a:gd name="adj" fmla="val 9827"/>
            </a:avLst>
          </a:prstGeom>
          <a:solidFill>
            <a:schemeClr val="bg1"/>
          </a:solidFill>
          <a:ln w="12700" cap="flat">
            <a:gradFill>
              <a:gsLst>
                <a:gs pos="0">
                  <a:srgbClr val="3B20FF">
                    <a:alpha val="16000"/>
                  </a:srgbClr>
                </a:gs>
                <a:gs pos="100000">
                  <a:srgbClr val="6F1787"/>
                </a:gs>
              </a:gsLst>
              <a:lin ang="10800000" scaled="1"/>
            </a:gradFill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endParaRPr lang="zh-CN" altLang="en-US" b="1" dirty="0">
              <a:latin typeface="微软雅黑" panose="020B0503020204020204" pitchFamily="82" charset="2"/>
              <a:ea typeface="微软雅黑" panose="020B0503020204020204" pitchFamily="82" charset="2"/>
              <a:sym typeface="+mn-ea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1BF1C3C-A481-1EC0-4795-00728143FFE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7BBDC00-B9E2-4EFD-9306-2934E87247C6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华文楷体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华文楷体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2FB42049-B4DC-7021-7F92-9E0B0D4D7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latin typeface="微软雅黑" panose="020B0503020204020204" pitchFamily="82" charset="2"/>
                <a:ea typeface="微软雅黑" panose="020B0503020204020204" pitchFamily="82" charset="2"/>
              </a:rPr>
              <a:t>基于</a:t>
            </a:r>
            <a:r>
              <a:rPr lang="en-US" altLang="zh-CN" dirty="0">
                <a:latin typeface="微软雅黑" panose="020B0503020204020204" pitchFamily="82" charset="2"/>
                <a:ea typeface="微软雅黑" panose="020B0503020204020204" pitchFamily="82" charset="2"/>
              </a:rPr>
              <a:t>redo</a:t>
            </a:r>
            <a:r>
              <a:rPr kumimoji="1" lang="zh-CN" altLang="en-US" dirty="0">
                <a:latin typeface="微软雅黑" panose="020B0503020204020204" pitchFamily="82" charset="2"/>
                <a:ea typeface="微软雅黑" panose="020B0503020204020204" pitchFamily="82" charset="2"/>
              </a:rPr>
              <a:t>日志的恢复</a:t>
            </a: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4DB8C2C-0628-879A-FB01-D049C4DEB0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数据库系统</a:t>
            </a: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—</a:t>
            </a: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故障恢复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D06C162A-3491-42F9-6A02-9E00C29E8849}"/>
              </a:ext>
            </a:extLst>
          </p:cNvPr>
          <p:cNvSpPr txBox="1"/>
          <p:nvPr/>
        </p:nvSpPr>
        <p:spPr>
          <a:xfrm>
            <a:off x="7471381" y="5585321"/>
            <a:ext cx="12622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imHei" panose="02010609060101010101" pitchFamily="49" charset="-122"/>
                <a:ea typeface="SimHei" panose="02010609060101010101" pitchFamily="49" charset="-122"/>
              </a:rPr>
              <a:t>磁盘</a:t>
            </a:r>
          </a:p>
        </p:txBody>
      </p:sp>
      <p:sp>
        <p:nvSpPr>
          <p:cNvPr id="75" name="文本框 74">
            <a:extLst>
              <a:ext uri="{FF2B5EF4-FFF2-40B4-BE49-F238E27FC236}">
                <a16:creationId xmlns:a16="http://schemas.microsoft.com/office/drawing/2014/main" id="{1EAA90D5-A01E-7FB7-A0AC-1F9DDA62E3A0}"/>
              </a:ext>
            </a:extLst>
          </p:cNvPr>
          <p:cNvSpPr txBox="1"/>
          <p:nvPr/>
        </p:nvSpPr>
        <p:spPr>
          <a:xfrm>
            <a:off x="318573" y="1909511"/>
            <a:ext cx="325034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82" charset="2"/>
                <a:ea typeface="微软雅黑" panose="020B0503020204020204" pitchFamily="82" charset="2"/>
              </a:rPr>
              <a:t>1.</a:t>
            </a: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82" charset="2"/>
                <a:ea typeface="微软雅黑" panose="020B0503020204020204" pitchFamily="82" charset="2"/>
              </a:rPr>
              <a:t>写入数据项</a:t>
            </a:r>
            <a:endParaRPr kumimoji="1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82" charset="2"/>
                <a:ea typeface="微软雅黑" panose="020B0503020204020204" pitchFamily="82" charset="2"/>
              </a:rPr>
              <a:t>2.</a:t>
            </a: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82" charset="2"/>
                <a:ea typeface="微软雅黑" panose="020B0503020204020204" pitchFamily="82" charset="2"/>
              </a:rPr>
              <a:t>写入日志记录</a:t>
            </a:r>
            <a:endParaRPr kumimoji="1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82" charset="2"/>
                <a:ea typeface="微软雅黑" panose="020B0503020204020204" pitchFamily="82" charset="2"/>
              </a:rPr>
              <a:t>3.</a:t>
            </a: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82" charset="2"/>
                <a:ea typeface="微软雅黑" panose="020B0503020204020204" pitchFamily="82" charset="2"/>
              </a:rPr>
              <a:t>将日志写回磁盘</a:t>
            </a:r>
            <a:endParaRPr kumimoji="1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82" charset="2"/>
                <a:ea typeface="微软雅黑" panose="020B0503020204020204" pitchFamily="82" charset="2"/>
              </a:rPr>
              <a:t>4.</a:t>
            </a: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82" charset="2"/>
                <a:ea typeface="微软雅黑" panose="020B0503020204020204" pitchFamily="82" charset="2"/>
              </a:rPr>
              <a:t>返回提交成功</a:t>
            </a:r>
            <a:endParaRPr kumimoji="1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82" charset="2"/>
                <a:ea typeface="微软雅黑" panose="020B0503020204020204" pitchFamily="82" charset="2"/>
              </a:rPr>
              <a:t>5.</a:t>
            </a: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82" charset="2"/>
                <a:ea typeface="微软雅黑" panose="020B0503020204020204" pitchFamily="82" charset="2"/>
              </a:rPr>
              <a:t>异步将脏页写回磁盘</a:t>
            </a:r>
            <a:endParaRPr kumimoji="1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sz="2000" dirty="0">
              <a:solidFill>
                <a:srgbClr val="000000"/>
              </a:solidFill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82" charset="2"/>
                <a:ea typeface="微软雅黑" panose="020B0503020204020204" pitchFamily="82" charset="2"/>
              </a:rPr>
              <a:t>注意：事务未提交前不能写磁盘；事务提交后只能写不含活跃事务的页面</a:t>
            </a:r>
            <a:endParaRPr kumimoji="1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77" name="文本框 76">
            <a:extLst>
              <a:ext uri="{FF2B5EF4-FFF2-40B4-BE49-F238E27FC236}">
                <a16:creationId xmlns:a16="http://schemas.microsoft.com/office/drawing/2014/main" id="{9C460ED8-7967-A20F-138E-279F457520E1}"/>
              </a:ext>
            </a:extLst>
          </p:cNvPr>
          <p:cNvSpPr txBox="1"/>
          <p:nvPr/>
        </p:nvSpPr>
        <p:spPr>
          <a:xfrm>
            <a:off x="885547" y="4828884"/>
            <a:ext cx="22135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82" charset="2"/>
                <a:ea typeface="微软雅黑" panose="020B0503020204020204" pitchFamily="82" charset="2"/>
              </a:rPr>
              <a:t>需要保证事务提交前完成</a:t>
            </a:r>
          </a:p>
        </p:txBody>
      </p:sp>
      <p:sp>
        <p:nvSpPr>
          <p:cNvPr id="4" name="下箭头 3">
            <a:extLst>
              <a:ext uri="{FF2B5EF4-FFF2-40B4-BE49-F238E27FC236}">
                <a16:creationId xmlns:a16="http://schemas.microsoft.com/office/drawing/2014/main" id="{5FDAF206-595D-D669-5B87-6B72C6512F4B}"/>
              </a:ext>
            </a:extLst>
          </p:cNvPr>
          <p:cNvSpPr/>
          <p:nvPr/>
        </p:nvSpPr>
        <p:spPr bwMode="auto">
          <a:xfrm>
            <a:off x="358777" y="4970062"/>
            <a:ext cx="493641" cy="576000"/>
          </a:xfrm>
          <a:prstGeom prst="downArrow">
            <a:avLst/>
          </a:prstGeom>
          <a:noFill/>
          <a:ln w="28575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3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华文楷体" pitchFamily="2" charset="-122"/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E8C0D830-03EA-4858-953D-58E2EA278B8B}"/>
              </a:ext>
            </a:extLst>
          </p:cNvPr>
          <p:cNvGrpSpPr/>
          <p:nvPr/>
        </p:nvGrpSpPr>
        <p:grpSpPr>
          <a:xfrm>
            <a:off x="3752368" y="1679795"/>
            <a:ext cx="8134831" cy="3980086"/>
            <a:chOff x="3170582" y="945785"/>
            <a:chExt cx="9470211" cy="5160152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9AC73EF0-121F-383D-C3F6-456A9CF3CB26}"/>
                </a:ext>
              </a:extLst>
            </p:cNvPr>
            <p:cNvSpPr/>
            <p:nvPr/>
          </p:nvSpPr>
          <p:spPr bwMode="auto">
            <a:xfrm>
              <a:off x="3170582" y="1649896"/>
              <a:ext cx="4084983" cy="1878495"/>
            </a:xfrm>
            <a:prstGeom prst="rect">
              <a:avLst/>
            </a:prstGeom>
            <a:ln w="38100"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华文楷体" pitchFamily="2" charset="-122"/>
              </a:endParaRP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AB199268-03EA-6CCD-0804-43EAAFE29C05}"/>
                </a:ext>
              </a:extLst>
            </p:cNvPr>
            <p:cNvSpPr/>
            <p:nvPr/>
          </p:nvSpPr>
          <p:spPr bwMode="auto">
            <a:xfrm>
              <a:off x="3170582" y="4227442"/>
              <a:ext cx="6162261" cy="1878495"/>
            </a:xfrm>
            <a:prstGeom prst="rect">
              <a:avLst/>
            </a:prstGeom>
            <a:ln w="38100"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华文楷体" pitchFamily="2" charset="-122"/>
              </a:endParaRP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4CF352B9-5BF7-9F69-C58B-EAF69C593AAA}"/>
                </a:ext>
              </a:extLst>
            </p:cNvPr>
            <p:cNvSpPr/>
            <p:nvPr/>
          </p:nvSpPr>
          <p:spPr bwMode="auto">
            <a:xfrm flipH="1">
              <a:off x="7623311" y="1649895"/>
              <a:ext cx="1709531" cy="1878495"/>
            </a:xfrm>
            <a:prstGeom prst="rect">
              <a:avLst/>
            </a:prstGeom>
            <a:ln w="38100"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华文楷体" pitchFamily="2" charset="-122"/>
              </a:endParaRP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7B65BA75-2D22-1546-5869-09014B31E537}"/>
                </a:ext>
              </a:extLst>
            </p:cNvPr>
            <p:cNvSpPr/>
            <p:nvPr/>
          </p:nvSpPr>
          <p:spPr bwMode="auto">
            <a:xfrm flipH="1">
              <a:off x="9700588" y="1649894"/>
              <a:ext cx="1709531" cy="1878495"/>
            </a:xfrm>
            <a:prstGeom prst="rect">
              <a:avLst/>
            </a:prstGeom>
            <a:ln w="38100"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华文楷体" pitchFamily="2" charset="-122"/>
              </a:endParaRP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12A49890-0A34-FA16-17E4-5AA5426FA999}"/>
                </a:ext>
              </a:extLst>
            </p:cNvPr>
            <p:cNvSpPr/>
            <p:nvPr/>
          </p:nvSpPr>
          <p:spPr bwMode="auto">
            <a:xfrm flipH="1">
              <a:off x="9700587" y="4227442"/>
              <a:ext cx="1709531" cy="1080000"/>
            </a:xfrm>
            <a:prstGeom prst="rect">
              <a:avLst/>
            </a:prstGeom>
            <a:ln w="38100"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华文楷体" pitchFamily="2" charset="-122"/>
              </a:endParaRP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2403E935-36ED-C653-08D6-408398BD2A9D}"/>
                </a:ext>
              </a:extLst>
            </p:cNvPr>
            <p:cNvSpPr/>
            <p:nvPr/>
          </p:nvSpPr>
          <p:spPr bwMode="auto">
            <a:xfrm flipH="1">
              <a:off x="9700586" y="5456839"/>
              <a:ext cx="1709531" cy="648000"/>
            </a:xfrm>
            <a:prstGeom prst="rect">
              <a:avLst/>
            </a:prstGeom>
            <a:ln w="38100"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华文楷体" pitchFamily="2" charset="-122"/>
              </a:endParaRP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D2DF0CC0-041D-A9CF-73F7-A60F8460E932}"/>
                </a:ext>
              </a:extLst>
            </p:cNvPr>
            <p:cNvSpPr txBox="1"/>
            <p:nvPr/>
          </p:nvSpPr>
          <p:spPr>
            <a:xfrm>
              <a:off x="7295319" y="945785"/>
              <a:ext cx="1504531" cy="595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82" charset="2"/>
                  <a:ea typeface="微软雅黑" panose="020B0503020204020204" pitchFamily="82" charset="2"/>
                </a:rPr>
                <a:t>缓冲区</a:t>
              </a: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77D04845-9AA7-1D45-F25D-F2795A3EC086}"/>
                </a:ext>
              </a:extLst>
            </p:cNvPr>
            <p:cNvSpPr txBox="1"/>
            <p:nvPr/>
          </p:nvSpPr>
          <p:spPr>
            <a:xfrm>
              <a:off x="4638261" y="1719470"/>
              <a:ext cx="1528182" cy="4554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82" charset="2"/>
                  <a:ea typeface="微软雅黑" panose="020B0503020204020204" pitchFamily="82" charset="2"/>
                </a:rPr>
                <a:t>数据页面</a:t>
              </a: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558A2333-3A2C-94FF-FD2A-195E22B041CE}"/>
                </a:ext>
              </a:extLst>
            </p:cNvPr>
            <p:cNvSpPr txBox="1"/>
            <p:nvPr/>
          </p:nvSpPr>
          <p:spPr>
            <a:xfrm>
              <a:off x="8132690" y="1719470"/>
              <a:ext cx="802588" cy="4554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82" charset="2"/>
                  <a:ea typeface="微软雅黑" panose="020B0503020204020204" pitchFamily="82" charset="2"/>
                </a:rPr>
                <a:t>索引</a:t>
              </a: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2BEB3092-5CAC-5487-3D1B-40FA7D05352A}"/>
                </a:ext>
              </a:extLst>
            </p:cNvPr>
            <p:cNvSpPr txBox="1"/>
            <p:nvPr/>
          </p:nvSpPr>
          <p:spPr>
            <a:xfrm>
              <a:off x="10209964" y="1719470"/>
              <a:ext cx="802588" cy="4554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82" charset="2"/>
                  <a:ea typeface="微软雅黑" panose="020B0503020204020204" pitchFamily="82" charset="2"/>
                </a:rPr>
                <a:t>日志</a:t>
              </a: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B7A341A3-3D41-A8CD-7321-A6695AF490BD}"/>
                </a:ext>
              </a:extLst>
            </p:cNvPr>
            <p:cNvSpPr txBox="1"/>
            <p:nvPr/>
          </p:nvSpPr>
          <p:spPr>
            <a:xfrm>
              <a:off x="9831035" y="4554121"/>
              <a:ext cx="1461053" cy="455499"/>
            </a:xfrm>
            <a:prstGeom prst="rect">
              <a:avLst/>
            </a:prstGeom>
            <a:ln w="28575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82" charset="2"/>
                  <a:ea typeface="微软雅黑" panose="020B0503020204020204" pitchFamily="82" charset="2"/>
                </a:rPr>
                <a:t>日志文件</a:t>
              </a: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AE07E021-0449-40A1-839E-B05E76602D51}"/>
                </a:ext>
              </a:extLst>
            </p:cNvPr>
            <p:cNvSpPr txBox="1"/>
            <p:nvPr/>
          </p:nvSpPr>
          <p:spPr>
            <a:xfrm>
              <a:off x="10132402" y="5561455"/>
              <a:ext cx="957710" cy="5187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82" charset="2"/>
                  <a:ea typeface="微软雅黑" panose="020B0503020204020204" pitchFamily="82" charset="2"/>
                </a:rPr>
                <a:t>索引</a:t>
              </a:r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69376DE0-7DBE-D99F-7DB6-3578C89E9E15}"/>
                </a:ext>
              </a:extLst>
            </p:cNvPr>
            <p:cNvSpPr/>
            <p:nvPr/>
          </p:nvSpPr>
          <p:spPr bwMode="auto">
            <a:xfrm flipH="1">
              <a:off x="9843045" y="4359964"/>
              <a:ext cx="1437867" cy="813988"/>
            </a:xfrm>
            <a:prstGeom prst="rect">
              <a:avLst/>
            </a:prstGeom>
            <a:noFill/>
            <a:ln w="38100"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华文楷体" pitchFamily="2" charset="-122"/>
              </a:endParaRPr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186E0AA8-B289-DA77-84C6-0D7B20CCAAF5}"/>
                </a:ext>
              </a:extLst>
            </p:cNvPr>
            <p:cNvSpPr/>
            <p:nvPr/>
          </p:nvSpPr>
          <p:spPr bwMode="auto">
            <a:xfrm flipH="1">
              <a:off x="3574767" y="2189154"/>
              <a:ext cx="1437867" cy="468000"/>
            </a:xfrm>
            <a:prstGeom prst="rect">
              <a:avLst/>
            </a:prstGeom>
            <a:noFill/>
            <a:ln w="38100"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华文楷体" pitchFamily="2" charset="-122"/>
              </a:endParaRP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07CC73F3-C695-7090-E238-27D75A9E2233}"/>
                </a:ext>
              </a:extLst>
            </p:cNvPr>
            <p:cNvSpPr/>
            <p:nvPr/>
          </p:nvSpPr>
          <p:spPr bwMode="auto">
            <a:xfrm flipH="1">
              <a:off x="3574766" y="2858772"/>
              <a:ext cx="1437867" cy="468000"/>
            </a:xfrm>
            <a:prstGeom prst="rect">
              <a:avLst/>
            </a:prstGeom>
            <a:noFill/>
            <a:ln w="38100"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华文楷体" pitchFamily="2" charset="-122"/>
              </a:endParaRPr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389812B0-C3D4-CF03-52B2-D8482A5E8EC0}"/>
                </a:ext>
              </a:extLst>
            </p:cNvPr>
            <p:cNvSpPr/>
            <p:nvPr/>
          </p:nvSpPr>
          <p:spPr bwMode="auto">
            <a:xfrm flipH="1">
              <a:off x="5377065" y="2858772"/>
              <a:ext cx="1437867" cy="468000"/>
            </a:xfrm>
            <a:prstGeom prst="rect">
              <a:avLst/>
            </a:prstGeom>
            <a:noFill/>
            <a:ln w="38100"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华文楷体" pitchFamily="2" charset="-122"/>
              </a:endParaRPr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F9E57AC3-B2E9-D010-3109-403E39D3A6C7}"/>
                </a:ext>
              </a:extLst>
            </p:cNvPr>
            <p:cNvSpPr/>
            <p:nvPr/>
          </p:nvSpPr>
          <p:spPr bwMode="auto">
            <a:xfrm flipH="1">
              <a:off x="5380380" y="2192083"/>
              <a:ext cx="1437867" cy="468000"/>
            </a:xfrm>
            <a:prstGeom prst="rect">
              <a:avLst/>
            </a:prstGeom>
            <a:noFill/>
            <a:ln w="38100"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华文楷体" pitchFamily="2" charset="-122"/>
              </a:endParaRPr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9C79D2DF-2C2E-B9A9-9097-FBB5F59B6788}"/>
                </a:ext>
              </a:extLst>
            </p:cNvPr>
            <p:cNvSpPr/>
            <p:nvPr/>
          </p:nvSpPr>
          <p:spPr bwMode="auto">
            <a:xfrm flipH="1">
              <a:off x="3694036" y="4603691"/>
              <a:ext cx="1437867" cy="468000"/>
            </a:xfrm>
            <a:prstGeom prst="rect">
              <a:avLst/>
            </a:prstGeom>
            <a:noFill/>
            <a:ln w="38100"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华文楷体" pitchFamily="2" charset="-122"/>
              </a:endParaRP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009E6918-051D-1619-3365-0B095B3FFBC6}"/>
                </a:ext>
              </a:extLst>
            </p:cNvPr>
            <p:cNvSpPr/>
            <p:nvPr/>
          </p:nvSpPr>
          <p:spPr bwMode="auto">
            <a:xfrm flipH="1">
              <a:off x="3694035" y="5273309"/>
              <a:ext cx="1437867" cy="468000"/>
            </a:xfrm>
            <a:prstGeom prst="rect">
              <a:avLst/>
            </a:prstGeom>
            <a:noFill/>
            <a:ln w="38100"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华文楷体" pitchFamily="2" charset="-122"/>
              </a:endParaRPr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A64936B4-AD24-5ABC-D339-DB1BD6CE8684}"/>
                </a:ext>
              </a:extLst>
            </p:cNvPr>
            <p:cNvSpPr/>
            <p:nvPr/>
          </p:nvSpPr>
          <p:spPr bwMode="auto">
            <a:xfrm flipH="1">
              <a:off x="5526151" y="5273309"/>
              <a:ext cx="1437867" cy="468000"/>
            </a:xfrm>
            <a:prstGeom prst="rect">
              <a:avLst/>
            </a:prstGeom>
            <a:noFill/>
            <a:ln w="38100"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华文楷体" pitchFamily="2" charset="-122"/>
              </a:endParaRPr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47A5CD92-902B-DD60-E574-49645ECA7B22}"/>
                </a:ext>
              </a:extLst>
            </p:cNvPr>
            <p:cNvSpPr/>
            <p:nvPr/>
          </p:nvSpPr>
          <p:spPr bwMode="auto">
            <a:xfrm flipH="1">
              <a:off x="5529466" y="4606620"/>
              <a:ext cx="1437867" cy="468000"/>
            </a:xfrm>
            <a:prstGeom prst="rect">
              <a:avLst/>
            </a:prstGeom>
            <a:noFill/>
            <a:ln w="38100"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华文楷体" pitchFamily="2" charset="-122"/>
              </a:endParaRPr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D6526ACF-16B7-428D-DDE7-3CA5B7B5A18F}"/>
                </a:ext>
              </a:extLst>
            </p:cNvPr>
            <p:cNvSpPr/>
            <p:nvPr/>
          </p:nvSpPr>
          <p:spPr bwMode="auto">
            <a:xfrm flipH="1">
              <a:off x="7358668" y="5273309"/>
              <a:ext cx="1437867" cy="468000"/>
            </a:xfrm>
            <a:prstGeom prst="rect">
              <a:avLst/>
            </a:prstGeom>
            <a:noFill/>
            <a:ln w="38100"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华文楷体" pitchFamily="2" charset="-122"/>
              </a:endParaRP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B08C6F3B-6435-4C8D-C369-EF53F7FAA4D5}"/>
                </a:ext>
              </a:extLst>
            </p:cNvPr>
            <p:cNvSpPr/>
            <p:nvPr/>
          </p:nvSpPr>
          <p:spPr bwMode="auto">
            <a:xfrm flipH="1">
              <a:off x="7361983" y="4606620"/>
              <a:ext cx="1437867" cy="468000"/>
            </a:xfrm>
            <a:prstGeom prst="rect">
              <a:avLst/>
            </a:prstGeom>
            <a:noFill/>
            <a:ln w="38100"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华文楷体" pitchFamily="2" charset="-122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7E62AD1F-FFBE-8494-6EFA-65F975937E3C}"/>
                </a:ext>
              </a:extLst>
            </p:cNvPr>
            <p:cNvSpPr/>
            <p:nvPr/>
          </p:nvSpPr>
          <p:spPr bwMode="auto">
            <a:xfrm flipH="1">
              <a:off x="9950295" y="2894562"/>
              <a:ext cx="1224000" cy="468000"/>
            </a:xfrm>
            <a:prstGeom prst="rect">
              <a:avLst/>
            </a:prstGeom>
            <a:noFill/>
            <a:ln w="38100"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华文楷体" pitchFamily="2" charset="-122"/>
              </a:endParaRPr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40A7CC39-40A0-CEA6-DF1A-3E572CD61810}"/>
                </a:ext>
              </a:extLst>
            </p:cNvPr>
            <p:cNvSpPr/>
            <p:nvPr/>
          </p:nvSpPr>
          <p:spPr bwMode="auto">
            <a:xfrm flipH="1">
              <a:off x="9953610" y="2227873"/>
              <a:ext cx="1224000" cy="468000"/>
            </a:xfrm>
            <a:prstGeom prst="rect">
              <a:avLst/>
            </a:prstGeom>
            <a:noFill/>
            <a:ln w="38100"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华文楷体" pitchFamily="2" charset="-122"/>
              </a:endParaRPr>
            </a:p>
          </p:txBody>
        </p: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A60E6491-F0B2-CA82-D8FB-D131E6A93B14}"/>
                </a:ext>
              </a:extLst>
            </p:cNvPr>
            <p:cNvSpPr txBox="1"/>
            <p:nvPr/>
          </p:nvSpPr>
          <p:spPr>
            <a:xfrm>
              <a:off x="10019868" y="2252028"/>
              <a:ext cx="1072194" cy="420461"/>
            </a:xfrm>
            <a:prstGeom prst="rect">
              <a:avLst/>
            </a:prstGeom>
            <a:ln w="28575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82" charset="2"/>
                  <a:ea typeface="微软雅黑" panose="020B0503020204020204" pitchFamily="82" charset="2"/>
                </a:rPr>
                <a:t>日志段</a:t>
              </a:r>
            </a:p>
          </p:txBody>
        </p: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2E9B8B72-F90F-2BA6-5B05-CB682DE8D8FE}"/>
                </a:ext>
              </a:extLst>
            </p:cNvPr>
            <p:cNvSpPr txBox="1"/>
            <p:nvPr/>
          </p:nvSpPr>
          <p:spPr>
            <a:xfrm>
              <a:off x="10033121" y="2921263"/>
              <a:ext cx="1072194" cy="420461"/>
            </a:xfrm>
            <a:prstGeom prst="rect">
              <a:avLst/>
            </a:prstGeom>
            <a:ln w="28575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82" charset="2"/>
                  <a:ea typeface="微软雅黑" panose="020B0503020204020204" pitchFamily="82" charset="2"/>
                </a:rPr>
                <a:t>日志段</a:t>
              </a:r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2E74F987-620F-2304-0DA7-530B952DC6FE}"/>
                </a:ext>
              </a:extLst>
            </p:cNvPr>
            <p:cNvSpPr txBox="1"/>
            <p:nvPr/>
          </p:nvSpPr>
          <p:spPr>
            <a:xfrm>
              <a:off x="3757602" y="2216217"/>
              <a:ext cx="1072194" cy="455499"/>
            </a:xfrm>
            <a:prstGeom prst="rect">
              <a:avLst/>
            </a:prstGeom>
            <a:ln w="28575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82" charset="2"/>
                  <a:ea typeface="微软雅黑" panose="020B0503020204020204" pitchFamily="82" charset="2"/>
                </a:rPr>
                <a:t>页面</a:t>
              </a:r>
              <a:r>
                <a:rPr kumimoji="1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82" charset="2"/>
                  <a:ea typeface="微软雅黑" panose="020B0503020204020204" pitchFamily="82" charset="2"/>
                </a:rPr>
                <a:t>0</a:t>
              </a:r>
              <a:endPara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82" charset="2"/>
                <a:ea typeface="微软雅黑" panose="020B0503020204020204" pitchFamily="82" charset="2"/>
              </a:endParaRPr>
            </a:p>
          </p:txBody>
        </p: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DA325912-FBE1-BC15-AB26-8BB8FF026167}"/>
                </a:ext>
              </a:extLst>
            </p:cNvPr>
            <p:cNvSpPr txBox="1"/>
            <p:nvPr/>
          </p:nvSpPr>
          <p:spPr>
            <a:xfrm>
              <a:off x="5598003" y="2209684"/>
              <a:ext cx="1072194" cy="455499"/>
            </a:xfrm>
            <a:prstGeom prst="rect">
              <a:avLst/>
            </a:prstGeom>
            <a:ln w="28575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82" charset="2"/>
                  <a:ea typeface="微软雅黑" panose="020B0503020204020204" pitchFamily="82" charset="2"/>
                </a:rPr>
                <a:t>页面</a:t>
              </a:r>
              <a:r>
                <a:rPr kumimoji="1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82" charset="2"/>
                  <a:ea typeface="微软雅黑" panose="020B0503020204020204" pitchFamily="82" charset="2"/>
                </a:rPr>
                <a:t>2</a:t>
              </a:r>
              <a:endPara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82" charset="2"/>
                <a:ea typeface="微软雅黑" panose="020B0503020204020204" pitchFamily="82" charset="2"/>
              </a:endParaRPr>
            </a:p>
          </p:txBody>
        </p: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12BA0FBF-1112-B3F9-C0D2-B9A6AA4A94D1}"/>
                </a:ext>
              </a:extLst>
            </p:cNvPr>
            <p:cNvSpPr txBox="1"/>
            <p:nvPr/>
          </p:nvSpPr>
          <p:spPr>
            <a:xfrm>
              <a:off x="3757602" y="2877766"/>
              <a:ext cx="1072194" cy="455499"/>
            </a:xfrm>
            <a:prstGeom prst="rect">
              <a:avLst/>
            </a:prstGeom>
            <a:ln w="28575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82" charset="2"/>
                  <a:ea typeface="微软雅黑" panose="020B0503020204020204" pitchFamily="82" charset="2"/>
                </a:rPr>
                <a:t>页面</a:t>
              </a:r>
              <a:r>
                <a:rPr kumimoji="1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82" charset="2"/>
                  <a:ea typeface="微软雅黑" panose="020B0503020204020204" pitchFamily="82" charset="2"/>
                </a:rPr>
                <a:t>5</a:t>
              </a:r>
              <a:endPara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82" charset="2"/>
                <a:ea typeface="微软雅黑" panose="020B0503020204020204" pitchFamily="82" charset="2"/>
              </a:endParaRPr>
            </a:p>
          </p:txBody>
        </p: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5E5FB670-7374-85EF-6D52-A54FD04AB339}"/>
                </a:ext>
              </a:extLst>
            </p:cNvPr>
            <p:cNvSpPr txBox="1"/>
            <p:nvPr/>
          </p:nvSpPr>
          <p:spPr>
            <a:xfrm>
              <a:off x="7541504" y="5307254"/>
              <a:ext cx="1072194" cy="455499"/>
            </a:xfrm>
            <a:prstGeom prst="rect">
              <a:avLst/>
            </a:prstGeom>
            <a:ln w="28575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82" charset="2"/>
                  <a:ea typeface="微软雅黑" panose="020B0503020204020204" pitchFamily="82" charset="2"/>
                </a:rPr>
                <a:t>页面</a:t>
              </a:r>
              <a:r>
                <a:rPr kumimoji="1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82" charset="2"/>
                  <a:ea typeface="微软雅黑" panose="020B0503020204020204" pitchFamily="82" charset="2"/>
                </a:rPr>
                <a:t>5</a:t>
              </a:r>
              <a:endPara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82" charset="2"/>
                <a:ea typeface="微软雅黑" panose="020B0503020204020204" pitchFamily="82" charset="2"/>
              </a:endParaRPr>
            </a:p>
          </p:txBody>
        </p: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E81A3BA8-3242-A619-69B1-2291401E2A89}"/>
                </a:ext>
              </a:extLst>
            </p:cNvPr>
            <p:cNvSpPr txBox="1"/>
            <p:nvPr/>
          </p:nvSpPr>
          <p:spPr>
            <a:xfrm>
              <a:off x="5708987" y="5307254"/>
              <a:ext cx="1072194" cy="455499"/>
            </a:xfrm>
            <a:prstGeom prst="rect">
              <a:avLst/>
            </a:prstGeom>
            <a:ln w="28575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82" charset="2"/>
                  <a:ea typeface="微软雅黑" panose="020B0503020204020204" pitchFamily="82" charset="2"/>
                </a:rPr>
                <a:t>页面</a:t>
              </a:r>
              <a:r>
                <a:rPr kumimoji="1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82" charset="2"/>
                  <a:ea typeface="微软雅黑" panose="020B0503020204020204" pitchFamily="82" charset="2"/>
                </a:rPr>
                <a:t>4</a:t>
              </a:r>
              <a:endPara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82" charset="2"/>
                <a:ea typeface="微软雅黑" panose="020B0503020204020204" pitchFamily="82" charset="2"/>
              </a:endParaRPr>
            </a:p>
          </p:txBody>
        </p: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49F414B3-AAA9-974D-DE6A-C25BE10B563F}"/>
                </a:ext>
              </a:extLst>
            </p:cNvPr>
            <p:cNvSpPr txBox="1"/>
            <p:nvPr/>
          </p:nvSpPr>
          <p:spPr>
            <a:xfrm>
              <a:off x="3876871" y="5316010"/>
              <a:ext cx="1072194" cy="455499"/>
            </a:xfrm>
            <a:prstGeom prst="rect">
              <a:avLst/>
            </a:prstGeom>
            <a:ln w="28575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82" charset="2"/>
                  <a:ea typeface="微软雅黑" panose="020B0503020204020204" pitchFamily="82" charset="2"/>
                </a:rPr>
                <a:t>页面</a:t>
              </a:r>
              <a:r>
                <a:rPr kumimoji="1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82" charset="2"/>
                  <a:ea typeface="微软雅黑" panose="020B0503020204020204" pitchFamily="82" charset="2"/>
                </a:rPr>
                <a:t>3</a:t>
              </a:r>
              <a:endPara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82" charset="2"/>
                <a:ea typeface="微软雅黑" panose="020B0503020204020204" pitchFamily="82" charset="2"/>
              </a:endParaRPr>
            </a:p>
          </p:txBody>
        </p: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9BB56CA9-2903-93C7-3271-3D6A48DD5507}"/>
                </a:ext>
              </a:extLst>
            </p:cNvPr>
            <p:cNvSpPr txBox="1"/>
            <p:nvPr/>
          </p:nvSpPr>
          <p:spPr>
            <a:xfrm>
              <a:off x="7500093" y="4630754"/>
              <a:ext cx="1072194" cy="455499"/>
            </a:xfrm>
            <a:prstGeom prst="rect">
              <a:avLst/>
            </a:prstGeom>
            <a:ln w="28575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82" charset="2"/>
                  <a:ea typeface="微软雅黑" panose="020B0503020204020204" pitchFamily="82" charset="2"/>
                </a:rPr>
                <a:t>页面</a:t>
              </a:r>
              <a:r>
                <a:rPr kumimoji="1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82" charset="2"/>
                  <a:ea typeface="微软雅黑" panose="020B0503020204020204" pitchFamily="82" charset="2"/>
                </a:rPr>
                <a:t>2</a:t>
              </a:r>
              <a:endPara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82" charset="2"/>
                <a:ea typeface="微软雅黑" panose="020B0503020204020204" pitchFamily="82" charset="2"/>
              </a:endParaRPr>
            </a:p>
          </p:txBody>
        </p: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E52148F1-6BF7-9EDA-6B5A-FE1A13BA183D}"/>
                </a:ext>
              </a:extLst>
            </p:cNvPr>
            <p:cNvSpPr txBox="1"/>
            <p:nvPr/>
          </p:nvSpPr>
          <p:spPr>
            <a:xfrm>
              <a:off x="5708987" y="4634303"/>
              <a:ext cx="1072194" cy="455499"/>
            </a:xfrm>
            <a:prstGeom prst="rect">
              <a:avLst/>
            </a:prstGeom>
            <a:ln w="28575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82" charset="2"/>
                  <a:ea typeface="微软雅黑" panose="020B0503020204020204" pitchFamily="82" charset="2"/>
                </a:rPr>
                <a:t>页面</a:t>
              </a:r>
              <a:r>
                <a:rPr kumimoji="1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82" charset="2"/>
                  <a:ea typeface="微软雅黑" panose="020B0503020204020204" pitchFamily="82" charset="2"/>
                </a:rPr>
                <a:t>1</a:t>
              </a:r>
              <a:endPara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82" charset="2"/>
                <a:ea typeface="微软雅黑" panose="020B0503020204020204" pitchFamily="82" charset="2"/>
              </a:endParaRPr>
            </a:p>
          </p:txBody>
        </p: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9E45717F-5761-1E60-F169-40018C666276}"/>
                </a:ext>
              </a:extLst>
            </p:cNvPr>
            <p:cNvSpPr txBox="1"/>
            <p:nvPr/>
          </p:nvSpPr>
          <p:spPr>
            <a:xfrm>
              <a:off x="3876871" y="4637636"/>
              <a:ext cx="1072194" cy="455499"/>
            </a:xfrm>
            <a:prstGeom prst="rect">
              <a:avLst/>
            </a:prstGeom>
            <a:ln w="28575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82" charset="2"/>
                  <a:ea typeface="微软雅黑" panose="020B0503020204020204" pitchFamily="82" charset="2"/>
                </a:rPr>
                <a:t>页面</a:t>
              </a:r>
              <a:r>
                <a:rPr kumimoji="1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82" charset="2"/>
                  <a:ea typeface="微软雅黑" panose="020B0503020204020204" pitchFamily="82" charset="2"/>
                </a:rPr>
                <a:t>0</a:t>
              </a:r>
              <a:endPara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82" charset="2"/>
                <a:ea typeface="微软雅黑" panose="020B0503020204020204" pitchFamily="82" charset="2"/>
              </a:endParaRPr>
            </a:p>
          </p:txBody>
        </p:sp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5277AAC7-3C1B-C82F-C01F-B62DD1284A97}"/>
                </a:ext>
              </a:extLst>
            </p:cNvPr>
            <p:cNvSpPr/>
            <p:nvPr/>
          </p:nvSpPr>
          <p:spPr bwMode="auto">
            <a:xfrm flipH="1">
              <a:off x="7794335" y="2852918"/>
              <a:ext cx="566532" cy="432000"/>
            </a:xfrm>
            <a:prstGeom prst="rect">
              <a:avLst/>
            </a:prstGeom>
            <a:noFill/>
            <a:ln w="38100"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华文楷体" pitchFamily="2" charset="-122"/>
              </a:endParaRPr>
            </a:p>
          </p:txBody>
        </p:sp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F5B34A1D-245A-2020-051A-430F7E19FF11}"/>
                </a:ext>
              </a:extLst>
            </p:cNvPr>
            <p:cNvSpPr/>
            <p:nvPr/>
          </p:nvSpPr>
          <p:spPr bwMode="auto">
            <a:xfrm flipH="1">
              <a:off x="8610574" y="2852918"/>
              <a:ext cx="566532" cy="432000"/>
            </a:xfrm>
            <a:prstGeom prst="rect">
              <a:avLst/>
            </a:prstGeom>
            <a:noFill/>
            <a:ln w="38100"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华文楷体" pitchFamily="2" charset="-122"/>
              </a:endParaRPr>
            </a:p>
          </p:txBody>
        </p:sp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CD38D975-BFF1-40AA-C51C-2596C4F8EF45}"/>
                </a:ext>
              </a:extLst>
            </p:cNvPr>
            <p:cNvSpPr/>
            <p:nvPr/>
          </p:nvSpPr>
          <p:spPr bwMode="auto">
            <a:xfrm flipH="1">
              <a:off x="8194810" y="2220138"/>
              <a:ext cx="566532" cy="432000"/>
            </a:xfrm>
            <a:prstGeom prst="rect">
              <a:avLst/>
            </a:prstGeom>
            <a:noFill/>
            <a:ln w="38100"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华文楷体" pitchFamily="2" charset="-122"/>
              </a:endParaRPr>
            </a:p>
          </p:txBody>
        </p:sp>
        <p:cxnSp>
          <p:nvCxnSpPr>
            <p:cNvPr id="52" name="直线箭头连接符 51">
              <a:extLst>
                <a:ext uri="{FF2B5EF4-FFF2-40B4-BE49-F238E27FC236}">
                  <a16:creationId xmlns:a16="http://schemas.microsoft.com/office/drawing/2014/main" id="{76377791-1453-279A-CFF4-7BC8CD3DBD8B}"/>
                </a:ext>
              </a:extLst>
            </p:cNvPr>
            <p:cNvCxnSpPr>
              <a:cxnSpLocks/>
              <a:stCxn id="50" idx="2"/>
            </p:cNvCxnSpPr>
            <p:nvPr/>
          </p:nvCxnSpPr>
          <p:spPr bwMode="auto">
            <a:xfrm flipH="1">
              <a:off x="8092262" y="2652138"/>
              <a:ext cx="385814" cy="197091"/>
            </a:xfrm>
            <a:prstGeom prst="straightConnector1">
              <a:avLst/>
            </a:prstGeom>
            <a:ln w="28575">
              <a:headEnd type="none" w="med" len="med"/>
              <a:tailEnd type="triangle"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直线箭头连接符 57">
              <a:extLst>
                <a:ext uri="{FF2B5EF4-FFF2-40B4-BE49-F238E27FC236}">
                  <a16:creationId xmlns:a16="http://schemas.microsoft.com/office/drawing/2014/main" id="{20E4CCDF-4104-149A-EEEE-AA0AB8B45C26}"/>
                </a:ext>
              </a:extLst>
            </p:cNvPr>
            <p:cNvCxnSpPr>
              <a:cxnSpLocks/>
              <a:stCxn id="50" idx="2"/>
              <a:endCxn id="47" idx="0"/>
            </p:cNvCxnSpPr>
            <p:nvPr/>
          </p:nvCxnSpPr>
          <p:spPr bwMode="auto">
            <a:xfrm>
              <a:off x="8478076" y="2652138"/>
              <a:ext cx="415764" cy="200780"/>
            </a:xfrm>
            <a:prstGeom prst="straightConnector1">
              <a:avLst/>
            </a:prstGeom>
            <a:ln w="28575">
              <a:headEnd type="none" w="med" len="med"/>
              <a:tailEnd type="triangle"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1" name="下箭头 60">
              <a:extLst>
                <a:ext uri="{FF2B5EF4-FFF2-40B4-BE49-F238E27FC236}">
                  <a16:creationId xmlns:a16="http://schemas.microsoft.com/office/drawing/2014/main" id="{05D3DAFB-B004-3CD0-932C-7DE22E3C0EB5}"/>
                </a:ext>
              </a:extLst>
            </p:cNvPr>
            <p:cNvSpPr/>
            <p:nvPr/>
          </p:nvSpPr>
          <p:spPr bwMode="auto">
            <a:xfrm>
              <a:off x="4966252" y="997268"/>
              <a:ext cx="493641" cy="576000"/>
            </a:xfrm>
            <a:prstGeom prst="downArrow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华文楷体" pitchFamily="2" charset="-122"/>
              </a:endParaRPr>
            </a:p>
          </p:txBody>
        </p:sp>
        <p:sp>
          <p:nvSpPr>
            <p:cNvPr id="63" name="下箭头 62">
              <a:extLst>
                <a:ext uri="{FF2B5EF4-FFF2-40B4-BE49-F238E27FC236}">
                  <a16:creationId xmlns:a16="http://schemas.microsoft.com/office/drawing/2014/main" id="{F2EB899C-A47B-E7A9-4B3B-76C4C74ECE6B}"/>
                </a:ext>
              </a:extLst>
            </p:cNvPr>
            <p:cNvSpPr/>
            <p:nvPr/>
          </p:nvSpPr>
          <p:spPr bwMode="auto">
            <a:xfrm>
              <a:off x="10322397" y="1007633"/>
              <a:ext cx="493641" cy="576000"/>
            </a:xfrm>
            <a:prstGeom prst="downArrow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华文楷体" pitchFamily="2" charset="-122"/>
              </a:endParaRPr>
            </a:p>
          </p:txBody>
        </p:sp>
        <p:sp>
          <p:nvSpPr>
            <p:cNvPr id="64" name="下箭头 63">
              <a:extLst>
                <a:ext uri="{FF2B5EF4-FFF2-40B4-BE49-F238E27FC236}">
                  <a16:creationId xmlns:a16="http://schemas.microsoft.com/office/drawing/2014/main" id="{4DAA4D2A-47B2-725C-CEE7-315E00C103DC}"/>
                </a:ext>
              </a:extLst>
            </p:cNvPr>
            <p:cNvSpPr/>
            <p:nvPr/>
          </p:nvSpPr>
          <p:spPr bwMode="auto">
            <a:xfrm>
              <a:off x="4523960" y="3605019"/>
              <a:ext cx="493641" cy="576000"/>
            </a:xfrm>
            <a:prstGeom prst="downArrow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华文楷体" pitchFamily="2" charset="-122"/>
              </a:endParaRPr>
            </a:p>
          </p:txBody>
        </p:sp>
        <p:sp>
          <p:nvSpPr>
            <p:cNvPr id="65" name="下箭头 64">
              <a:extLst>
                <a:ext uri="{FF2B5EF4-FFF2-40B4-BE49-F238E27FC236}">
                  <a16:creationId xmlns:a16="http://schemas.microsoft.com/office/drawing/2014/main" id="{0D43AFB0-2B4E-5750-7B0B-62CE940D2985}"/>
                </a:ext>
              </a:extLst>
            </p:cNvPr>
            <p:cNvSpPr/>
            <p:nvPr/>
          </p:nvSpPr>
          <p:spPr bwMode="auto">
            <a:xfrm rot="10800000">
              <a:off x="5387004" y="3574936"/>
              <a:ext cx="493641" cy="576000"/>
            </a:xfrm>
            <a:prstGeom prst="downArrow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华文楷体" pitchFamily="2" charset="-122"/>
              </a:endParaRPr>
            </a:p>
          </p:txBody>
        </p:sp>
        <p:sp>
          <p:nvSpPr>
            <p:cNvPr id="66" name="下箭头 65">
              <a:extLst>
                <a:ext uri="{FF2B5EF4-FFF2-40B4-BE49-F238E27FC236}">
                  <a16:creationId xmlns:a16="http://schemas.microsoft.com/office/drawing/2014/main" id="{2128FDA8-265E-9A7F-7968-0EEDA55E95CF}"/>
                </a:ext>
              </a:extLst>
            </p:cNvPr>
            <p:cNvSpPr/>
            <p:nvPr/>
          </p:nvSpPr>
          <p:spPr bwMode="auto">
            <a:xfrm>
              <a:off x="10225562" y="3597965"/>
              <a:ext cx="493641" cy="576000"/>
            </a:xfrm>
            <a:prstGeom prst="downArrow">
              <a:avLst/>
            </a:prstGeom>
            <a:noFill/>
            <a:ln w="28575" cap="flat" cmpd="sng" algn="ctr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华文楷体" pitchFamily="2" charset="-122"/>
              </a:endParaRPr>
            </a:p>
          </p:txBody>
        </p:sp>
        <p:sp>
          <p:nvSpPr>
            <p:cNvPr id="68" name="椭圆 67">
              <a:extLst>
                <a:ext uri="{FF2B5EF4-FFF2-40B4-BE49-F238E27FC236}">
                  <a16:creationId xmlns:a16="http://schemas.microsoft.com/office/drawing/2014/main" id="{9D144990-24E4-B1B0-5B4A-70D750E06B00}"/>
                </a:ext>
              </a:extLst>
            </p:cNvPr>
            <p:cNvSpPr/>
            <p:nvPr/>
          </p:nvSpPr>
          <p:spPr>
            <a:xfrm>
              <a:off x="4457163" y="1084876"/>
              <a:ext cx="360000" cy="360000"/>
            </a:xfrm>
            <a:prstGeom prst="ellipse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imHei" panose="02010609060101010101" pitchFamily="49" charset="-122"/>
                  <a:ea typeface="SimHei" panose="02010609060101010101" pitchFamily="49" charset="-122"/>
                  <a:cs typeface="Times New Roman" panose="02020603050405020304" pitchFamily="18" charset="0"/>
                </a:rPr>
                <a:t>1</a:t>
              </a:r>
              <a:endPara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69" name="椭圆 68">
              <a:extLst>
                <a:ext uri="{FF2B5EF4-FFF2-40B4-BE49-F238E27FC236}">
                  <a16:creationId xmlns:a16="http://schemas.microsoft.com/office/drawing/2014/main" id="{24DFC519-D6EA-F4B2-1FB9-7C7C364E4C6F}"/>
                </a:ext>
              </a:extLst>
            </p:cNvPr>
            <p:cNvSpPr/>
            <p:nvPr/>
          </p:nvSpPr>
          <p:spPr>
            <a:xfrm>
              <a:off x="9652133" y="1089694"/>
              <a:ext cx="360000" cy="360000"/>
            </a:xfrm>
            <a:prstGeom prst="ellipse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imHei" panose="02010609060101010101" pitchFamily="49" charset="-122"/>
                  <a:ea typeface="SimHei" panose="02010609060101010101" pitchFamily="49" charset="-122"/>
                  <a:cs typeface="Times New Roman" panose="02020603050405020304" pitchFamily="18" charset="0"/>
                </a:rPr>
                <a:t>2</a:t>
              </a:r>
              <a:endPara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70" name="下箭头 69">
              <a:extLst>
                <a:ext uri="{FF2B5EF4-FFF2-40B4-BE49-F238E27FC236}">
                  <a16:creationId xmlns:a16="http://schemas.microsoft.com/office/drawing/2014/main" id="{AB048525-7A13-8C33-9A87-F5317A73E535}"/>
                </a:ext>
              </a:extLst>
            </p:cNvPr>
            <p:cNvSpPr/>
            <p:nvPr/>
          </p:nvSpPr>
          <p:spPr bwMode="auto">
            <a:xfrm rot="5400000">
              <a:off x="11531044" y="1954697"/>
              <a:ext cx="493641" cy="576000"/>
            </a:xfrm>
            <a:prstGeom prst="downArrow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华文楷体" pitchFamily="2" charset="-122"/>
              </a:endParaRPr>
            </a:p>
          </p:txBody>
        </p:sp>
        <p:sp>
          <p:nvSpPr>
            <p:cNvPr id="71" name="椭圆 70">
              <a:extLst>
                <a:ext uri="{FF2B5EF4-FFF2-40B4-BE49-F238E27FC236}">
                  <a16:creationId xmlns:a16="http://schemas.microsoft.com/office/drawing/2014/main" id="{BE4B0A23-8028-D828-97D5-1602661AC5BE}"/>
                </a:ext>
              </a:extLst>
            </p:cNvPr>
            <p:cNvSpPr/>
            <p:nvPr/>
          </p:nvSpPr>
          <p:spPr>
            <a:xfrm>
              <a:off x="11705865" y="2680412"/>
              <a:ext cx="360000" cy="360000"/>
            </a:xfrm>
            <a:prstGeom prst="ellipse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imHei" panose="02010609060101010101" pitchFamily="49" charset="-122"/>
                  <a:ea typeface="SimHei" panose="02010609060101010101" pitchFamily="49" charset="-122"/>
                  <a:cs typeface="Times New Roman" panose="02020603050405020304" pitchFamily="18" charset="0"/>
                </a:rPr>
                <a:t>4</a:t>
              </a:r>
              <a:endPara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73" name="椭圆 72">
              <a:extLst>
                <a:ext uri="{FF2B5EF4-FFF2-40B4-BE49-F238E27FC236}">
                  <a16:creationId xmlns:a16="http://schemas.microsoft.com/office/drawing/2014/main" id="{C0D0B8F2-B3BE-4A15-9E59-9A1B35E6CD23}"/>
                </a:ext>
              </a:extLst>
            </p:cNvPr>
            <p:cNvSpPr/>
            <p:nvPr/>
          </p:nvSpPr>
          <p:spPr>
            <a:xfrm>
              <a:off x="3980881" y="3697916"/>
              <a:ext cx="360000" cy="360000"/>
            </a:xfrm>
            <a:prstGeom prst="ellipse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imHei" panose="02010609060101010101" pitchFamily="49" charset="-122"/>
                  <a:ea typeface="SimHei" panose="02010609060101010101" pitchFamily="49" charset="-122"/>
                  <a:cs typeface="Times New Roman" panose="02020603050405020304" pitchFamily="18" charset="0"/>
                </a:rPr>
                <a:t>5</a:t>
              </a:r>
              <a:endPara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74" name="椭圆 73">
              <a:extLst>
                <a:ext uri="{FF2B5EF4-FFF2-40B4-BE49-F238E27FC236}">
                  <a16:creationId xmlns:a16="http://schemas.microsoft.com/office/drawing/2014/main" id="{14280079-2745-C538-BD3D-FBACED2E0E7D}"/>
                </a:ext>
              </a:extLst>
            </p:cNvPr>
            <p:cNvSpPr/>
            <p:nvPr/>
          </p:nvSpPr>
          <p:spPr>
            <a:xfrm>
              <a:off x="9710519" y="3689241"/>
              <a:ext cx="360000" cy="360000"/>
            </a:xfrm>
            <a:prstGeom prst="ellipse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imHei" panose="02010609060101010101" pitchFamily="49" charset="-122"/>
                  <a:ea typeface="SimHei" panose="02010609060101010101" pitchFamily="49" charset="-122"/>
                  <a:cs typeface="Times New Roman" panose="02020603050405020304" pitchFamily="18" charset="0"/>
                </a:rPr>
                <a:t>3</a:t>
              </a:r>
              <a:endPara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92DCFA51-DF49-3294-4C67-2077295E6C34}"/>
                </a:ext>
              </a:extLst>
            </p:cNvPr>
            <p:cNvSpPr txBox="1"/>
            <p:nvPr/>
          </p:nvSpPr>
          <p:spPr>
            <a:xfrm>
              <a:off x="10540544" y="3614666"/>
              <a:ext cx="2100249" cy="5255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2400" dirty="0">
                  <a:solidFill>
                    <a:srgbClr val="6F1787"/>
                  </a:solidFill>
                  <a:latin typeface="微软雅黑" panose="020B0503020204020204" pitchFamily="82" charset="2"/>
                  <a:ea typeface="微软雅黑" panose="020B0503020204020204" pitchFamily="82" charset="2"/>
                </a:rPr>
                <a:t>写</a:t>
              </a:r>
              <a:r>
                <a:rPr kumimoji="1" lang="en-US" altLang="zh-CN" sz="2400" dirty="0">
                  <a:solidFill>
                    <a:srgbClr val="6F1787"/>
                  </a:solidFill>
                  <a:latin typeface="微软雅黑" panose="020B0503020204020204" pitchFamily="82" charset="2"/>
                  <a:ea typeface="微软雅黑" panose="020B0503020204020204" pitchFamily="82" charset="2"/>
                </a:rPr>
                <a:t>redo</a:t>
              </a:r>
              <a:r>
                <a:rPr kumimoji="1" lang="zh-CN" altLang="en-US" sz="2400" dirty="0">
                  <a:solidFill>
                    <a:srgbClr val="6F1787"/>
                  </a:solidFill>
                  <a:latin typeface="微软雅黑" panose="020B0503020204020204" pitchFamily="82" charset="2"/>
                  <a:ea typeface="微软雅黑" panose="020B0503020204020204" pitchFamily="82" charset="2"/>
                </a:rPr>
                <a:t>日志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2623210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18">
            <a:extLst>
              <a:ext uri="{FF2B5EF4-FFF2-40B4-BE49-F238E27FC236}">
                <a16:creationId xmlns:a16="http://schemas.microsoft.com/office/drawing/2014/main" id="{5ACAB6A7-0ED9-490F-B466-620BE6A0F3E4}"/>
              </a:ext>
            </a:extLst>
          </p:cNvPr>
          <p:cNvSpPr/>
          <p:nvPr/>
        </p:nvSpPr>
        <p:spPr>
          <a:xfrm>
            <a:off x="1050551" y="1416377"/>
            <a:ext cx="10174691" cy="4709542"/>
          </a:xfrm>
          <a:prstGeom prst="roundRect">
            <a:avLst>
              <a:gd name="adj" fmla="val 9827"/>
            </a:avLst>
          </a:prstGeom>
          <a:solidFill>
            <a:schemeClr val="bg1"/>
          </a:solidFill>
          <a:ln w="12700" cap="flat">
            <a:gradFill>
              <a:gsLst>
                <a:gs pos="0">
                  <a:srgbClr val="3B20FF">
                    <a:alpha val="16000"/>
                  </a:srgbClr>
                </a:gs>
                <a:gs pos="100000">
                  <a:srgbClr val="6F1787"/>
                </a:gs>
              </a:gsLst>
              <a:lin ang="10800000" scaled="1"/>
            </a:gradFill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endParaRPr lang="zh-CN" altLang="en-US" b="1" dirty="0">
              <a:latin typeface="微软雅黑" panose="020B0503020204020204" pitchFamily="82" charset="2"/>
              <a:ea typeface="微软雅黑" panose="020B0503020204020204" pitchFamily="82" charset="2"/>
              <a:sym typeface="+mn-ea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C284DC3-EF3F-0748-AD95-52A81D6DAEC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BBDC00-B9E2-4EFD-9306-2934E87247C6}" type="slidenum">
              <a:rPr lang="zh-CN" altLang="en-US" smtClean="0">
                <a:latin typeface="微软雅黑" panose="020B0503020204020204" pitchFamily="82" charset="2"/>
                <a:ea typeface="微软雅黑" panose="020B0503020204020204" pitchFamily="82" charset="2"/>
              </a:rPr>
              <a:pPr/>
              <a:t>51</a:t>
            </a:fld>
            <a:endParaRPr lang="zh-CN" altLang="en-US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607E3D63-0947-7A40-A3EF-4B61F1DB6F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latin typeface="微软雅黑" panose="020B0503020204020204" pitchFamily="82" charset="2"/>
                <a:ea typeface="微软雅黑" panose="020B0503020204020204" pitchFamily="82" charset="2"/>
              </a:rPr>
              <a:t>基于</a:t>
            </a:r>
            <a:r>
              <a:rPr kumimoji="1" lang="en-US" altLang="zh-CN" dirty="0">
                <a:latin typeface="微软雅黑" panose="020B0503020204020204" pitchFamily="82" charset="2"/>
                <a:ea typeface="微软雅黑" panose="020B0503020204020204" pitchFamily="82" charset="2"/>
              </a:rPr>
              <a:t>redo</a:t>
            </a:r>
            <a:r>
              <a:rPr kumimoji="1" lang="zh-CN" altLang="en-US" dirty="0">
                <a:latin typeface="微软雅黑" panose="020B0503020204020204" pitchFamily="82" charset="2"/>
                <a:ea typeface="微软雅黑" panose="020B0503020204020204" pitchFamily="82" charset="2"/>
              </a:rPr>
              <a:t>日志的恢复流程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27321F6-874A-E048-9BDE-6CDCC98E9A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5349" y="1462073"/>
            <a:ext cx="9309100" cy="5005387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6F1787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恢复子系统会从数据库日志末尾向前扫描日志，对于扫描过程中出现的事务𝑇：</a:t>
            </a:r>
            <a:endParaRPr lang="en-US" altLang="zh-CN" sz="2400" b="1" dirty="0">
              <a:solidFill>
                <a:srgbClr val="6F1787"/>
              </a:solidFill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lvl="1"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（</a:t>
            </a:r>
            <a:r>
              <a:rPr lang="en-US" altLang="zh-CN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1</a:t>
            </a:r>
            <a:r>
              <a:rPr lang="zh-CN" altLang="en-US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）如果出现</a:t>
            </a:r>
            <a:r>
              <a:rPr lang="en-US" altLang="zh-CN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&lt;𝑇 </a:t>
            </a:r>
            <a:r>
              <a:rPr lang="en" altLang="zh-CN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commit&gt;</a:t>
            </a:r>
            <a:r>
              <a:rPr lang="zh-CN" altLang="en-US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的日志记录，说明该事务已经被提交了，系统需要对其进行重做。</a:t>
            </a:r>
            <a:endParaRPr lang="en-US" altLang="zh-CN" sz="20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lvl="2"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如果已</a:t>
            </a:r>
            <a:r>
              <a:rPr lang="en-US" altLang="zh-CN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Commit</a:t>
            </a:r>
            <a:r>
              <a:rPr lang="zh-CN" altLang="en-US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的事务已经刷盘，可以不用重做。</a:t>
            </a:r>
            <a:endParaRPr lang="en-US" altLang="zh-CN" sz="20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lvl="2"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后续通过</a:t>
            </a:r>
            <a:r>
              <a:rPr lang="en-US" altLang="zh-CN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checkpoint</a:t>
            </a:r>
            <a:r>
              <a:rPr lang="zh-CN" altLang="en-US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检查点机制来判断是否刷盘，从而可以实现刷盘的事务不需要重做。</a:t>
            </a:r>
          </a:p>
          <a:p>
            <a:pPr lvl="1"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（</a:t>
            </a:r>
            <a:r>
              <a:rPr lang="en-US" altLang="zh-CN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2</a:t>
            </a:r>
            <a:r>
              <a:rPr lang="zh-CN" altLang="en-US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）如果出现</a:t>
            </a:r>
            <a:r>
              <a:rPr lang="en-US" altLang="zh-CN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&lt;𝑇 </a:t>
            </a:r>
            <a:r>
              <a:rPr lang="en" altLang="zh-CN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abort&gt;</a:t>
            </a:r>
            <a:r>
              <a:rPr lang="zh-CN" altLang="en-US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或者没有找到事务提交记录，那么系统不需要处理任何该事务关联的日志记录。</a:t>
            </a:r>
          </a:p>
          <a:p>
            <a:pPr lvl="1">
              <a:lnSpc>
                <a:spcPct val="150000"/>
              </a:lnSpc>
            </a:pPr>
            <a:endParaRPr lang="zh-CN" altLang="en-US" sz="24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>
              <a:lnSpc>
                <a:spcPct val="150000"/>
              </a:lnSpc>
            </a:pPr>
            <a:endParaRPr kumimoji="1" lang="zh-CN" altLang="en-US" sz="24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4F80383-F585-3C40-899D-6C44708F16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zh-CN" altLang="en-US">
                <a:latin typeface="微软雅黑" panose="020B0503020204020204" pitchFamily="82" charset="2"/>
                <a:ea typeface="微软雅黑" panose="020B0503020204020204" pitchFamily="82" charset="2"/>
              </a:rPr>
              <a:t>数据库系统</a:t>
            </a:r>
            <a:r>
              <a:rPr lang="en-US" altLang="zh-CN">
                <a:latin typeface="微软雅黑" panose="020B0503020204020204" pitchFamily="82" charset="2"/>
                <a:ea typeface="微软雅黑" panose="020B0503020204020204" pitchFamily="82" charset="2"/>
              </a:rPr>
              <a:t>—</a:t>
            </a:r>
            <a:r>
              <a:rPr lang="zh-CN" altLang="en-US">
                <a:latin typeface="微软雅黑" panose="020B0503020204020204" pitchFamily="82" charset="2"/>
                <a:ea typeface="微软雅黑" panose="020B0503020204020204" pitchFamily="82" charset="2"/>
              </a:rPr>
              <a:t>故障恢复</a:t>
            </a:r>
            <a:endParaRPr lang="en-US" altLang="zh-CN" sz="12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17275508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18">
            <a:extLst>
              <a:ext uri="{FF2B5EF4-FFF2-40B4-BE49-F238E27FC236}">
                <a16:creationId xmlns:a16="http://schemas.microsoft.com/office/drawing/2014/main" id="{D2E6F348-A45B-49E4-9528-1F280A7DD9E1}"/>
              </a:ext>
            </a:extLst>
          </p:cNvPr>
          <p:cNvSpPr/>
          <p:nvPr/>
        </p:nvSpPr>
        <p:spPr>
          <a:xfrm>
            <a:off x="824954" y="1320995"/>
            <a:ext cx="10663949" cy="4743216"/>
          </a:xfrm>
          <a:prstGeom prst="roundRect">
            <a:avLst>
              <a:gd name="adj" fmla="val 9827"/>
            </a:avLst>
          </a:prstGeom>
          <a:solidFill>
            <a:schemeClr val="bg1"/>
          </a:solidFill>
          <a:ln w="12700" cap="flat">
            <a:gradFill>
              <a:gsLst>
                <a:gs pos="0">
                  <a:srgbClr val="3B20FF">
                    <a:alpha val="16000"/>
                  </a:srgbClr>
                </a:gs>
                <a:gs pos="100000">
                  <a:srgbClr val="6F1787"/>
                </a:gs>
              </a:gsLst>
              <a:lin ang="10800000" scaled="1"/>
            </a:gradFill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endParaRPr lang="zh-CN" altLang="en-US" b="1" dirty="0">
              <a:latin typeface="微软雅黑" panose="020B0503020204020204" pitchFamily="82" charset="2"/>
              <a:ea typeface="微软雅黑" panose="020B0503020204020204" pitchFamily="82" charset="2"/>
              <a:sym typeface="+mn-ea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28262600-1FC3-4D4B-B4C0-27F85E4BB17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BBDC00-B9E2-4EFD-9306-2934E87247C6}" type="slidenum">
              <a:rPr lang="zh-CN" altLang="en-US" smtClean="0">
                <a:latin typeface="微软雅黑" panose="020B0503020204020204" pitchFamily="82" charset="2"/>
                <a:ea typeface="微软雅黑" panose="020B0503020204020204" pitchFamily="82" charset="2"/>
              </a:rPr>
              <a:pPr/>
              <a:t>52</a:t>
            </a:fld>
            <a:endParaRPr lang="zh-CN" altLang="en-US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318C1FBA-A9F1-DA46-9324-4ED6088DA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latin typeface="微软雅黑" panose="020B0503020204020204" pitchFamily="82" charset="2"/>
                <a:ea typeface="微软雅黑" panose="020B0503020204020204" pitchFamily="82" charset="2"/>
              </a:rPr>
              <a:t>基于</a:t>
            </a:r>
            <a:r>
              <a:rPr kumimoji="1" lang="en-US" altLang="zh-CN" dirty="0">
                <a:latin typeface="微软雅黑" panose="020B0503020204020204" pitchFamily="82" charset="2"/>
                <a:ea typeface="微软雅黑" panose="020B0503020204020204" pitchFamily="82" charset="2"/>
              </a:rPr>
              <a:t>redo</a:t>
            </a:r>
            <a:r>
              <a:rPr kumimoji="1" lang="zh-CN" altLang="en-US" dirty="0">
                <a:latin typeface="微软雅黑" panose="020B0503020204020204" pitchFamily="82" charset="2"/>
                <a:ea typeface="微软雅黑" panose="020B0503020204020204" pitchFamily="82" charset="2"/>
              </a:rPr>
              <a:t>日志的恢复流程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294EE60-4047-B24B-90B7-CD29706868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6548" y="1511759"/>
            <a:ext cx="9740900" cy="5005387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6F1787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扫描过程结束以后，恢复子系统会从日志头部开始向后扫描日志。对于遇到的每一条形如</a:t>
            </a:r>
            <a:r>
              <a:rPr lang="en-US" altLang="zh-CN" sz="2400" b="1" dirty="0">
                <a:solidFill>
                  <a:srgbClr val="6F1787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&lt;𝑇,𝑋,𝑣</a:t>
            </a:r>
            <a:r>
              <a:rPr lang="en-US" altLang="zh-CN" sz="2400" b="1" i="1" baseline="-25000" dirty="0">
                <a:solidFill>
                  <a:srgbClr val="6F1787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new</a:t>
            </a:r>
            <a:r>
              <a:rPr lang="en-US" altLang="zh-CN" sz="2400" b="1" dirty="0">
                <a:solidFill>
                  <a:srgbClr val="6F1787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&gt;</a:t>
            </a:r>
            <a:r>
              <a:rPr lang="zh-CN" altLang="en-US" sz="2400" b="1" dirty="0">
                <a:solidFill>
                  <a:srgbClr val="6F1787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的更新日志记录，系统根据事务的性质进行不同的处理：</a:t>
            </a:r>
            <a:endParaRPr lang="en-US" altLang="zh-CN" sz="2400" b="1" dirty="0">
              <a:solidFill>
                <a:srgbClr val="6F1787"/>
              </a:solidFill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lvl="1"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（</a:t>
            </a:r>
            <a:r>
              <a:rPr lang="en-US" altLang="zh-CN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1</a:t>
            </a:r>
            <a:r>
              <a:rPr lang="zh-CN" altLang="en-US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）如果𝑇是未提交的事务，直接跳过。</a:t>
            </a:r>
            <a:endParaRPr lang="en-US" altLang="zh-CN" sz="20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lvl="1"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（</a:t>
            </a:r>
            <a:r>
              <a:rPr lang="en-US" altLang="zh-CN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2</a:t>
            </a:r>
            <a:r>
              <a:rPr lang="zh-CN" altLang="en-US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）如果𝑇是提交的事务</a:t>
            </a:r>
            <a:r>
              <a:rPr lang="en-US" altLang="zh-CN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, </a:t>
            </a:r>
            <a:r>
              <a:rPr lang="zh-CN" altLang="en-US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则将数据项𝑋置为𝑣</a:t>
            </a:r>
            <a:r>
              <a:rPr lang="en-US" altLang="zh-CN" sz="2000" i="1" baseline="-25000" dirty="0">
                <a:latin typeface="微软雅黑" panose="020B0503020204020204" pitchFamily="82" charset="2"/>
                <a:ea typeface="微软雅黑" panose="020B0503020204020204" pitchFamily="82" charset="2"/>
              </a:rPr>
              <a:t>new </a:t>
            </a:r>
            <a:r>
              <a:rPr lang="zh-CN" altLang="en-US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。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6F1787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扫描结束后，对每个未完成的事务𝑇，在日志中写入一个</a:t>
            </a:r>
            <a:r>
              <a:rPr lang="en-US" altLang="zh-CN" sz="2400" b="1" dirty="0">
                <a:solidFill>
                  <a:srgbClr val="6F1787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&lt;𝑇 </a:t>
            </a:r>
            <a:r>
              <a:rPr lang="en" altLang="zh-CN" sz="2400" b="1" dirty="0">
                <a:solidFill>
                  <a:srgbClr val="6F1787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abort&gt;</a:t>
            </a:r>
            <a:r>
              <a:rPr lang="zh-CN" altLang="en-US" sz="2400" b="1" dirty="0">
                <a:solidFill>
                  <a:srgbClr val="6F1787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记录并刷新日志。</a:t>
            </a:r>
            <a:endParaRPr lang="en-US" altLang="zh-CN" sz="2400" b="1" dirty="0">
              <a:solidFill>
                <a:srgbClr val="6F1787"/>
              </a:solidFill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6F1787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至此，恢复算法结束</a:t>
            </a:r>
            <a:r>
              <a:rPr lang="zh-CN" altLang="en-US" sz="2400" dirty="0">
                <a:latin typeface="微软雅黑" panose="020B0503020204020204" pitchFamily="82" charset="2"/>
                <a:ea typeface="微软雅黑" panose="020B0503020204020204" pitchFamily="82" charset="2"/>
              </a:rPr>
              <a:t>。 </a:t>
            </a:r>
            <a:endParaRPr kumimoji="1" lang="zh-CN" altLang="en-US" sz="24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56E8D44-04D1-C743-9BC0-455BB27A11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zh-CN" altLang="en-US">
                <a:latin typeface="微软雅黑" panose="020B0503020204020204" pitchFamily="82" charset="2"/>
                <a:ea typeface="微软雅黑" panose="020B0503020204020204" pitchFamily="82" charset="2"/>
              </a:rPr>
              <a:t>数据库系统</a:t>
            </a:r>
            <a:r>
              <a:rPr lang="en-US" altLang="zh-CN">
                <a:latin typeface="微软雅黑" panose="020B0503020204020204" pitchFamily="82" charset="2"/>
                <a:ea typeface="微软雅黑" panose="020B0503020204020204" pitchFamily="82" charset="2"/>
              </a:rPr>
              <a:t>—</a:t>
            </a:r>
            <a:r>
              <a:rPr lang="zh-CN" altLang="en-US">
                <a:latin typeface="微软雅黑" panose="020B0503020204020204" pitchFamily="82" charset="2"/>
                <a:ea typeface="微软雅黑" panose="020B0503020204020204" pitchFamily="82" charset="2"/>
              </a:rPr>
              <a:t>故障恢复</a:t>
            </a:r>
            <a:endParaRPr lang="en-US" altLang="zh-CN" sz="12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08589360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18">
            <a:extLst>
              <a:ext uri="{FF2B5EF4-FFF2-40B4-BE49-F238E27FC236}">
                <a16:creationId xmlns:a16="http://schemas.microsoft.com/office/drawing/2014/main" id="{40EC9554-7617-4B53-97F3-3691C0200273}"/>
              </a:ext>
            </a:extLst>
          </p:cNvPr>
          <p:cNvSpPr/>
          <p:nvPr/>
        </p:nvSpPr>
        <p:spPr>
          <a:xfrm>
            <a:off x="4090567" y="1037681"/>
            <a:ext cx="7593433" cy="4871456"/>
          </a:xfrm>
          <a:prstGeom prst="roundRect">
            <a:avLst>
              <a:gd name="adj" fmla="val 9827"/>
            </a:avLst>
          </a:prstGeom>
          <a:solidFill>
            <a:schemeClr val="bg1"/>
          </a:solidFill>
          <a:ln w="12700" cap="flat">
            <a:gradFill>
              <a:gsLst>
                <a:gs pos="0">
                  <a:srgbClr val="3B20FF">
                    <a:alpha val="16000"/>
                  </a:srgbClr>
                </a:gs>
                <a:gs pos="100000">
                  <a:srgbClr val="6F1787"/>
                </a:gs>
              </a:gsLst>
              <a:lin ang="10800000" scaled="1"/>
            </a:gradFill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endParaRPr lang="zh-CN" altLang="en-US" b="1" dirty="0">
              <a:latin typeface="微软雅黑" panose="020B0503020204020204" pitchFamily="82" charset="2"/>
              <a:ea typeface="微软雅黑" panose="020B0503020204020204" pitchFamily="82" charset="2"/>
              <a:sym typeface="+mn-ea"/>
            </a:endParaRPr>
          </a:p>
        </p:txBody>
      </p:sp>
      <p:sp>
        <p:nvSpPr>
          <p:cNvPr id="10" name="Shape18">
            <a:extLst>
              <a:ext uri="{FF2B5EF4-FFF2-40B4-BE49-F238E27FC236}">
                <a16:creationId xmlns:a16="http://schemas.microsoft.com/office/drawing/2014/main" id="{17A44397-5CAE-4C40-BF97-B60EA3821053}"/>
              </a:ext>
            </a:extLst>
          </p:cNvPr>
          <p:cNvSpPr/>
          <p:nvPr/>
        </p:nvSpPr>
        <p:spPr>
          <a:xfrm>
            <a:off x="783851" y="1335972"/>
            <a:ext cx="2988049" cy="4025246"/>
          </a:xfrm>
          <a:prstGeom prst="roundRect">
            <a:avLst>
              <a:gd name="adj" fmla="val 9827"/>
            </a:avLst>
          </a:prstGeom>
          <a:solidFill>
            <a:schemeClr val="bg1"/>
          </a:solidFill>
          <a:ln w="12700" cap="flat">
            <a:gradFill>
              <a:gsLst>
                <a:gs pos="0">
                  <a:srgbClr val="3B20FF">
                    <a:alpha val="16000"/>
                  </a:srgbClr>
                </a:gs>
                <a:gs pos="100000">
                  <a:srgbClr val="6F1787"/>
                </a:gs>
              </a:gsLst>
              <a:lin ang="10800000" scaled="1"/>
            </a:gradFill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endParaRPr lang="zh-CN" altLang="en-US" b="1" dirty="0">
              <a:latin typeface="微软雅黑" panose="020B0503020204020204" pitchFamily="82" charset="2"/>
              <a:ea typeface="微软雅黑" panose="020B0503020204020204" pitchFamily="82" charset="2"/>
              <a:sym typeface="+mn-ea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38CDEBB-6592-7D44-AC77-1EC5F498B84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BBDC00-B9E2-4EFD-9306-2934E87247C6}" type="slidenum">
              <a:rPr lang="zh-CN" altLang="en-US" smtClean="0">
                <a:latin typeface="微软雅黑" panose="020B0503020204020204" pitchFamily="82" charset="2"/>
                <a:ea typeface="微软雅黑" panose="020B0503020204020204" pitchFamily="82" charset="2"/>
              </a:rPr>
              <a:pPr/>
              <a:t>53</a:t>
            </a:fld>
            <a:endParaRPr lang="zh-CN" altLang="en-US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539ECD05-3BE9-E541-BDDB-1FC27DD4C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latin typeface="微软雅黑" panose="020B0503020204020204" pitchFamily="82" charset="2"/>
                <a:ea typeface="微软雅黑" panose="020B0503020204020204" pitchFamily="82" charset="2"/>
              </a:rPr>
              <a:t>基于</a:t>
            </a:r>
            <a:r>
              <a:rPr kumimoji="1" lang="en-US" altLang="zh-CN" dirty="0">
                <a:latin typeface="微软雅黑" panose="020B0503020204020204" pitchFamily="82" charset="2"/>
                <a:ea typeface="微软雅黑" panose="020B0503020204020204" pitchFamily="82" charset="2"/>
              </a:rPr>
              <a:t>redo</a:t>
            </a:r>
            <a:r>
              <a:rPr kumimoji="1" lang="zh-CN" altLang="en-US" dirty="0">
                <a:latin typeface="微软雅黑" panose="020B0503020204020204" pitchFamily="82" charset="2"/>
                <a:ea typeface="微软雅黑" panose="020B0503020204020204" pitchFamily="82" charset="2"/>
              </a:rPr>
              <a:t>日志的恢复</a:t>
            </a: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9DE66DD-C66B-0945-A8A9-693B37B706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zh-CN" altLang="en-US">
                <a:latin typeface="微软雅黑" panose="020B0503020204020204" pitchFamily="82" charset="2"/>
                <a:ea typeface="微软雅黑" panose="020B0503020204020204" pitchFamily="82" charset="2"/>
              </a:rPr>
              <a:t>数据库系统</a:t>
            </a:r>
            <a:r>
              <a:rPr lang="en-US" altLang="zh-CN">
                <a:latin typeface="微软雅黑" panose="020B0503020204020204" pitchFamily="82" charset="2"/>
                <a:ea typeface="微软雅黑" panose="020B0503020204020204" pitchFamily="82" charset="2"/>
              </a:rPr>
              <a:t>—</a:t>
            </a:r>
            <a:r>
              <a:rPr lang="zh-CN" altLang="en-US">
                <a:latin typeface="微软雅黑" panose="020B0503020204020204" pitchFamily="82" charset="2"/>
                <a:ea typeface="微软雅黑" panose="020B0503020204020204" pitchFamily="82" charset="2"/>
              </a:rPr>
              <a:t>故障恢复</a:t>
            </a:r>
            <a:endParaRPr lang="en-US" altLang="zh-CN" sz="12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A2E53E7C-AB2F-7640-8697-A1B22804F3F0}"/>
                  </a:ext>
                </a:extLst>
              </p:cNvPr>
              <p:cNvSpPr txBox="1"/>
              <p:nvPr/>
            </p:nvSpPr>
            <p:spPr>
              <a:xfrm>
                <a:off x="4319017" y="1176612"/>
                <a:ext cx="7872983" cy="46437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Wingdings" pitchFamily="2" charset="2"/>
                  <a:buChar char="ü"/>
                </a:pPr>
                <a:r>
                  <a:rPr kumimoji="1" lang="zh-CN" altLang="en-US" sz="2400" dirty="0">
                    <a:latin typeface="微软雅黑" panose="020B0503020204020204" pitchFamily="82" charset="2"/>
                    <a:ea typeface="微软雅黑" panose="020B0503020204020204" pitchFamily="82" charset="2"/>
                  </a:rPr>
                  <a:t>四个事务，五个数据项</a:t>
                </a:r>
                <a:endParaRPr kumimoji="1" lang="en-US" altLang="zh-CN" sz="2400" dirty="0">
                  <a:latin typeface="微软雅黑" panose="020B0503020204020204" pitchFamily="82" charset="2"/>
                  <a:ea typeface="微软雅黑" panose="020B0503020204020204" pitchFamily="82" charset="2"/>
                </a:endParaRPr>
              </a:p>
              <a:p>
                <a:pPr marL="457200" indent="-457200">
                  <a:buFont typeface="Wingdings" pitchFamily="2" charset="2"/>
                  <a:buChar char="ü"/>
                </a:pPr>
                <a:endParaRPr kumimoji="1" lang="en-US" altLang="zh-CN" sz="2800" i="1" dirty="0">
                  <a:latin typeface="微软雅黑" panose="020B0503020204020204" pitchFamily="82" charset="2"/>
                  <a:ea typeface="微软雅黑" panose="020B0503020204020204" pitchFamily="82" charset="2"/>
                </a:endParaRPr>
              </a:p>
              <a:p>
                <a:pPr marL="457200" indent="-457200">
                  <a:buFont typeface="Wingdings" pitchFamily="2" charset="2"/>
                  <a:buChar char="ü"/>
                </a:pPr>
                <a:endParaRPr kumimoji="1" lang="en-US" altLang="zh-CN" sz="2800" i="1" dirty="0">
                  <a:latin typeface="微软雅黑" panose="020B0503020204020204" pitchFamily="82" charset="2"/>
                  <a:ea typeface="微软雅黑" panose="020B0503020204020204" pitchFamily="82" charset="2"/>
                </a:endParaRPr>
              </a:p>
              <a:p>
                <a:pPr marL="457200" indent="-457200">
                  <a:buFont typeface="Wingdings" pitchFamily="2" charset="2"/>
                  <a:buChar char="ü"/>
                </a:pPr>
                <a:endParaRPr kumimoji="1" lang="en-US" altLang="zh-CN" sz="2800" i="1" dirty="0">
                  <a:latin typeface="微软雅黑" panose="020B0503020204020204" pitchFamily="82" charset="2"/>
                  <a:ea typeface="微软雅黑" panose="020B0503020204020204" pitchFamily="82" charset="2"/>
                </a:endParaRPr>
              </a:p>
              <a:p>
                <a:pPr marL="457200" indent="-457200">
                  <a:buFont typeface="Wingdings" pitchFamily="2" charset="2"/>
                  <a:buChar char="ü"/>
                </a:pPr>
                <a:endParaRPr kumimoji="1" lang="en-US" altLang="zh-CN" sz="2800" i="1" dirty="0">
                  <a:latin typeface="微软雅黑" panose="020B0503020204020204" pitchFamily="82" charset="2"/>
                  <a:ea typeface="微软雅黑" panose="020B0503020204020204" pitchFamily="82" charset="2"/>
                </a:endParaRPr>
              </a:p>
              <a:p>
                <a:pPr marL="457200" indent="-457200">
                  <a:buFont typeface="Wingdings" pitchFamily="2" charset="2"/>
                  <a:buChar char="ü"/>
                </a:pPr>
                <a:endParaRPr kumimoji="1" lang="en-US" altLang="zh-CN" sz="2800" i="1" dirty="0">
                  <a:latin typeface="微软雅黑" panose="020B0503020204020204" pitchFamily="82" charset="2"/>
                  <a:ea typeface="微软雅黑" panose="020B0503020204020204" pitchFamily="82" charset="2"/>
                </a:endParaRPr>
              </a:p>
              <a:p>
                <a:endParaRPr kumimoji="1" lang="en-US" altLang="zh-CN" sz="2400" i="1" dirty="0">
                  <a:latin typeface="微软雅黑" panose="020B0503020204020204" pitchFamily="82" charset="2"/>
                  <a:ea typeface="微软雅黑" panose="020B0503020204020204" pitchFamily="82" charset="2"/>
                </a:endParaRPr>
              </a:p>
              <a:p>
                <a:pPr marL="457200" indent="-457200">
                  <a:lnSpc>
                    <a:spcPct val="150000"/>
                  </a:lnSpc>
                  <a:buFont typeface="Wingdings" pitchFamily="2" charset="2"/>
                  <a:buChar char="ü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i="1">
                            <a:latin typeface="Cambria Math" charset="0"/>
                          </a:rPr>
                          <m:t>𝑇</m:t>
                        </m:r>
                      </m:e>
                      <m:sub>
                        <m:r>
                          <a:rPr kumimoji="1" lang="en-US" altLang="zh-CN" sz="2400" i="1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kumimoji="1"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i="1">
                            <a:latin typeface="Cambria Math" charset="0"/>
                          </a:rPr>
                          <m:t>𝑇</m:t>
                        </m:r>
                      </m:e>
                      <m:sub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1" lang="zh-CN" altLang="en-US" sz="2400" dirty="0">
                    <a:latin typeface="微软雅黑" panose="020B0503020204020204" pitchFamily="82" charset="2"/>
                    <a:ea typeface="微软雅黑" panose="020B0503020204020204" pitchFamily="82" charset="2"/>
                  </a:rPr>
                  <a:t>在崩溃以前就已经提交，因此需要被重做</a:t>
                </a:r>
                <a:endParaRPr kumimoji="1" lang="en-US" altLang="zh-CN" sz="2400" dirty="0">
                  <a:latin typeface="微软雅黑" panose="020B0503020204020204" pitchFamily="82" charset="2"/>
                  <a:ea typeface="微软雅黑" panose="020B0503020204020204" pitchFamily="82" charset="2"/>
                </a:endParaRPr>
              </a:p>
              <a:p>
                <a:pPr marL="914400" lvl="1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zh-CN" altLang="en-US" sz="2000" dirty="0">
                    <a:latin typeface="微软雅黑" panose="020B0503020204020204" pitchFamily="82" charset="2"/>
                    <a:ea typeface="微软雅黑" panose="020B0503020204020204" pitchFamily="82" charset="2"/>
                  </a:rPr>
                  <a:t>日志</a:t>
                </a:r>
                <a:r>
                  <a:rPr kumimoji="1" lang="en-US" altLang="zh-CN" sz="2000" dirty="0">
                    <a:latin typeface="微软雅黑" panose="020B0503020204020204" pitchFamily="82" charset="2"/>
                    <a:ea typeface="微软雅黑" panose="020B0503020204020204" pitchFamily="82" charset="2"/>
                  </a:rPr>
                  <a:t>002</a:t>
                </a:r>
                <a:r>
                  <a:rPr kumimoji="1" lang="zh-CN" altLang="en-US" sz="2000" dirty="0">
                    <a:latin typeface="微软雅黑" panose="020B0503020204020204" pitchFamily="82" charset="2"/>
                    <a:ea typeface="微软雅黑" panose="020B0503020204020204" pitchFamily="82" charset="2"/>
                  </a:rPr>
                  <a:t>、</a:t>
                </a:r>
                <a:r>
                  <a:rPr kumimoji="1" lang="en-US" altLang="zh-CN" sz="2000" dirty="0">
                    <a:latin typeface="微软雅黑" panose="020B0503020204020204" pitchFamily="82" charset="2"/>
                    <a:ea typeface="微软雅黑" panose="020B0503020204020204" pitchFamily="82" charset="2"/>
                  </a:rPr>
                  <a:t>005</a:t>
                </a:r>
                <a:r>
                  <a:rPr kumimoji="1" lang="zh-CN" altLang="en-US" sz="2000" dirty="0">
                    <a:latin typeface="微软雅黑" panose="020B0503020204020204" pitchFamily="82" charset="2"/>
                    <a:ea typeface="微软雅黑" panose="020B0503020204020204" pitchFamily="82" charset="2"/>
                  </a:rPr>
                  <a:t>需要被重做</a:t>
                </a:r>
                <a:endParaRPr kumimoji="1" lang="en-US" altLang="zh-CN" sz="2000" dirty="0">
                  <a:latin typeface="微软雅黑" panose="020B0503020204020204" pitchFamily="82" charset="2"/>
                  <a:ea typeface="微软雅黑" panose="020B0503020204020204" pitchFamily="82" charset="2"/>
                </a:endParaRPr>
              </a:p>
              <a:p>
                <a:pPr marL="457200" indent="-457200">
                  <a:lnSpc>
                    <a:spcPct val="150000"/>
                  </a:lnSpc>
                  <a:buFont typeface="Wingdings" pitchFamily="2" charset="2"/>
                  <a:buChar char="ü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kumimoji="1"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400" i="1">
                                <a:latin typeface="Cambria Math" charset="0"/>
                              </a:rPr>
                              <m:t>𝑇</m:t>
                            </m:r>
                          </m:e>
                          <m:sub>
                            <m:r>
                              <a:rPr kumimoji="1" lang="en-US" altLang="zh-CN" sz="24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zh-CN" sz="2400" i="1">
                            <a:latin typeface="Cambria Math" charset="0"/>
                          </a:rPr>
                          <m:t>𝑇</m:t>
                        </m:r>
                      </m:e>
                      <m:sub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kumimoji="1" lang="zh-CN" altLang="en-US" sz="2400" dirty="0">
                    <a:latin typeface="微软雅黑" panose="020B0503020204020204" pitchFamily="82" charset="2"/>
                    <a:ea typeface="微软雅黑" panose="020B0503020204020204" pitchFamily="82" charset="2"/>
                  </a:rPr>
                  <a:t>在崩溃之前没有结束，因此不需要处理</a:t>
                </a:r>
                <a:endParaRPr kumimoji="1" lang="en-US" altLang="zh-CN" sz="2400" dirty="0">
                  <a:latin typeface="微软雅黑" panose="020B0503020204020204" pitchFamily="82" charset="2"/>
                  <a:ea typeface="微软雅黑" panose="020B0503020204020204" pitchFamily="82" charset="2"/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A2E53E7C-AB2F-7640-8697-A1B22804F3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9017" y="1176612"/>
                <a:ext cx="7872983" cy="4643707"/>
              </a:xfrm>
              <a:prstGeom prst="rect">
                <a:avLst/>
              </a:prstGeom>
              <a:blipFill>
                <a:blip r:embed="rId2"/>
                <a:stretch>
                  <a:fillRect l="-1084" t="-10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524A46DD-E889-9348-A428-886F4C1F70AA}"/>
                  </a:ext>
                </a:extLst>
              </p:cNvPr>
              <p:cNvSpPr txBox="1"/>
              <p:nvPr/>
            </p:nvSpPr>
            <p:spPr>
              <a:xfrm>
                <a:off x="954823" y="1514631"/>
                <a:ext cx="3135744" cy="37856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CN" sz="2000" smtClean="0">
                          <a:latin typeface="Cambria Math" charset="0"/>
                        </a:rPr>
                        <m:t>001:</m:t>
                      </m:r>
                      <m:r>
                        <a:rPr kumimoji="1" lang="en-US" altLang="zh-CN" sz="2000" i="1">
                          <a:latin typeface="Cambria Math" charset="0"/>
                        </a:rPr>
                        <m:t>&lt;</m:t>
                      </m:r>
                      <m:sSub>
                        <m:sSubPr>
                          <m:ctrlPr>
                            <a:rPr kumimoji="1"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000" i="1">
                              <a:latin typeface="Cambria Math" charset="0"/>
                            </a:rPr>
                            <m:t>𝑇</m:t>
                          </m:r>
                        </m:e>
                        <m:sub>
                          <m:r>
                            <a:rPr kumimoji="1" lang="en-US" altLang="zh-CN" sz="2000" i="1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CN" sz="2000" i="1">
                          <a:latin typeface="Cambria Math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kumimoji="1" lang="en-US" altLang="zh-CN" sz="2000">
                          <a:latin typeface="Cambria Math" charset="0"/>
                        </a:rPr>
                        <m:t>start</m:t>
                      </m:r>
                      <m:r>
                        <a:rPr kumimoji="1" lang="en-US" altLang="zh-CN" sz="2000" i="1">
                          <a:latin typeface="Cambria Math" charset="0"/>
                        </a:rPr>
                        <m:t>&gt;</m:t>
                      </m:r>
                    </m:oMath>
                  </m:oMathPara>
                </a14:m>
                <a:endParaRPr kumimoji="1" lang="en-US" altLang="zh-CN" sz="2000" dirty="0">
                  <a:latin typeface="微软雅黑" panose="020B0503020204020204" pitchFamily="82" charset="2"/>
                  <a:ea typeface="微软雅黑" panose="020B0503020204020204" pitchFamily="82" charset="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CN" sz="2000" smtClean="0">
                          <a:solidFill>
                            <a:srgbClr val="0432FF"/>
                          </a:solidFill>
                          <a:latin typeface="Cambria Math" charset="0"/>
                        </a:rPr>
                        <m:t>002:</m:t>
                      </m:r>
                      <m:r>
                        <a:rPr kumimoji="1" lang="en-US" altLang="zh-CN" sz="2000" i="1">
                          <a:solidFill>
                            <a:srgbClr val="0432FF"/>
                          </a:solidFill>
                          <a:latin typeface="Cambria Math" charset="0"/>
                        </a:rPr>
                        <m:t>&lt;</m:t>
                      </m:r>
                      <m:sSub>
                        <m:sSubPr>
                          <m:ctrlPr>
                            <a:rPr kumimoji="1" lang="en-US" altLang="zh-CN" sz="2000" i="1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000" i="1">
                              <a:solidFill>
                                <a:srgbClr val="0432FF"/>
                              </a:solidFill>
                              <a:latin typeface="Cambria Math" charset="0"/>
                            </a:rPr>
                            <m:t>𝑇</m:t>
                          </m:r>
                        </m:e>
                        <m:sub>
                          <m:r>
                            <a:rPr kumimoji="1" lang="en-US" altLang="zh-CN" sz="2000" i="1">
                              <a:solidFill>
                                <a:srgbClr val="0432FF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CN" sz="2000" i="1">
                          <a:solidFill>
                            <a:srgbClr val="0432FF"/>
                          </a:solidFill>
                          <a:latin typeface="Cambria Math" charset="0"/>
                        </a:rPr>
                        <m:t>, </m:t>
                      </m:r>
                      <m:r>
                        <a:rPr kumimoji="1" lang="en-US" altLang="zh-CN" sz="2000" i="1">
                          <a:solidFill>
                            <a:srgbClr val="0432FF"/>
                          </a:solidFill>
                          <a:latin typeface="Cambria Math" charset="0"/>
                        </a:rPr>
                        <m:t>𝐴</m:t>
                      </m:r>
                      <m:r>
                        <a:rPr kumimoji="1" lang="en-US" altLang="zh-CN" sz="2000" i="1">
                          <a:solidFill>
                            <a:srgbClr val="0432FF"/>
                          </a:solidFill>
                          <a:latin typeface="Cambria Math" charset="0"/>
                        </a:rPr>
                        <m:t>, 200&gt;</m:t>
                      </m:r>
                    </m:oMath>
                  </m:oMathPara>
                </a14:m>
                <a:endParaRPr kumimoji="1" lang="zh-CN" altLang="en-US" sz="2000" dirty="0">
                  <a:solidFill>
                    <a:srgbClr val="0432FF"/>
                  </a:solidFill>
                  <a:latin typeface="微软雅黑" panose="020B0503020204020204" pitchFamily="82" charset="2"/>
                  <a:ea typeface="微软雅黑" panose="020B0503020204020204" pitchFamily="82" charset="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CN" sz="2000">
                          <a:latin typeface="Cambria Math" charset="0"/>
                        </a:rPr>
                        <m:t>003:</m:t>
                      </m:r>
                      <m:r>
                        <a:rPr kumimoji="1" lang="en-US" altLang="zh-CN" sz="2000" i="1">
                          <a:latin typeface="Cambria Math" charset="0"/>
                        </a:rPr>
                        <m:t>&lt;</m:t>
                      </m:r>
                      <m:sSub>
                        <m:sSubPr>
                          <m:ctrlPr>
                            <a:rPr kumimoji="1"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000" i="1">
                              <a:latin typeface="Cambria Math" charset="0"/>
                            </a:rPr>
                            <m:t>𝑇</m:t>
                          </m:r>
                        </m:e>
                        <m:sub>
                          <m:r>
                            <a:rPr kumimoji="1" lang="en-US" altLang="zh-CN" sz="2000" i="1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CN" sz="2000" i="1">
                          <a:latin typeface="Cambria Math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1" lang="en-US" altLang="zh-CN" sz="2000">
                          <a:latin typeface="Cambria Math" charset="0"/>
                        </a:rPr>
                        <m:t>commit</m:t>
                      </m:r>
                      <m:r>
                        <a:rPr kumimoji="1" lang="en-US" altLang="zh-CN" sz="2000" i="1">
                          <a:latin typeface="Cambria Math" charset="0"/>
                        </a:rPr>
                        <m:t>&gt;</m:t>
                      </m:r>
                    </m:oMath>
                  </m:oMathPara>
                </a14:m>
                <a:endParaRPr kumimoji="1" lang="en-US" altLang="zh-CN" sz="2000" dirty="0">
                  <a:latin typeface="微软雅黑" panose="020B0503020204020204" pitchFamily="82" charset="2"/>
                  <a:ea typeface="微软雅黑" panose="020B0503020204020204" pitchFamily="82" charset="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CN" sz="2000" i="1">
                          <a:latin typeface="Cambria Math" charset="0"/>
                        </a:rPr>
                        <m:t>004:&lt;</m:t>
                      </m:r>
                      <m:sSub>
                        <m:sSubPr>
                          <m:ctrlPr>
                            <a:rPr kumimoji="1"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000" i="1">
                              <a:latin typeface="Cambria Math" charset="0"/>
                            </a:rPr>
                            <m:t>𝑇</m:t>
                          </m:r>
                        </m:e>
                        <m:sub>
                          <m:r>
                            <a:rPr kumimoji="1" lang="en-US" altLang="zh-CN" sz="2000" i="1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zh-CN" sz="2000" i="1">
                          <a:latin typeface="Cambria Math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1" lang="en-US" altLang="zh-CN" sz="2000">
                          <a:latin typeface="Cambria Math" charset="0"/>
                        </a:rPr>
                        <m:t>start</m:t>
                      </m:r>
                      <m:r>
                        <a:rPr kumimoji="1" lang="en-US" altLang="zh-CN" sz="2000" i="1">
                          <a:latin typeface="Cambria Math" charset="0"/>
                        </a:rPr>
                        <m:t>&gt;</m:t>
                      </m:r>
                    </m:oMath>
                  </m:oMathPara>
                </a14:m>
                <a:endParaRPr kumimoji="1" lang="en-US" altLang="zh-CN" sz="2000" dirty="0">
                  <a:latin typeface="微软雅黑" panose="020B0503020204020204" pitchFamily="82" charset="2"/>
                  <a:ea typeface="微软雅黑" panose="020B0503020204020204" pitchFamily="82" charset="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CN" sz="2000" smtClean="0">
                          <a:solidFill>
                            <a:srgbClr val="0432FF"/>
                          </a:solidFill>
                          <a:latin typeface="Cambria Math" charset="0"/>
                        </a:rPr>
                        <m:t>005:</m:t>
                      </m:r>
                      <m:r>
                        <a:rPr kumimoji="1" lang="en-US" altLang="zh-CN" sz="2000" i="1">
                          <a:solidFill>
                            <a:srgbClr val="0432FF"/>
                          </a:solidFill>
                          <a:latin typeface="Cambria Math" charset="0"/>
                        </a:rPr>
                        <m:t>&lt;</m:t>
                      </m:r>
                      <m:sSub>
                        <m:sSubPr>
                          <m:ctrlPr>
                            <a:rPr kumimoji="1" lang="en-US" altLang="zh-CN" sz="2000" i="1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000" i="1">
                              <a:solidFill>
                                <a:srgbClr val="0432FF"/>
                              </a:solidFill>
                              <a:latin typeface="Cambria Math" charset="0"/>
                            </a:rPr>
                            <m:t>𝑇</m:t>
                          </m:r>
                        </m:e>
                        <m:sub>
                          <m:r>
                            <a:rPr kumimoji="1" lang="en-US" altLang="zh-CN" sz="2000" i="1">
                              <a:solidFill>
                                <a:srgbClr val="0432FF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zh-CN" sz="2000" i="1">
                          <a:solidFill>
                            <a:srgbClr val="0432FF"/>
                          </a:solidFill>
                          <a:latin typeface="Cambria Math" charset="0"/>
                        </a:rPr>
                        <m:t>, </m:t>
                      </m:r>
                      <m:r>
                        <a:rPr kumimoji="1" lang="en-US" altLang="zh-CN" sz="2000" i="1">
                          <a:solidFill>
                            <a:srgbClr val="0432FF"/>
                          </a:solidFill>
                          <a:latin typeface="Cambria Math" charset="0"/>
                        </a:rPr>
                        <m:t>𝐴</m:t>
                      </m:r>
                      <m:r>
                        <a:rPr kumimoji="1" lang="en-US" altLang="zh-CN" sz="2000" i="1">
                          <a:solidFill>
                            <a:srgbClr val="0432FF"/>
                          </a:solidFill>
                          <a:latin typeface="Cambria Math" charset="0"/>
                        </a:rPr>
                        <m:t>, 300&gt;</m:t>
                      </m:r>
                    </m:oMath>
                  </m:oMathPara>
                </a14:m>
                <a:endParaRPr kumimoji="1" lang="zh-CN" altLang="en-US" sz="2000" dirty="0">
                  <a:solidFill>
                    <a:srgbClr val="0432FF"/>
                  </a:solidFill>
                  <a:latin typeface="微软雅黑" panose="020B0503020204020204" pitchFamily="82" charset="2"/>
                  <a:ea typeface="微软雅黑" panose="020B0503020204020204" pitchFamily="82" charset="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CN" sz="2000" i="1">
                          <a:latin typeface="Cambria Math" charset="0"/>
                        </a:rPr>
                        <m:t>006:&lt;</m:t>
                      </m:r>
                      <m:sSub>
                        <m:sSubPr>
                          <m:ctrlPr>
                            <a:rPr kumimoji="1"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000" i="1">
                              <a:latin typeface="Cambria Math" charset="0"/>
                            </a:rPr>
                            <m:t>𝑇</m:t>
                          </m:r>
                        </m:e>
                        <m:sub>
                          <m:r>
                            <a:rPr kumimoji="1" lang="en-US" altLang="zh-CN" sz="2000" i="1">
                              <a:latin typeface="Cambria Math" charset="0"/>
                            </a:rPr>
                            <m:t>3</m:t>
                          </m:r>
                        </m:sub>
                      </m:sSub>
                      <m:r>
                        <a:rPr kumimoji="1" lang="en-US" altLang="zh-CN" sz="2000" i="1">
                          <a:latin typeface="Cambria Math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1" lang="en-US" altLang="zh-CN" sz="2000">
                          <a:latin typeface="Cambria Math" charset="0"/>
                        </a:rPr>
                        <m:t>start</m:t>
                      </m:r>
                      <m:r>
                        <a:rPr kumimoji="1" lang="en-US" altLang="zh-CN" sz="2000" i="1">
                          <a:latin typeface="Cambria Math" charset="0"/>
                        </a:rPr>
                        <m:t>&gt;</m:t>
                      </m:r>
                    </m:oMath>
                  </m:oMathPara>
                </a14:m>
                <a:endParaRPr kumimoji="1" lang="en-US" altLang="zh-CN" sz="2000" dirty="0">
                  <a:latin typeface="微软雅黑" panose="020B0503020204020204" pitchFamily="82" charset="2"/>
                  <a:ea typeface="微软雅黑" panose="020B0503020204020204" pitchFamily="82" charset="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CN" sz="2000" i="1">
                          <a:latin typeface="Cambria Math" charset="0"/>
                        </a:rPr>
                        <m:t>00</m:t>
                      </m:r>
                      <m:r>
                        <a:rPr kumimoji="1" lang="en-US" altLang="zh-CN" sz="2000" b="0" i="1" smtClean="0">
                          <a:latin typeface="Cambria Math" panose="02040503050406030204" pitchFamily="18" charset="0"/>
                        </a:rPr>
                        <m:t>7</m:t>
                      </m:r>
                      <m:r>
                        <a:rPr kumimoji="1" lang="en-US" altLang="zh-CN" sz="2000" i="1">
                          <a:latin typeface="Cambria Math" charset="0"/>
                        </a:rPr>
                        <m:t>:&lt;</m:t>
                      </m:r>
                      <m:sSub>
                        <m:sSubPr>
                          <m:ctrlPr>
                            <a:rPr kumimoji="1"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000" i="1">
                              <a:latin typeface="Cambria Math" charset="0"/>
                            </a:rPr>
                            <m:t>𝑇</m:t>
                          </m:r>
                        </m:e>
                        <m:sub>
                          <m:r>
                            <a:rPr kumimoji="1" lang="en-US" altLang="zh-CN" sz="2000" i="1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zh-CN" sz="2000" i="1">
                          <a:latin typeface="Cambria Math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1" lang="en-US" altLang="zh-CN" sz="2000">
                          <a:latin typeface="Cambria Math" charset="0"/>
                        </a:rPr>
                        <m:t>commit</m:t>
                      </m:r>
                      <m:r>
                        <a:rPr kumimoji="1" lang="en-US" altLang="zh-CN" sz="2000" i="1">
                          <a:latin typeface="Cambria Math" charset="0"/>
                        </a:rPr>
                        <m:t>&gt;</m:t>
                      </m:r>
                    </m:oMath>
                  </m:oMathPara>
                </a14:m>
                <a:endParaRPr kumimoji="1" lang="en-US" altLang="zh-CN" sz="2000" dirty="0">
                  <a:latin typeface="微软雅黑" panose="020B0503020204020204" pitchFamily="82" charset="2"/>
                  <a:ea typeface="微软雅黑" panose="020B0503020204020204" pitchFamily="82" charset="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CN" sz="2000" i="1">
                          <a:latin typeface="Cambria Math" charset="0"/>
                        </a:rPr>
                        <m:t>00</m:t>
                      </m:r>
                      <m:r>
                        <a:rPr kumimoji="1" lang="en-US" altLang="zh-CN" sz="2000" b="0" i="1" smtClean="0">
                          <a:latin typeface="Cambria Math" panose="02040503050406030204" pitchFamily="18" charset="0"/>
                        </a:rPr>
                        <m:t>8</m:t>
                      </m:r>
                      <m:r>
                        <a:rPr kumimoji="1" lang="en-US" altLang="zh-CN" sz="2000" i="1">
                          <a:latin typeface="Cambria Math" charset="0"/>
                        </a:rPr>
                        <m:t>:&lt;</m:t>
                      </m:r>
                      <m:sSub>
                        <m:sSubPr>
                          <m:ctrlPr>
                            <a:rPr kumimoji="1"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000" i="1">
                              <a:latin typeface="Cambria Math" charset="0"/>
                            </a:rPr>
                            <m:t>𝑇</m:t>
                          </m:r>
                        </m:e>
                        <m:sub>
                          <m:r>
                            <a:rPr kumimoji="1" lang="en-US" altLang="zh-CN" sz="2000" i="1">
                              <a:latin typeface="Cambria Math" charset="0"/>
                            </a:rPr>
                            <m:t>3</m:t>
                          </m:r>
                        </m:sub>
                      </m:sSub>
                      <m:r>
                        <a:rPr kumimoji="1" lang="en-US" altLang="zh-CN" sz="2000" i="1">
                          <a:latin typeface="Cambria Math" charset="0"/>
                        </a:rPr>
                        <m:t>, </m:t>
                      </m:r>
                      <m:r>
                        <a:rPr kumimoji="1" lang="en-US" altLang="zh-CN" sz="2000" i="1">
                          <a:latin typeface="Cambria Math" charset="0"/>
                        </a:rPr>
                        <m:t>𝐴</m:t>
                      </m:r>
                      <m:r>
                        <a:rPr kumimoji="1" lang="en-US" altLang="zh-CN" sz="2000" i="1">
                          <a:latin typeface="Cambria Math" charset="0"/>
                        </a:rPr>
                        <m:t>, 400&gt;</m:t>
                      </m:r>
                    </m:oMath>
                  </m:oMathPara>
                </a14:m>
                <a:endParaRPr kumimoji="1" lang="zh-CN" altLang="en-US" sz="2000" dirty="0">
                  <a:latin typeface="微软雅黑" panose="020B0503020204020204" pitchFamily="82" charset="2"/>
                  <a:ea typeface="微软雅黑" panose="020B0503020204020204" pitchFamily="82" charset="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CN" sz="2000" i="1">
                          <a:latin typeface="Cambria Math" charset="0"/>
                        </a:rPr>
                        <m:t>0</m:t>
                      </m:r>
                      <m:r>
                        <a:rPr kumimoji="1" lang="en-US" altLang="zh-CN" sz="2000" b="0" i="1" smtClean="0">
                          <a:latin typeface="Cambria Math" panose="02040503050406030204" pitchFamily="18" charset="0"/>
                        </a:rPr>
                        <m:t>09</m:t>
                      </m:r>
                      <m:r>
                        <a:rPr kumimoji="1" lang="en-US" altLang="zh-CN" sz="2000" i="1">
                          <a:latin typeface="Cambria Math" charset="0"/>
                        </a:rPr>
                        <m:t>:&lt;</m:t>
                      </m:r>
                      <m:sSub>
                        <m:sSubPr>
                          <m:ctrlPr>
                            <a:rPr kumimoji="1"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000" i="1">
                              <a:latin typeface="Cambria Math" charset="0"/>
                            </a:rPr>
                            <m:t>𝑇</m:t>
                          </m:r>
                        </m:e>
                        <m:sub>
                          <m:r>
                            <a:rPr kumimoji="1" lang="en-US" altLang="zh-CN" sz="2000" i="1">
                              <a:latin typeface="Cambria Math" charset="0"/>
                            </a:rPr>
                            <m:t>4</m:t>
                          </m:r>
                        </m:sub>
                      </m:sSub>
                      <m:r>
                        <a:rPr kumimoji="1" lang="en-US" altLang="zh-CN" sz="2000" i="1">
                          <a:latin typeface="Cambria Math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1" lang="en-US" altLang="zh-CN" sz="2000">
                          <a:latin typeface="Cambria Math" charset="0"/>
                        </a:rPr>
                        <m:t>start</m:t>
                      </m:r>
                      <m:r>
                        <a:rPr kumimoji="1" lang="en-US" altLang="zh-CN" sz="2000" i="1">
                          <a:latin typeface="Cambria Math" charset="0"/>
                        </a:rPr>
                        <m:t>&gt;</m:t>
                      </m:r>
                    </m:oMath>
                  </m:oMathPara>
                </a14:m>
                <a:endParaRPr kumimoji="1" lang="en-US" altLang="zh-CN" sz="2000" dirty="0">
                  <a:latin typeface="微软雅黑" panose="020B0503020204020204" pitchFamily="82" charset="2"/>
                  <a:ea typeface="微软雅黑" panose="020B0503020204020204" pitchFamily="82" charset="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CN" sz="2000" i="1">
                          <a:latin typeface="Cambria Math" charset="0"/>
                        </a:rPr>
                        <m:t>01</m:t>
                      </m:r>
                      <m:r>
                        <a:rPr kumimoji="1" lang="en-US" altLang="zh-CN" sz="2000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kumimoji="1" lang="en-US" altLang="zh-CN" sz="2000" i="1">
                          <a:latin typeface="Cambria Math" charset="0"/>
                        </a:rPr>
                        <m:t>:&lt;</m:t>
                      </m:r>
                      <m:sSub>
                        <m:sSubPr>
                          <m:ctrlPr>
                            <a:rPr kumimoji="1"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000" i="1">
                              <a:latin typeface="Cambria Math" charset="0"/>
                            </a:rPr>
                            <m:t>𝑇</m:t>
                          </m:r>
                        </m:e>
                        <m:sub>
                          <m:r>
                            <a:rPr kumimoji="1" lang="en-US" altLang="zh-CN" sz="2000" i="1">
                              <a:latin typeface="Cambria Math" charset="0"/>
                            </a:rPr>
                            <m:t>4</m:t>
                          </m:r>
                        </m:sub>
                      </m:sSub>
                      <m:r>
                        <a:rPr kumimoji="1" lang="en-US" altLang="zh-CN" sz="2000" i="1">
                          <a:latin typeface="Cambria Math" charset="0"/>
                        </a:rPr>
                        <m:t>, </m:t>
                      </m:r>
                      <m:r>
                        <a:rPr kumimoji="1" lang="en-US" altLang="zh-CN" sz="2000" i="1">
                          <a:latin typeface="Cambria Math" charset="0"/>
                        </a:rPr>
                        <m:t>𝑋</m:t>
                      </m:r>
                      <m:r>
                        <a:rPr kumimoji="1" lang="en-US" altLang="zh-CN" sz="2000" i="1">
                          <a:latin typeface="Cambria Math" charset="0"/>
                        </a:rPr>
                        <m:t>, 600&gt;</m:t>
                      </m:r>
                    </m:oMath>
                  </m:oMathPara>
                </a14:m>
                <a:endParaRPr kumimoji="1" lang="en-US" altLang="zh-CN" sz="2000" dirty="0">
                  <a:latin typeface="微软雅黑" panose="020B0503020204020204" pitchFamily="82" charset="2"/>
                  <a:ea typeface="微软雅黑" panose="020B0503020204020204" pitchFamily="82" charset="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CN" sz="2000" i="1">
                          <a:latin typeface="Cambria Math" charset="0"/>
                        </a:rPr>
                        <m:t>01</m:t>
                      </m:r>
                      <m:r>
                        <a:rPr kumimoji="1" lang="en-US" altLang="zh-CN" sz="2000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kumimoji="1" lang="en-US" altLang="zh-CN" sz="2000" i="1">
                          <a:latin typeface="Cambria Math" charset="0"/>
                        </a:rPr>
                        <m:t>:&lt;</m:t>
                      </m:r>
                      <m:sSub>
                        <m:sSubPr>
                          <m:ctrlPr>
                            <a:rPr kumimoji="1"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000" i="1">
                              <a:latin typeface="Cambria Math" charset="0"/>
                            </a:rPr>
                            <m:t>𝑇</m:t>
                          </m:r>
                        </m:e>
                        <m:sub>
                          <m:r>
                            <a:rPr kumimoji="1" lang="en-US" altLang="zh-CN" sz="2000" i="1">
                              <a:latin typeface="Cambria Math" charset="0"/>
                            </a:rPr>
                            <m:t>4</m:t>
                          </m:r>
                        </m:sub>
                      </m:sSub>
                      <m:r>
                        <a:rPr kumimoji="1" lang="en-US" altLang="zh-CN" sz="2000" i="1">
                          <a:latin typeface="Cambria Math" charset="0"/>
                        </a:rPr>
                        <m:t>, </m:t>
                      </m:r>
                      <m:r>
                        <a:rPr kumimoji="1" lang="en-US" altLang="zh-CN" sz="2000" i="1">
                          <a:latin typeface="Cambria Math" charset="0"/>
                        </a:rPr>
                        <m:t>𝑌</m:t>
                      </m:r>
                      <m:r>
                        <a:rPr kumimoji="1" lang="en-US" altLang="zh-CN" sz="2000" i="1">
                          <a:latin typeface="Cambria Math" charset="0"/>
                        </a:rPr>
                        <m:t>, 700&gt;</m:t>
                      </m:r>
                    </m:oMath>
                  </m:oMathPara>
                </a14:m>
                <a:endParaRPr kumimoji="1" lang="en-US" altLang="zh-CN" sz="2000" dirty="0">
                  <a:latin typeface="微软雅黑" panose="020B0503020204020204" pitchFamily="82" charset="2"/>
                  <a:ea typeface="微软雅黑" panose="020B0503020204020204" pitchFamily="82" charset="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CN" sz="2000" i="1">
                          <a:latin typeface="Cambria Math" charset="0"/>
                        </a:rPr>
                        <m:t>01</m:t>
                      </m:r>
                      <m:r>
                        <a:rPr kumimoji="1" lang="en-US" altLang="zh-CN" sz="20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kumimoji="1" lang="en-US" altLang="zh-CN" sz="2000" i="1">
                          <a:latin typeface="Cambria Math" charset="0"/>
                        </a:rPr>
                        <m:t>:&lt;</m:t>
                      </m:r>
                      <m:sSub>
                        <m:sSubPr>
                          <m:ctrlPr>
                            <a:rPr kumimoji="1"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000" i="1">
                              <a:latin typeface="Cambria Math" charset="0"/>
                            </a:rPr>
                            <m:t>𝑇</m:t>
                          </m:r>
                        </m:e>
                        <m:sub>
                          <m:r>
                            <a:rPr kumimoji="1" lang="en-US" altLang="zh-CN" sz="2000" i="1">
                              <a:latin typeface="Cambria Math" charset="0"/>
                            </a:rPr>
                            <m:t>3</m:t>
                          </m:r>
                        </m:sub>
                      </m:sSub>
                      <m:r>
                        <a:rPr kumimoji="1" lang="en-US" altLang="zh-CN" sz="2000" i="1">
                          <a:latin typeface="Cambria Math" charset="0"/>
                        </a:rPr>
                        <m:t>, </m:t>
                      </m:r>
                      <m:r>
                        <a:rPr kumimoji="1" lang="en-US" altLang="zh-CN" sz="2000" i="1">
                          <a:latin typeface="Cambria Math" charset="0"/>
                        </a:rPr>
                        <m:t>𝐵</m:t>
                      </m:r>
                      <m:r>
                        <a:rPr kumimoji="1" lang="en-US" altLang="zh-CN" sz="2000" i="1">
                          <a:latin typeface="Cambria Math" charset="0"/>
                        </a:rPr>
                        <m:t>, 200&gt;</m:t>
                      </m:r>
                    </m:oMath>
                  </m:oMathPara>
                </a14:m>
                <a:endParaRPr kumimoji="1" lang="en-US" altLang="zh-CN" sz="2000" dirty="0">
                  <a:latin typeface="微软雅黑" panose="020B0503020204020204" pitchFamily="82" charset="2"/>
                  <a:ea typeface="微软雅黑" panose="020B0503020204020204" pitchFamily="82" charset="2"/>
                </a:endParaRP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524A46DD-E889-9348-A428-886F4C1F70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823" y="1514631"/>
                <a:ext cx="3135744" cy="378565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6D1A1102-6DBA-1583-204C-A9694CB70E5D}"/>
              </a:ext>
            </a:extLst>
          </p:cNvPr>
          <p:cNvSpPr txBox="1"/>
          <p:nvPr/>
        </p:nvSpPr>
        <p:spPr>
          <a:xfrm>
            <a:off x="783851" y="5909137"/>
            <a:ext cx="616723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CN" altLang="en-US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注：缓冲区未向磁盘写入任何页面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C5FF0E3A-1038-2CF1-76A1-7D6FB0C377C4}"/>
                  </a:ext>
                </a:extLst>
              </p:cNvPr>
              <p:cNvSpPr txBox="1"/>
              <p:nvPr/>
            </p:nvSpPr>
            <p:spPr>
              <a:xfrm>
                <a:off x="5047829" y="1740418"/>
                <a:ext cx="3200400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charset="0"/>
                            </a:rPr>
                            <m:t>𝑇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en-US" altLang="zh-CN" dirty="0">
                  <a:latin typeface="微软雅黑" panose="020B0503020204020204" pitchFamily="82" charset="2"/>
                  <a:ea typeface="微软雅黑" panose="020B0503020204020204" pitchFamily="82" charset="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CN" i="1">
                          <a:latin typeface="Cambria Math" charset="0"/>
                        </a:rPr>
                        <m:t>𝐴</m:t>
                      </m:r>
                      <m:r>
                        <a:rPr kumimoji="1" lang="en-US" altLang="zh-CN" i="1">
                          <a:latin typeface="Cambria Math" charset="0"/>
                        </a:rPr>
                        <m:t>:100→200</m:t>
                      </m:r>
                    </m:oMath>
                  </m:oMathPara>
                </a14:m>
                <a:endParaRPr kumimoji="1" lang="en-US" altLang="zh-CN" dirty="0">
                  <a:latin typeface="微软雅黑" panose="020B0503020204020204" pitchFamily="82" charset="2"/>
                  <a:ea typeface="微软雅黑" panose="020B0503020204020204" pitchFamily="82" charset="2"/>
                </a:endParaRPr>
              </a:p>
              <a:p>
                <a:endParaRPr kumimoji="1" lang="en-US" altLang="zh-CN" dirty="0">
                  <a:latin typeface="微软雅黑" panose="020B0503020204020204" pitchFamily="82" charset="2"/>
                  <a:ea typeface="微软雅黑" panose="020B0503020204020204" pitchFamily="82" charset="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charset="0"/>
                            </a:rPr>
                            <m:t>𝑇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en-US" altLang="zh-CN" dirty="0">
                  <a:latin typeface="微软雅黑" panose="020B0503020204020204" pitchFamily="82" charset="2"/>
                  <a:ea typeface="微软雅黑" panose="020B0503020204020204" pitchFamily="82" charset="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CN" i="1">
                          <a:latin typeface="Cambria Math" charset="0"/>
                        </a:rPr>
                        <m:t>𝐴</m:t>
                      </m:r>
                      <m:r>
                        <a:rPr kumimoji="1" lang="en-US" altLang="zh-CN" i="1">
                          <a:latin typeface="Cambria Math" charset="0"/>
                        </a:rPr>
                        <m:t>:300→400</m:t>
                      </m:r>
                    </m:oMath>
                  </m:oMathPara>
                </a14:m>
                <a:endParaRPr kumimoji="1" lang="en-US" altLang="zh-CN" dirty="0">
                  <a:latin typeface="微软雅黑" panose="020B0503020204020204" pitchFamily="82" charset="2"/>
                  <a:ea typeface="微软雅黑" panose="020B0503020204020204" pitchFamily="82" charset="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CN" i="1">
                          <a:latin typeface="Cambria Math" charset="0"/>
                        </a:rPr>
                        <m:t>𝐵</m:t>
                      </m:r>
                      <m:r>
                        <a:rPr kumimoji="1" lang="en-US" altLang="zh-CN" i="1">
                          <a:latin typeface="Cambria Math" charset="0"/>
                        </a:rPr>
                        <m:t>:400→200</m:t>
                      </m:r>
                    </m:oMath>
                  </m:oMathPara>
                </a14:m>
                <a:endParaRPr kumimoji="1" lang="en-US" altLang="zh-CN" dirty="0">
                  <a:latin typeface="微软雅黑" panose="020B0503020204020204" pitchFamily="82" charset="2"/>
                  <a:ea typeface="微软雅黑" panose="020B0503020204020204" pitchFamily="82" charset="2"/>
                </a:endParaRPr>
              </a:p>
              <a:p>
                <a:endParaRPr kumimoji="1" lang="en-US" altLang="zh-CN" dirty="0">
                  <a:latin typeface="微软雅黑" panose="020B0503020204020204" pitchFamily="82" charset="2"/>
                  <a:ea typeface="微软雅黑" panose="020B0503020204020204" pitchFamily="82" charset="2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C5FF0E3A-1038-2CF1-76A1-7D6FB0C377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7829" y="1740418"/>
                <a:ext cx="3200400" cy="203132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25CDF910-1437-C049-E198-AF6FFCE4DB87}"/>
                  </a:ext>
                </a:extLst>
              </p:cNvPr>
              <p:cNvSpPr txBox="1"/>
              <p:nvPr/>
            </p:nvSpPr>
            <p:spPr>
              <a:xfrm>
                <a:off x="6772719" y="1730028"/>
                <a:ext cx="1595117" cy="25853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charset="0"/>
                            </a:rPr>
                            <m:t>𝑇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en-US" altLang="zh-CN" dirty="0">
                  <a:latin typeface="微软雅黑" panose="020B0503020204020204" pitchFamily="82" charset="2"/>
                  <a:ea typeface="微软雅黑" panose="020B0503020204020204" pitchFamily="82" charset="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CN" i="1">
                          <a:latin typeface="Cambria Math" charset="0"/>
                        </a:rPr>
                        <m:t>𝐴</m:t>
                      </m:r>
                      <m:r>
                        <a:rPr kumimoji="1" lang="en-US" altLang="zh-CN" i="1">
                          <a:latin typeface="Cambria Math" charset="0"/>
                        </a:rPr>
                        <m:t>:200→300</m:t>
                      </m:r>
                    </m:oMath>
                  </m:oMathPara>
                </a14:m>
                <a:endParaRPr kumimoji="1" lang="en-US" altLang="zh-CN" dirty="0">
                  <a:latin typeface="微软雅黑" panose="020B0503020204020204" pitchFamily="82" charset="2"/>
                  <a:ea typeface="微软雅黑" panose="020B0503020204020204" pitchFamily="82" charset="2"/>
                </a:endParaRPr>
              </a:p>
              <a:p>
                <a:endParaRPr kumimoji="1" lang="en-US" altLang="zh-CN" i="1" dirty="0">
                  <a:latin typeface="微软雅黑" panose="020B0503020204020204" pitchFamily="82" charset="2"/>
                  <a:ea typeface="微软雅黑" panose="020B0503020204020204" pitchFamily="82" charset="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charset="0"/>
                            </a:rPr>
                            <m:t>𝑇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1" lang="en-US" altLang="zh-CN" dirty="0">
                  <a:latin typeface="微软雅黑" panose="020B0503020204020204" pitchFamily="82" charset="2"/>
                  <a:ea typeface="微软雅黑" panose="020B0503020204020204" pitchFamily="82" charset="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CN" i="1">
                          <a:latin typeface="Cambria Math" charset="0"/>
                        </a:rPr>
                        <m:t>𝑋</m:t>
                      </m:r>
                      <m:r>
                        <a:rPr kumimoji="1" lang="en-US" altLang="zh-CN" i="1">
                          <a:latin typeface="Cambria Math" charset="0"/>
                        </a:rPr>
                        <m:t>:500→600</m:t>
                      </m:r>
                    </m:oMath>
                  </m:oMathPara>
                </a14:m>
                <a:endParaRPr kumimoji="1" lang="en-US" altLang="zh-CN" dirty="0">
                  <a:latin typeface="微软雅黑" panose="020B0503020204020204" pitchFamily="82" charset="2"/>
                  <a:ea typeface="微软雅黑" panose="020B0503020204020204" pitchFamily="82" charset="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CN" i="1">
                          <a:latin typeface="Cambria Math" charset="0"/>
                        </a:rPr>
                        <m:t>𝑌</m:t>
                      </m:r>
                      <m:r>
                        <a:rPr kumimoji="1" lang="en-US" altLang="zh-CN" i="1">
                          <a:latin typeface="Cambria Math" charset="0"/>
                        </a:rPr>
                        <m:t>:900→700</m:t>
                      </m:r>
                    </m:oMath>
                  </m:oMathPara>
                </a14:m>
                <a:endParaRPr kumimoji="1" lang="en-US" altLang="zh-CN" dirty="0">
                  <a:latin typeface="微软雅黑" panose="020B0503020204020204" pitchFamily="82" charset="2"/>
                  <a:ea typeface="微软雅黑" panose="020B0503020204020204" pitchFamily="82" charset="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CN" i="1">
                          <a:latin typeface="Cambria Math" charset="0"/>
                        </a:rPr>
                        <m:t>𝐵</m:t>
                      </m:r>
                      <m:r>
                        <a:rPr kumimoji="1" lang="en-US" altLang="zh-CN" i="1">
                          <a:latin typeface="Cambria Math" charset="0"/>
                        </a:rPr>
                        <m:t>:200→300</m:t>
                      </m:r>
                    </m:oMath>
                  </m:oMathPara>
                </a14:m>
                <a:endParaRPr kumimoji="1" lang="en-US" altLang="zh-CN" dirty="0">
                  <a:latin typeface="微软雅黑" panose="020B0503020204020204" pitchFamily="82" charset="2"/>
                  <a:ea typeface="微软雅黑" panose="020B0503020204020204" pitchFamily="82" charset="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CN" i="1">
                          <a:latin typeface="Cambria Math" charset="0"/>
                        </a:rPr>
                        <m:t>𝐶</m:t>
                      </m:r>
                      <m:r>
                        <a:rPr kumimoji="1" lang="en-US" altLang="zh-CN" i="1">
                          <a:latin typeface="Cambria Math" charset="0"/>
                        </a:rPr>
                        <m:t>:100→200</m:t>
                      </m:r>
                    </m:oMath>
                  </m:oMathPara>
                </a14:m>
                <a:endParaRPr kumimoji="1" lang="en-US" altLang="zh-CN" dirty="0">
                  <a:latin typeface="微软雅黑" panose="020B0503020204020204" pitchFamily="82" charset="2"/>
                  <a:ea typeface="微软雅黑" panose="020B0503020204020204" pitchFamily="82" charset="2"/>
                </a:endParaRPr>
              </a:p>
              <a:p>
                <a:endParaRPr kumimoji="1" lang="en-US" altLang="zh-CN" dirty="0">
                  <a:latin typeface="微软雅黑" panose="020B0503020204020204" pitchFamily="82" charset="2"/>
                  <a:ea typeface="微软雅黑" panose="020B0503020204020204" pitchFamily="82" charset="2"/>
                </a:endParaRP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25CDF910-1437-C049-E198-AF6FFCE4DB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2719" y="1730028"/>
                <a:ext cx="1595117" cy="258532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1064643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18">
            <a:extLst>
              <a:ext uri="{FF2B5EF4-FFF2-40B4-BE49-F238E27FC236}">
                <a16:creationId xmlns:a16="http://schemas.microsoft.com/office/drawing/2014/main" id="{2F2851E1-911C-4A00-947D-A04C9E198410}"/>
              </a:ext>
            </a:extLst>
          </p:cNvPr>
          <p:cNvSpPr/>
          <p:nvPr/>
        </p:nvSpPr>
        <p:spPr>
          <a:xfrm>
            <a:off x="6096000" y="1060660"/>
            <a:ext cx="5692738" cy="5189013"/>
          </a:xfrm>
          <a:prstGeom prst="roundRect">
            <a:avLst>
              <a:gd name="adj" fmla="val 9827"/>
            </a:avLst>
          </a:prstGeom>
          <a:solidFill>
            <a:schemeClr val="bg1"/>
          </a:solidFill>
          <a:ln w="12700" cap="flat">
            <a:gradFill>
              <a:gsLst>
                <a:gs pos="0">
                  <a:srgbClr val="3B20FF">
                    <a:alpha val="16000"/>
                  </a:srgbClr>
                </a:gs>
                <a:gs pos="100000">
                  <a:srgbClr val="6F1787"/>
                </a:gs>
              </a:gsLst>
              <a:lin ang="10800000" scaled="1"/>
            </a:gradFill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endParaRPr lang="zh-CN" altLang="en-US" b="1" dirty="0">
              <a:latin typeface="微软雅黑" panose="020B0503020204020204" pitchFamily="82" charset="2"/>
              <a:ea typeface="微软雅黑" panose="020B0503020204020204" pitchFamily="82" charset="2"/>
              <a:sym typeface="+mn-ea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38CDEBB-6592-7D44-AC77-1EC5F498B84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BBDC00-B9E2-4EFD-9306-2934E87247C6}" type="slidenum">
              <a:rPr lang="zh-CN" altLang="en-US" smtClean="0">
                <a:latin typeface="微软雅黑" panose="020B0503020204020204" pitchFamily="82" charset="2"/>
                <a:ea typeface="微软雅黑" panose="020B0503020204020204" pitchFamily="82" charset="2"/>
              </a:rPr>
              <a:pPr/>
              <a:t>54</a:t>
            </a:fld>
            <a:endParaRPr lang="zh-CN" altLang="en-US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539ECD05-3BE9-E541-BDDB-1FC27DD4C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latin typeface="微软雅黑" panose="020B0503020204020204" pitchFamily="82" charset="2"/>
                <a:ea typeface="微软雅黑" panose="020B0503020204020204" pitchFamily="82" charset="2"/>
              </a:rPr>
              <a:t>基于</a:t>
            </a:r>
            <a:r>
              <a:rPr kumimoji="1" lang="en-US" altLang="zh-CN" dirty="0">
                <a:latin typeface="微软雅黑" panose="020B0503020204020204" pitchFamily="82" charset="2"/>
                <a:ea typeface="微软雅黑" panose="020B0503020204020204" pitchFamily="82" charset="2"/>
              </a:rPr>
              <a:t>redo</a:t>
            </a:r>
            <a:r>
              <a:rPr kumimoji="1" lang="zh-CN" altLang="en-US" dirty="0">
                <a:latin typeface="微软雅黑" panose="020B0503020204020204" pitchFamily="82" charset="2"/>
                <a:ea typeface="微软雅黑" panose="020B0503020204020204" pitchFamily="82" charset="2"/>
              </a:rPr>
              <a:t>日志的恢复</a:t>
            </a: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9DE66DD-C66B-0945-A8A9-693B37B706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zh-CN" altLang="en-US">
                <a:latin typeface="微软雅黑" panose="020B0503020204020204" pitchFamily="82" charset="2"/>
                <a:ea typeface="微软雅黑" panose="020B0503020204020204" pitchFamily="82" charset="2"/>
              </a:rPr>
              <a:t>数据库系统</a:t>
            </a:r>
            <a:r>
              <a:rPr lang="en-US" altLang="zh-CN">
                <a:latin typeface="微软雅黑" panose="020B0503020204020204" pitchFamily="82" charset="2"/>
                <a:ea typeface="微软雅黑" panose="020B0503020204020204" pitchFamily="82" charset="2"/>
              </a:rPr>
              <a:t>—</a:t>
            </a:r>
            <a:r>
              <a:rPr lang="zh-CN" altLang="en-US">
                <a:latin typeface="微软雅黑" panose="020B0503020204020204" pitchFamily="82" charset="2"/>
                <a:ea typeface="微软雅黑" panose="020B0503020204020204" pitchFamily="82" charset="2"/>
              </a:rPr>
              <a:t>故障恢复</a:t>
            </a:r>
            <a:endParaRPr lang="en-US" altLang="zh-CN" sz="12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F09844E-DA1F-7544-AD95-3F04B9D95CB6}"/>
              </a:ext>
            </a:extLst>
          </p:cNvPr>
          <p:cNvSpPr txBox="1"/>
          <p:nvPr/>
        </p:nvSpPr>
        <p:spPr>
          <a:xfrm>
            <a:off x="6306762" y="4760273"/>
            <a:ext cx="548197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p"/>
            </a:pPr>
            <a:r>
              <a:rPr kumimoji="1" lang="zh-CN" altLang="en-US" sz="2000" b="1" dirty="0">
                <a:solidFill>
                  <a:srgbClr val="6F1787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磁盘数据和缓冲区的状态变化</a:t>
            </a:r>
            <a:endParaRPr kumimoji="1" lang="en-US" altLang="zh-CN" sz="2000" b="1" dirty="0">
              <a:solidFill>
                <a:srgbClr val="6F1787"/>
              </a:solidFill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marL="285750" indent="-285750">
              <a:buFont typeface="Wingdings" pitchFamily="2" charset="2"/>
              <a:buChar char="p"/>
            </a:pPr>
            <a:r>
              <a:rPr kumimoji="1" lang="zh-CN" altLang="en-US" sz="2000" b="1" dirty="0">
                <a:solidFill>
                  <a:srgbClr val="6F1787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提交之后缓冲区的修改不会立即写到磁盘</a:t>
            </a:r>
            <a:endParaRPr kumimoji="1" lang="en-US" altLang="zh-CN" sz="2000" b="1" dirty="0">
              <a:solidFill>
                <a:srgbClr val="6F1787"/>
              </a:solidFill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marL="285750" indent="-285750">
              <a:buFont typeface="Wingdings" pitchFamily="2" charset="2"/>
              <a:buChar char="p"/>
            </a:pPr>
            <a:r>
              <a:rPr kumimoji="1" lang="zh-CN" altLang="en-US" sz="2000" b="1" dirty="0">
                <a:solidFill>
                  <a:srgbClr val="6F1787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恢复阶段重做日志会复原缓存池中数据的状态，这些修改最终会被写入磁盘</a:t>
            </a:r>
          </a:p>
        </p:txBody>
      </p:sp>
      <p:sp>
        <p:nvSpPr>
          <p:cNvPr id="9" name="下箭头 8">
            <a:extLst>
              <a:ext uri="{FF2B5EF4-FFF2-40B4-BE49-F238E27FC236}">
                <a16:creationId xmlns:a16="http://schemas.microsoft.com/office/drawing/2014/main" id="{A36C01E4-2B59-A696-A162-81329E886F33}"/>
              </a:ext>
            </a:extLst>
          </p:cNvPr>
          <p:cNvSpPr/>
          <p:nvPr/>
        </p:nvSpPr>
        <p:spPr>
          <a:xfrm>
            <a:off x="1486917" y="2213454"/>
            <a:ext cx="351697" cy="501824"/>
          </a:xfrm>
          <a:prstGeom prst="downArrow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10" name="下箭头 9">
            <a:extLst>
              <a:ext uri="{FF2B5EF4-FFF2-40B4-BE49-F238E27FC236}">
                <a16:creationId xmlns:a16="http://schemas.microsoft.com/office/drawing/2014/main" id="{AE04480F-0318-EA79-481D-B0507AC083BF}"/>
              </a:ext>
            </a:extLst>
          </p:cNvPr>
          <p:cNvSpPr/>
          <p:nvPr/>
        </p:nvSpPr>
        <p:spPr>
          <a:xfrm>
            <a:off x="1486917" y="3505899"/>
            <a:ext cx="351697" cy="501824"/>
          </a:xfrm>
          <a:prstGeom prst="downArrow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11" name="下箭头 10">
            <a:extLst>
              <a:ext uri="{FF2B5EF4-FFF2-40B4-BE49-F238E27FC236}">
                <a16:creationId xmlns:a16="http://schemas.microsoft.com/office/drawing/2014/main" id="{D9E79926-4F33-2232-45BD-52FBF02D2282}"/>
              </a:ext>
            </a:extLst>
          </p:cNvPr>
          <p:cNvSpPr/>
          <p:nvPr/>
        </p:nvSpPr>
        <p:spPr>
          <a:xfrm>
            <a:off x="1486917" y="4818784"/>
            <a:ext cx="351697" cy="501824"/>
          </a:xfrm>
          <a:prstGeom prst="downArrow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AB157C7A-62FB-D3E4-1851-84B67F3C283D}"/>
                  </a:ext>
                </a:extLst>
              </p:cNvPr>
              <p:cNvSpPr txBox="1"/>
              <p:nvPr/>
            </p:nvSpPr>
            <p:spPr>
              <a:xfrm>
                <a:off x="2062460" y="2282548"/>
                <a:ext cx="171096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 dirty="0">
                            <a:latin typeface="Cambria Math" charset="0"/>
                          </a:rPr>
                          <m:t>𝑇</m:t>
                        </m:r>
                      </m:e>
                      <m:sub>
                        <m:r>
                          <a:rPr kumimoji="1" lang="en-US" altLang="zh-CN" i="1" dirty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kumimoji="1" lang="en-US" altLang="zh-CN" i="1" dirty="0">
                        <a:latin typeface="Cambria Math" charset="0"/>
                      </a:rPr>
                      <m:t>, </m:t>
                    </m:r>
                    <m:sSub>
                      <m:sSubPr>
                        <m:ctrlPr>
                          <a:rPr kumimoji="1"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 dirty="0">
                            <a:latin typeface="Cambria Math" charset="0"/>
                          </a:rPr>
                          <m:t>𝑇</m:t>
                        </m:r>
                      </m:e>
                      <m:sub>
                        <m:r>
                          <a:rPr kumimoji="1" lang="en-US" altLang="zh-CN" i="1" dirty="0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kumimoji="1" lang="en-US" altLang="zh-CN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zh-CN" altLang="en-US" b="1" dirty="0">
                    <a:latin typeface="微软雅黑" panose="020B0503020204020204" pitchFamily="82" charset="2"/>
                    <a:ea typeface="微软雅黑" panose="020B0503020204020204" pitchFamily="82" charset="2"/>
                  </a:rPr>
                  <a:t>提交</a:t>
                </a:r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AB157C7A-62FB-D3E4-1851-84B67F3C28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2460" y="2282548"/>
                <a:ext cx="1710960" cy="369332"/>
              </a:xfrm>
              <a:prstGeom prst="rect">
                <a:avLst/>
              </a:prstGeom>
              <a:blipFill>
                <a:blip r:embed="rId2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文本框 12">
            <a:extLst>
              <a:ext uri="{FF2B5EF4-FFF2-40B4-BE49-F238E27FC236}">
                <a16:creationId xmlns:a16="http://schemas.microsoft.com/office/drawing/2014/main" id="{D18A22A3-8D91-ACDD-9289-8EA6B0A3F1A1}"/>
              </a:ext>
            </a:extLst>
          </p:cNvPr>
          <p:cNvSpPr txBox="1"/>
          <p:nvPr/>
        </p:nvSpPr>
        <p:spPr>
          <a:xfrm>
            <a:off x="2030130" y="3599896"/>
            <a:ext cx="3312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 dirty="0">
                <a:latin typeface="微软雅黑" panose="020B0503020204020204" pitchFamily="82" charset="2"/>
                <a:ea typeface="微软雅黑" panose="020B0503020204020204" pitchFamily="82" charset="2"/>
              </a:rPr>
              <a:t>数据库崩溃，进入不一致状态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8AA9AE57-2F54-DBEB-04EB-6D95941FF592}"/>
              </a:ext>
            </a:extLst>
          </p:cNvPr>
          <p:cNvSpPr txBox="1"/>
          <p:nvPr/>
        </p:nvSpPr>
        <p:spPr>
          <a:xfrm>
            <a:off x="1952199" y="4921665"/>
            <a:ext cx="3063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 dirty="0">
                <a:latin typeface="微软雅黑" panose="020B0503020204020204" pitchFamily="82" charset="2"/>
                <a:ea typeface="微软雅黑" panose="020B0503020204020204" pitchFamily="82" charset="2"/>
              </a:rPr>
              <a:t>恢复完成，恢复到一致状态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5" name="表格 14">
                <a:extLst>
                  <a:ext uri="{FF2B5EF4-FFF2-40B4-BE49-F238E27FC236}">
                    <a16:creationId xmlns:a16="http://schemas.microsoft.com/office/drawing/2014/main" id="{48019681-CEF5-C3EF-2D90-352DB593246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18696436"/>
                  </p:ext>
                </p:extLst>
              </p:nvPr>
            </p:nvGraphicFramePr>
            <p:xfrm>
              <a:off x="563282" y="1454842"/>
              <a:ext cx="5309258" cy="67847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336027">
                      <a:extLst>
                        <a:ext uri="{9D8B030D-6E8A-4147-A177-3AD203B41FA5}">
                          <a16:colId xmlns:a16="http://schemas.microsoft.com/office/drawing/2014/main" val="1066234550"/>
                        </a:ext>
                      </a:extLst>
                    </a:gridCol>
                    <a:gridCol w="3973231">
                      <a:extLst>
                        <a:ext uri="{9D8B030D-6E8A-4147-A177-3AD203B41FA5}">
                          <a16:colId xmlns:a16="http://schemas.microsoft.com/office/drawing/2014/main" val="682437513"/>
                        </a:ext>
                      </a:extLst>
                    </a:gridCol>
                  </a:tblGrid>
                  <a:tr h="339235">
                    <a:tc>
                      <a:txBody>
                        <a:bodyPr/>
                        <a:lstStyle/>
                        <a:p>
                          <a:r>
                            <a:rPr lang="zh-CN" altLang="en-US" sz="1500" b="1" dirty="0">
                              <a:latin typeface="SimSun" panose="02010600030101010101" pitchFamily="2" charset="-122"/>
                              <a:ea typeface="SimSun" panose="02010600030101010101" pitchFamily="2" charset="-122"/>
                            </a:rPr>
                            <a:t>缓冲区状态</a:t>
                          </a:r>
                        </a:p>
                      </a:txBody>
                      <a:tcPr marL="83647" marR="83647" marT="41824" marB="41824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kumimoji="1" lang="en-US" altLang="zh-CN" sz="1500" dirty="0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kumimoji="1" lang="en-US" altLang="zh-CN" sz="1500" dirty="0" smtClean="0">
                                  <a:latin typeface="Cambria Math" panose="02040503050406030204" pitchFamily="18" charset="0"/>
                                </a:rPr>
                                <m:t>:	100    </m:t>
                              </m:r>
                              <m:r>
                                <a:rPr kumimoji="1" lang="en-US" altLang="zh-CN" sz="1500" dirty="0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kumimoji="1" lang="en-US" altLang="zh-CN" sz="1500" dirty="0" smtClean="0">
                                  <a:latin typeface="Cambria Math" panose="02040503050406030204" pitchFamily="18" charset="0"/>
                                </a:rPr>
                                <m:t>: 400 	 </m:t>
                              </m:r>
                              <m:r>
                                <a:rPr kumimoji="1" lang="en-US" altLang="zh-CN" sz="1500" dirty="0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kumimoji="1" lang="en-US" altLang="zh-CN" sz="1500" dirty="0" smtClean="0">
                                  <a:latin typeface="Cambria Math" panose="02040503050406030204" pitchFamily="18" charset="0"/>
                                </a:rPr>
                                <m:t>: 100   </m:t>
                              </m:r>
                              <m:r>
                                <a:rPr kumimoji="1" lang="en-US" altLang="zh-CN" sz="1500" dirty="0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kumimoji="1" lang="en-US" altLang="zh-CN" sz="1500" dirty="0" smtClean="0">
                                  <a:latin typeface="Cambria Math" panose="02040503050406030204" pitchFamily="18" charset="0"/>
                                </a:rPr>
                                <m:t>:	500   </m:t>
                              </m:r>
                              <m:r>
                                <a:rPr kumimoji="1" lang="en-US" altLang="zh-CN" sz="1500" dirty="0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kumimoji="1" lang="en-US" altLang="zh-CN" sz="1500" dirty="0"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r>
                                <a:rPr kumimoji="1" lang="zh-CN" altLang="en-US" sz="1500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kumimoji="1" lang="en-US" altLang="zh-CN" sz="1500" dirty="0" smtClean="0">
                                  <a:latin typeface="Cambria Math" panose="02040503050406030204" pitchFamily="18" charset="0"/>
                                </a:rPr>
                                <m:t>900</m:t>
                              </m:r>
                            </m:oMath>
                          </a14:m>
                          <a:r>
                            <a:rPr kumimoji="1" lang="zh-CN" altLang="en-US" sz="1500" dirty="0"/>
                            <a:t> </a:t>
                          </a:r>
                          <a:endParaRPr kumimoji="1" lang="en-US" altLang="zh-CN" sz="1500" dirty="0"/>
                        </a:p>
                      </a:txBody>
                      <a:tcPr marL="83647" marR="83647" marT="41824" marB="41824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377376081"/>
                      </a:ext>
                    </a:extLst>
                  </a:tr>
                  <a:tr h="339235">
                    <a:tc>
                      <a:txBody>
                        <a:bodyPr/>
                        <a:lstStyle/>
                        <a:p>
                          <a:r>
                            <a:rPr lang="zh-CN" altLang="en-US" sz="1500" b="1" dirty="0">
                              <a:latin typeface="SimSun" panose="02010600030101010101" pitchFamily="2" charset="-122"/>
                              <a:ea typeface="SimSun" panose="02010600030101010101" pitchFamily="2" charset="-122"/>
                            </a:rPr>
                            <a:t>磁盘状态</a:t>
                          </a:r>
                        </a:p>
                      </a:txBody>
                      <a:tcPr marL="83647" marR="83647" marT="41824" marB="41824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kumimoji="1" lang="en-US" altLang="zh-CN" sz="1500" dirty="0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kumimoji="1" lang="en-US" altLang="zh-CN" sz="1500" dirty="0" smtClean="0">
                                  <a:latin typeface="Cambria Math" panose="02040503050406030204" pitchFamily="18" charset="0"/>
                                </a:rPr>
                                <m:t>:	100    </m:t>
                              </m:r>
                              <m:r>
                                <a:rPr kumimoji="1" lang="en-US" altLang="zh-CN" sz="1500" dirty="0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kumimoji="1" lang="en-US" altLang="zh-CN" sz="1500" dirty="0" smtClean="0">
                                  <a:latin typeface="Cambria Math" panose="02040503050406030204" pitchFamily="18" charset="0"/>
                                </a:rPr>
                                <m:t>: 400 	 </m:t>
                              </m:r>
                              <m:r>
                                <a:rPr kumimoji="1" lang="en-US" altLang="zh-CN" sz="1500" dirty="0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kumimoji="1" lang="en-US" altLang="zh-CN" sz="1500" dirty="0" smtClean="0">
                                  <a:latin typeface="Cambria Math" panose="02040503050406030204" pitchFamily="18" charset="0"/>
                                </a:rPr>
                                <m:t>: 100   </m:t>
                              </m:r>
                              <m:r>
                                <a:rPr kumimoji="1" lang="en-US" altLang="zh-CN" sz="1500" dirty="0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kumimoji="1" lang="en-US" altLang="zh-CN" sz="1500" dirty="0" smtClean="0">
                                  <a:latin typeface="Cambria Math" panose="02040503050406030204" pitchFamily="18" charset="0"/>
                                </a:rPr>
                                <m:t>:	500   </m:t>
                              </m:r>
                              <m:r>
                                <a:rPr kumimoji="1" lang="en-US" altLang="zh-CN" sz="1500" dirty="0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kumimoji="1" lang="en-US" altLang="zh-CN" sz="1500" dirty="0"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r>
                                <a:rPr kumimoji="1" lang="zh-CN" altLang="en-US" sz="1500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kumimoji="1" lang="en-US" altLang="zh-CN" sz="1500" dirty="0" smtClean="0">
                                  <a:latin typeface="Cambria Math" panose="02040503050406030204" pitchFamily="18" charset="0"/>
                                </a:rPr>
                                <m:t>900</m:t>
                              </m:r>
                            </m:oMath>
                          </a14:m>
                          <a:r>
                            <a:rPr kumimoji="1" lang="zh-CN" altLang="en-US" sz="1500" dirty="0"/>
                            <a:t> </a:t>
                          </a:r>
                          <a:endParaRPr kumimoji="1" lang="en-US" altLang="zh-CN" sz="1500" dirty="0"/>
                        </a:p>
                      </a:txBody>
                      <a:tcPr marL="83647" marR="83647" marT="41824" marB="41824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33497600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5" name="表格 14">
                <a:extLst>
                  <a:ext uri="{FF2B5EF4-FFF2-40B4-BE49-F238E27FC236}">
                    <a16:creationId xmlns:a16="http://schemas.microsoft.com/office/drawing/2014/main" id="{48019681-CEF5-C3EF-2D90-352DB593246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18696436"/>
                  </p:ext>
                </p:extLst>
              </p:nvPr>
            </p:nvGraphicFramePr>
            <p:xfrm>
              <a:off x="563282" y="1454842"/>
              <a:ext cx="5309258" cy="67847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336027">
                      <a:extLst>
                        <a:ext uri="{9D8B030D-6E8A-4147-A177-3AD203B41FA5}">
                          <a16:colId xmlns:a16="http://schemas.microsoft.com/office/drawing/2014/main" val="1066234550"/>
                        </a:ext>
                      </a:extLst>
                    </a:gridCol>
                    <a:gridCol w="3973231">
                      <a:extLst>
                        <a:ext uri="{9D8B030D-6E8A-4147-A177-3AD203B41FA5}">
                          <a16:colId xmlns:a16="http://schemas.microsoft.com/office/drawing/2014/main" val="682437513"/>
                        </a:ext>
                      </a:extLst>
                    </a:gridCol>
                  </a:tblGrid>
                  <a:tr h="339235">
                    <a:tc>
                      <a:txBody>
                        <a:bodyPr/>
                        <a:lstStyle/>
                        <a:p>
                          <a:r>
                            <a:rPr lang="zh-CN" altLang="en-US" sz="1500" b="1" dirty="0">
                              <a:latin typeface="SimSun" panose="02010600030101010101" pitchFamily="2" charset="-122"/>
                              <a:ea typeface="SimSun" panose="02010600030101010101" pitchFamily="2" charset="-122"/>
                            </a:rPr>
                            <a:t>缓冲区状态</a:t>
                          </a:r>
                        </a:p>
                      </a:txBody>
                      <a:tcPr marL="83647" marR="83647" marT="41824" marB="41824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83647" marR="83647" marT="41824" marB="41824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3844" t="-3571" r="-766" b="-112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77376081"/>
                      </a:ext>
                    </a:extLst>
                  </a:tr>
                  <a:tr h="339235">
                    <a:tc>
                      <a:txBody>
                        <a:bodyPr/>
                        <a:lstStyle/>
                        <a:p>
                          <a:r>
                            <a:rPr lang="zh-CN" altLang="en-US" sz="1500" b="1" dirty="0">
                              <a:latin typeface="SimSun" panose="02010600030101010101" pitchFamily="2" charset="-122"/>
                              <a:ea typeface="SimSun" panose="02010600030101010101" pitchFamily="2" charset="-122"/>
                            </a:rPr>
                            <a:t>磁盘状态</a:t>
                          </a:r>
                        </a:p>
                      </a:txBody>
                      <a:tcPr marL="83647" marR="83647" marT="41824" marB="41824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83647" marR="83647" marT="41824" marB="41824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3844" t="-103571" r="-766" b="-12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3497600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6" name="表格 15">
                <a:extLst>
                  <a:ext uri="{FF2B5EF4-FFF2-40B4-BE49-F238E27FC236}">
                    <a16:creationId xmlns:a16="http://schemas.microsoft.com/office/drawing/2014/main" id="{0A038C4E-44E8-58CB-30A6-4D700281DEE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15401669"/>
                  </p:ext>
                </p:extLst>
              </p:nvPr>
            </p:nvGraphicFramePr>
            <p:xfrm>
              <a:off x="575982" y="2753350"/>
              <a:ext cx="5309258" cy="67847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336027">
                      <a:extLst>
                        <a:ext uri="{9D8B030D-6E8A-4147-A177-3AD203B41FA5}">
                          <a16:colId xmlns:a16="http://schemas.microsoft.com/office/drawing/2014/main" val="1066234550"/>
                        </a:ext>
                      </a:extLst>
                    </a:gridCol>
                    <a:gridCol w="3973231">
                      <a:extLst>
                        <a:ext uri="{9D8B030D-6E8A-4147-A177-3AD203B41FA5}">
                          <a16:colId xmlns:a16="http://schemas.microsoft.com/office/drawing/2014/main" val="682437513"/>
                        </a:ext>
                      </a:extLst>
                    </a:gridCol>
                  </a:tblGrid>
                  <a:tr h="339235">
                    <a:tc>
                      <a:txBody>
                        <a:bodyPr/>
                        <a:lstStyle/>
                        <a:p>
                          <a:r>
                            <a:rPr lang="zh-CN" altLang="en-US" sz="1500" b="1" dirty="0">
                              <a:latin typeface="SimSun" panose="02010600030101010101" pitchFamily="2" charset="-122"/>
                              <a:ea typeface="SimSun" panose="02010600030101010101" pitchFamily="2" charset="-122"/>
                            </a:rPr>
                            <a:t>缓冲区状态</a:t>
                          </a:r>
                        </a:p>
                      </a:txBody>
                      <a:tcPr marL="83647" marR="83647" marT="41824" marB="41824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kumimoji="1" lang="en-US" altLang="zh-CN" sz="1500" i="1" dirty="0" smtClean="0">
                                  <a:latin typeface="Cambria Math" charset="0"/>
                                </a:rPr>
                                <m:t>𝐴</m:t>
                              </m:r>
                              <m:r>
                                <a:rPr kumimoji="1" lang="en-US" altLang="zh-CN" sz="1500" i="1" dirty="0" smtClean="0">
                                  <a:latin typeface="Cambria Math" charset="0"/>
                                </a:rPr>
                                <m:t>:	300    </m:t>
                              </m:r>
                              <m:r>
                                <a:rPr kumimoji="1" lang="en-US" altLang="zh-CN" sz="1500" i="1" dirty="0" smtClean="0">
                                  <a:latin typeface="Cambria Math" charset="0"/>
                                </a:rPr>
                                <m:t>𝐵</m:t>
                              </m:r>
                              <m:r>
                                <a:rPr kumimoji="1" lang="en-US" altLang="zh-CN" sz="1500" i="1" dirty="0" smtClean="0">
                                  <a:latin typeface="Cambria Math" charset="0"/>
                                </a:rPr>
                                <m:t>: 400 	 </m:t>
                              </m:r>
                              <m:r>
                                <a:rPr kumimoji="1" lang="en-US" altLang="zh-CN" sz="1500" i="1" dirty="0" smtClean="0">
                                  <a:latin typeface="Cambria Math" charset="0"/>
                                </a:rPr>
                                <m:t>𝐶</m:t>
                              </m:r>
                              <m:r>
                                <a:rPr kumimoji="1" lang="en-US" altLang="zh-CN" sz="1500" i="1" dirty="0" smtClean="0">
                                  <a:latin typeface="Cambria Math" charset="0"/>
                                </a:rPr>
                                <m:t>: 100   </m:t>
                              </m:r>
                              <m:r>
                                <a:rPr kumimoji="1" lang="en-US" altLang="zh-CN" sz="1500" i="1" dirty="0" smtClean="0">
                                  <a:latin typeface="Cambria Math" charset="0"/>
                                </a:rPr>
                                <m:t>𝑋</m:t>
                              </m:r>
                              <m:r>
                                <a:rPr kumimoji="1" lang="en-US" altLang="zh-CN" sz="1500" i="1" dirty="0" smtClean="0">
                                  <a:latin typeface="Cambria Math" charset="0"/>
                                </a:rPr>
                                <m:t>:	500</m:t>
                              </m:r>
                              <m:r>
                                <a:rPr kumimoji="1" lang="zh-CN" altLang="en-US" sz="1500" b="0" i="0" dirty="0" smtClean="0">
                                  <a:latin typeface="Cambria Math" charset="0"/>
                                </a:rPr>
                                <m:t>   </m:t>
                              </m:r>
                              <m:r>
                                <a:rPr kumimoji="1" lang="en-US" altLang="zh-CN" sz="1500" i="1" dirty="0" smtClean="0">
                                  <a:latin typeface="Cambria Math" charset="0"/>
                                </a:rPr>
                                <m:t>𝑌</m:t>
                              </m:r>
                              <m:r>
                                <a:rPr kumimoji="1" lang="en-US" altLang="zh-CN" sz="1500" i="1" dirty="0">
                                  <a:latin typeface="Cambria Math" charset="0"/>
                                </a:rPr>
                                <m:t>:</m:t>
                              </m:r>
                              <m:r>
                                <a:rPr kumimoji="1" lang="zh-CN" altLang="en-US" sz="1500" b="0" i="1" dirty="0" smtClean="0"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kumimoji="1" lang="en-US" altLang="zh-CN" sz="1500" b="0" i="1" dirty="0" smtClean="0">
                                  <a:latin typeface="Cambria Math" charset="0"/>
                                </a:rPr>
                                <m:t>900</m:t>
                              </m:r>
                            </m:oMath>
                          </a14:m>
                          <a:r>
                            <a:rPr kumimoji="1" lang="zh-CN" altLang="en-US" sz="1500" dirty="0"/>
                            <a:t> </a:t>
                          </a:r>
                          <a:endParaRPr kumimoji="1" lang="en-US" altLang="zh-CN" sz="1500" dirty="0"/>
                        </a:p>
                      </a:txBody>
                      <a:tcPr marL="83647" marR="83647" marT="41824" marB="41824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377376081"/>
                      </a:ext>
                    </a:extLst>
                  </a:tr>
                  <a:tr h="339235">
                    <a:tc>
                      <a:txBody>
                        <a:bodyPr/>
                        <a:lstStyle/>
                        <a:p>
                          <a:r>
                            <a:rPr lang="zh-CN" altLang="en-US" sz="1500" b="1" dirty="0">
                              <a:latin typeface="SimSun" panose="02010600030101010101" pitchFamily="2" charset="-122"/>
                              <a:ea typeface="SimSun" panose="02010600030101010101" pitchFamily="2" charset="-122"/>
                            </a:rPr>
                            <a:t>磁盘状态</a:t>
                          </a:r>
                        </a:p>
                      </a:txBody>
                      <a:tcPr marL="83647" marR="83647" marT="41824" marB="41824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kumimoji="1" lang="en-US" altLang="zh-CN" sz="1500" i="1" dirty="0" smtClean="0">
                                  <a:latin typeface="Cambria Math" charset="0"/>
                                </a:rPr>
                                <m:t>𝐴</m:t>
                              </m:r>
                              <m:r>
                                <a:rPr kumimoji="1" lang="en-US" altLang="zh-CN" sz="1500" i="1" dirty="0" smtClean="0">
                                  <a:latin typeface="Cambria Math" charset="0"/>
                                </a:rPr>
                                <m:t>:	100    </m:t>
                              </m:r>
                              <m:r>
                                <a:rPr kumimoji="1" lang="en-US" altLang="zh-CN" sz="1500" i="1" dirty="0" smtClean="0">
                                  <a:latin typeface="Cambria Math" charset="0"/>
                                </a:rPr>
                                <m:t>𝐵</m:t>
                              </m:r>
                              <m:r>
                                <a:rPr kumimoji="1" lang="en-US" altLang="zh-CN" sz="1500" i="1" dirty="0" smtClean="0">
                                  <a:latin typeface="Cambria Math" charset="0"/>
                                </a:rPr>
                                <m:t>: 400 	 </m:t>
                              </m:r>
                              <m:r>
                                <a:rPr kumimoji="1" lang="en-US" altLang="zh-CN" sz="1500" i="1" dirty="0" smtClean="0">
                                  <a:latin typeface="Cambria Math" charset="0"/>
                                </a:rPr>
                                <m:t>𝐶</m:t>
                              </m:r>
                              <m:r>
                                <a:rPr kumimoji="1" lang="en-US" altLang="zh-CN" sz="1500" i="1" dirty="0" smtClean="0">
                                  <a:latin typeface="Cambria Math" charset="0"/>
                                </a:rPr>
                                <m:t>: 100   </m:t>
                              </m:r>
                              <m:r>
                                <a:rPr kumimoji="1" lang="en-US" altLang="zh-CN" sz="1500" i="1" dirty="0" smtClean="0">
                                  <a:latin typeface="Cambria Math" charset="0"/>
                                </a:rPr>
                                <m:t>𝑋</m:t>
                              </m:r>
                              <m:r>
                                <a:rPr kumimoji="1" lang="en-US" altLang="zh-CN" sz="1500" i="1" dirty="0" smtClean="0">
                                  <a:latin typeface="Cambria Math" charset="0"/>
                                </a:rPr>
                                <m:t>:	500</m:t>
                              </m:r>
                              <m:r>
                                <a:rPr kumimoji="1" lang="zh-CN" altLang="en-US" sz="1500" b="0" i="0" dirty="0" smtClean="0">
                                  <a:latin typeface="Cambria Math" charset="0"/>
                                </a:rPr>
                                <m:t>   </m:t>
                              </m:r>
                              <m:r>
                                <a:rPr kumimoji="1" lang="en-US" altLang="zh-CN" sz="1500" i="1" dirty="0" smtClean="0">
                                  <a:latin typeface="Cambria Math" charset="0"/>
                                </a:rPr>
                                <m:t>𝑌</m:t>
                              </m:r>
                              <m:r>
                                <a:rPr kumimoji="1" lang="en-US" altLang="zh-CN" sz="1500" i="1" dirty="0">
                                  <a:latin typeface="Cambria Math" charset="0"/>
                                </a:rPr>
                                <m:t>:</m:t>
                              </m:r>
                              <m:r>
                                <a:rPr kumimoji="1" lang="zh-CN" altLang="en-US" sz="1500" b="0" i="1" dirty="0" smtClean="0"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kumimoji="1" lang="en-US" altLang="zh-CN" sz="1500" b="0" i="1" dirty="0" smtClean="0">
                                  <a:latin typeface="Cambria Math" charset="0"/>
                                </a:rPr>
                                <m:t>900</m:t>
                              </m:r>
                            </m:oMath>
                          </a14:m>
                          <a:r>
                            <a:rPr kumimoji="1" lang="zh-CN" altLang="en-US" sz="1500" dirty="0"/>
                            <a:t> </a:t>
                          </a:r>
                          <a:endParaRPr kumimoji="1" lang="en-US" altLang="zh-CN" sz="1500" dirty="0"/>
                        </a:p>
                      </a:txBody>
                      <a:tcPr marL="83647" marR="83647" marT="41824" marB="41824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33497600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6" name="表格 15">
                <a:extLst>
                  <a:ext uri="{FF2B5EF4-FFF2-40B4-BE49-F238E27FC236}">
                    <a16:creationId xmlns:a16="http://schemas.microsoft.com/office/drawing/2014/main" id="{0A038C4E-44E8-58CB-30A6-4D700281DEE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15401669"/>
                  </p:ext>
                </p:extLst>
              </p:nvPr>
            </p:nvGraphicFramePr>
            <p:xfrm>
              <a:off x="575982" y="2753350"/>
              <a:ext cx="5309258" cy="67847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336027">
                      <a:extLst>
                        <a:ext uri="{9D8B030D-6E8A-4147-A177-3AD203B41FA5}">
                          <a16:colId xmlns:a16="http://schemas.microsoft.com/office/drawing/2014/main" val="1066234550"/>
                        </a:ext>
                      </a:extLst>
                    </a:gridCol>
                    <a:gridCol w="3973231">
                      <a:extLst>
                        <a:ext uri="{9D8B030D-6E8A-4147-A177-3AD203B41FA5}">
                          <a16:colId xmlns:a16="http://schemas.microsoft.com/office/drawing/2014/main" val="682437513"/>
                        </a:ext>
                      </a:extLst>
                    </a:gridCol>
                  </a:tblGrid>
                  <a:tr h="339235">
                    <a:tc>
                      <a:txBody>
                        <a:bodyPr/>
                        <a:lstStyle/>
                        <a:p>
                          <a:r>
                            <a:rPr lang="zh-CN" altLang="en-US" sz="1500" b="1" dirty="0">
                              <a:latin typeface="SimSun" panose="02010600030101010101" pitchFamily="2" charset="-122"/>
                              <a:ea typeface="SimSun" panose="02010600030101010101" pitchFamily="2" charset="-122"/>
                            </a:rPr>
                            <a:t>缓冲区状态</a:t>
                          </a:r>
                        </a:p>
                      </a:txBody>
                      <a:tcPr marL="83647" marR="83647" marT="41824" marB="41824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83647" marR="83647" marT="41824" marB="41824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3844" t="-3571" r="-766" b="-112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77376081"/>
                      </a:ext>
                    </a:extLst>
                  </a:tr>
                  <a:tr h="339235">
                    <a:tc>
                      <a:txBody>
                        <a:bodyPr/>
                        <a:lstStyle/>
                        <a:p>
                          <a:r>
                            <a:rPr lang="zh-CN" altLang="en-US" sz="1500" b="1" dirty="0">
                              <a:latin typeface="SimSun" panose="02010600030101010101" pitchFamily="2" charset="-122"/>
                              <a:ea typeface="SimSun" panose="02010600030101010101" pitchFamily="2" charset="-122"/>
                            </a:rPr>
                            <a:t>磁盘状态</a:t>
                          </a:r>
                        </a:p>
                      </a:txBody>
                      <a:tcPr marL="83647" marR="83647" marT="41824" marB="41824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83647" marR="83647" marT="41824" marB="41824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3844" t="-103571" r="-766" b="-12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3497600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7" name="表格 16">
                <a:extLst>
                  <a:ext uri="{FF2B5EF4-FFF2-40B4-BE49-F238E27FC236}">
                    <a16:creationId xmlns:a16="http://schemas.microsoft.com/office/drawing/2014/main" id="{A0EFD4BF-FEFC-B8A9-AA17-33C50F58F82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91175837"/>
                  </p:ext>
                </p:extLst>
              </p:nvPr>
            </p:nvGraphicFramePr>
            <p:xfrm>
              <a:off x="575982" y="4081803"/>
              <a:ext cx="5309258" cy="67847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336027">
                      <a:extLst>
                        <a:ext uri="{9D8B030D-6E8A-4147-A177-3AD203B41FA5}">
                          <a16:colId xmlns:a16="http://schemas.microsoft.com/office/drawing/2014/main" val="1066234550"/>
                        </a:ext>
                      </a:extLst>
                    </a:gridCol>
                    <a:gridCol w="3973231">
                      <a:extLst>
                        <a:ext uri="{9D8B030D-6E8A-4147-A177-3AD203B41FA5}">
                          <a16:colId xmlns:a16="http://schemas.microsoft.com/office/drawing/2014/main" val="682437513"/>
                        </a:ext>
                      </a:extLst>
                    </a:gridCol>
                  </a:tblGrid>
                  <a:tr h="339235">
                    <a:tc>
                      <a:txBody>
                        <a:bodyPr/>
                        <a:lstStyle/>
                        <a:p>
                          <a:r>
                            <a:rPr lang="zh-CN" altLang="en-US" sz="1500" b="1" dirty="0">
                              <a:latin typeface="SimSun" panose="02010600030101010101" pitchFamily="2" charset="-122"/>
                              <a:ea typeface="SimSun" panose="02010600030101010101" pitchFamily="2" charset="-122"/>
                            </a:rPr>
                            <a:t>缓冲区状态</a:t>
                          </a:r>
                        </a:p>
                      </a:txBody>
                      <a:tcPr marL="83647" marR="83647" marT="41824" marB="41824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kumimoji="1" lang="zh-CN" altLang="en-US" sz="1500" dirty="0">
                              <a:latin typeface="SimSong" panose="02020300000000000000" pitchFamily="18" charset="-122"/>
                              <a:ea typeface="SimSong" panose="02020300000000000000" pitchFamily="18" charset="-122"/>
                            </a:rPr>
                            <a:t>无</a:t>
                          </a:r>
                          <a:endParaRPr kumimoji="1" lang="en-US" altLang="zh-CN" sz="1500" dirty="0">
                            <a:latin typeface="SimSong" panose="02020300000000000000" pitchFamily="18" charset="-122"/>
                            <a:ea typeface="SimSong" panose="02020300000000000000" pitchFamily="18" charset="-122"/>
                          </a:endParaRPr>
                        </a:p>
                      </a:txBody>
                      <a:tcPr marL="83647" marR="83647" marT="41824" marB="41824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377376081"/>
                      </a:ext>
                    </a:extLst>
                  </a:tr>
                  <a:tr h="339235">
                    <a:tc>
                      <a:txBody>
                        <a:bodyPr/>
                        <a:lstStyle/>
                        <a:p>
                          <a:r>
                            <a:rPr lang="zh-CN" altLang="en-US" sz="1500" b="1" dirty="0">
                              <a:latin typeface="SimSun" panose="02010600030101010101" pitchFamily="2" charset="-122"/>
                              <a:ea typeface="SimSun" panose="02010600030101010101" pitchFamily="2" charset="-122"/>
                            </a:rPr>
                            <a:t>磁盘状态</a:t>
                          </a:r>
                        </a:p>
                      </a:txBody>
                      <a:tcPr marL="83647" marR="83647" marT="41824" marB="41824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kumimoji="1" lang="en-US" altLang="zh-CN" sz="1500" i="1" dirty="0" smtClean="0">
                                  <a:latin typeface="Cambria Math" charset="0"/>
                                </a:rPr>
                                <m:t>𝐴</m:t>
                              </m:r>
                              <m:r>
                                <a:rPr kumimoji="1" lang="en-US" altLang="zh-CN" sz="1500" i="1" dirty="0" smtClean="0">
                                  <a:latin typeface="Cambria Math" charset="0"/>
                                </a:rPr>
                                <m:t>:	100    </m:t>
                              </m:r>
                              <m:r>
                                <a:rPr kumimoji="1" lang="en-US" altLang="zh-CN" sz="1500" i="1" dirty="0" smtClean="0">
                                  <a:latin typeface="Cambria Math" charset="0"/>
                                </a:rPr>
                                <m:t>𝐵</m:t>
                              </m:r>
                              <m:r>
                                <a:rPr kumimoji="1" lang="en-US" altLang="zh-CN" sz="1500" i="1" dirty="0" smtClean="0">
                                  <a:latin typeface="Cambria Math" charset="0"/>
                                </a:rPr>
                                <m:t>: 400 	 </m:t>
                              </m:r>
                              <m:r>
                                <a:rPr kumimoji="1" lang="en-US" altLang="zh-CN" sz="1500" i="1" dirty="0" smtClean="0">
                                  <a:latin typeface="Cambria Math" charset="0"/>
                                </a:rPr>
                                <m:t>𝐶</m:t>
                              </m:r>
                              <m:r>
                                <a:rPr kumimoji="1" lang="en-US" altLang="zh-CN" sz="1500" i="1" dirty="0" smtClean="0">
                                  <a:latin typeface="Cambria Math" charset="0"/>
                                </a:rPr>
                                <m:t>: 100   </m:t>
                              </m:r>
                              <m:r>
                                <a:rPr kumimoji="1" lang="en-US" altLang="zh-CN" sz="1500" i="1" dirty="0" smtClean="0">
                                  <a:latin typeface="Cambria Math" charset="0"/>
                                </a:rPr>
                                <m:t>𝑋</m:t>
                              </m:r>
                              <m:r>
                                <a:rPr kumimoji="1" lang="en-US" altLang="zh-CN" sz="1500" i="1" dirty="0" smtClean="0">
                                  <a:latin typeface="Cambria Math" charset="0"/>
                                </a:rPr>
                                <m:t>:	500</m:t>
                              </m:r>
                              <m:r>
                                <a:rPr kumimoji="1" lang="zh-CN" altLang="en-US" sz="1500" b="0" i="0" dirty="0" smtClean="0">
                                  <a:latin typeface="Cambria Math" charset="0"/>
                                </a:rPr>
                                <m:t>   </m:t>
                              </m:r>
                              <m:r>
                                <a:rPr kumimoji="1" lang="en-US" altLang="zh-CN" sz="1500" i="1" dirty="0" smtClean="0">
                                  <a:latin typeface="Cambria Math" charset="0"/>
                                </a:rPr>
                                <m:t>𝑌</m:t>
                              </m:r>
                              <m:r>
                                <a:rPr kumimoji="1" lang="en-US" altLang="zh-CN" sz="1500" i="1" dirty="0">
                                  <a:latin typeface="Cambria Math" charset="0"/>
                                </a:rPr>
                                <m:t>:</m:t>
                              </m:r>
                              <m:r>
                                <a:rPr kumimoji="1" lang="en-US" altLang="zh-CN" sz="1500" b="0" i="1" dirty="0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  <m:r>
                                <a:rPr kumimoji="1" lang="en-US" altLang="zh-CN" sz="1500" b="0" i="1" dirty="0" smtClean="0">
                                  <a:latin typeface="Cambria Math" charset="0"/>
                                </a:rPr>
                                <m:t>00</m:t>
                              </m:r>
                            </m:oMath>
                          </a14:m>
                          <a:r>
                            <a:rPr kumimoji="1" lang="zh-CN" altLang="en-US" sz="1500" dirty="0"/>
                            <a:t> </a:t>
                          </a:r>
                          <a:endParaRPr kumimoji="1" lang="en-US" altLang="zh-CN" sz="1500" dirty="0"/>
                        </a:p>
                      </a:txBody>
                      <a:tcPr marL="83647" marR="83647" marT="41824" marB="41824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33497600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7" name="表格 16">
                <a:extLst>
                  <a:ext uri="{FF2B5EF4-FFF2-40B4-BE49-F238E27FC236}">
                    <a16:creationId xmlns:a16="http://schemas.microsoft.com/office/drawing/2014/main" id="{A0EFD4BF-FEFC-B8A9-AA17-33C50F58F82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91175837"/>
                  </p:ext>
                </p:extLst>
              </p:nvPr>
            </p:nvGraphicFramePr>
            <p:xfrm>
              <a:off x="575982" y="4081803"/>
              <a:ext cx="5309258" cy="67847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336027">
                      <a:extLst>
                        <a:ext uri="{9D8B030D-6E8A-4147-A177-3AD203B41FA5}">
                          <a16:colId xmlns:a16="http://schemas.microsoft.com/office/drawing/2014/main" val="1066234550"/>
                        </a:ext>
                      </a:extLst>
                    </a:gridCol>
                    <a:gridCol w="3973231">
                      <a:extLst>
                        <a:ext uri="{9D8B030D-6E8A-4147-A177-3AD203B41FA5}">
                          <a16:colId xmlns:a16="http://schemas.microsoft.com/office/drawing/2014/main" val="682437513"/>
                        </a:ext>
                      </a:extLst>
                    </a:gridCol>
                  </a:tblGrid>
                  <a:tr h="339235">
                    <a:tc>
                      <a:txBody>
                        <a:bodyPr/>
                        <a:lstStyle/>
                        <a:p>
                          <a:r>
                            <a:rPr lang="zh-CN" altLang="en-US" sz="1500" b="1" dirty="0">
                              <a:latin typeface="SimSun" panose="02010600030101010101" pitchFamily="2" charset="-122"/>
                              <a:ea typeface="SimSun" panose="02010600030101010101" pitchFamily="2" charset="-122"/>
                            </a:rPr>
                            <a:t>缓冲区状态</a:t>
                          </a:r>
                        </a:p>
                      </a:txBody>
                      <a:tcPr marL="83647" marR="83647" marT="41824" marB="41824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kumimoji="1" lang="zh-CN" altLang="en-US" sz="1500" dirty="0">
                              <a:latin typeface="SimSong" panose="02020300000000000000" pitchFamily="18" charset="-122"/>
                              <a:ea typeface="SimSong" panose="02020300000000000000" pitchFamily="18" charset="-122"/>
                            </a:rPr>
                            <a:t>无</a:t>
                          </a:r>
                          <a:endParaRPr kumimoji="1" lang="en-US" altLang="zh-CN" sz="1500" dirty="0">
                            <a:latin typeface="SimSong" panose="02020300000000000000" pitchFamily="18" charset="-122"/>
                            <a:ea typeface="SimSong" panose="02020300000000000000" pitchFamily="18" charset="-122"/>
                          </a:endParaRPr>
                        </a:p>
                      </a:txBody>
                      <a:tcPr marL="83647" marR="83647" marT="41824" marB="41824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377376081"/>
                      </a:ext>
                    </a:extLst>
                  </a:tr>
                  <a:tr h="339235">
                    <a:tc>
                      <a:txBody>
                        <a:bodyPr/>
                        <a:lstStyle/>
                        <a:p>
                          <a:r>
                            <a:rPr lang="zh-CN" altLang="en-US" sz="1500" b="1" dirty="0">
                              <a:latin typeface="SimSun" panose="02010600030101010101" pitchFamily="2" charset="-122"/>
                              <a:ea typeface="SimSun" panose="02010600030101010101" pitchFamily="2" charset="-122"/>
                            </a:rPr>
                            <a:t>磁盘状态</a:t>
                          </a:r>
                        </a:p>
                      </a:txBody>
                      <a:tcPr marL="83647" marR="83647" marT="41824" marB="41824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83647" marR="83647" marT="41824" marB="41824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33844" t="-103571" r="-766" b="-12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3497600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8" name="表格 17">
                <a:extLst>
                  <a:ext uri="{FF2B5EF4-FFF2-40B4-BE49-F238E27FC236}">
                    <a16:creationId xmlns:a16="http://schemas.microsoft.com/office/drawing/2014/main" id="{CF3F9EE5-FBDF-6399-04F6-E15004B0FE1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4886603"/>
                  </p:ext>
                </p:extLst>
              </p:nvPr>
            </p:nvGraphicFramePr>
            <p:xfrm>
              <a:off x="575982" y="5339243"/>
              <a:ext cx="5309258" cy="67847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336027">
                      <a:extLst>
                        <a:ext uri="{9D8B030D-6E8A-4147-A177-3AD203B41FA5}">
                          <a16:colId xmlns:a16="http://schemas.microsoft.com/office/drawing/2014/main" val="1066234550"/>
                        </a:ext>
                      </a:extLst>
                    </a:gridCol>
                    <a:gridCol w="3973231">
                      <a:extLst>
                        <a:ext uri="{9D8B030D-6E8A-4147-A177-3AD203B41FA5}">
                          <a16:colId xmlns:a16="http://schemas.microsoft.com/office/drawing/2014/main" val="682437513"/>
                        </a:ext>
                      </a:extLst>
                    </a:gridCol>
                  </a:tblGrid>
                  <a:tr h="339235">
                    <a:tc>
                      <a:txBody>
                        <a:bodyPr/>
                        <a:lstStyle/>
                        <a:p>
                          <a:r>
                            <a:rPr lang="zh-CN" altLang="en-US" sz="1500" b="1" dirty="0">
                              <a:latin typeface="SimSun" panose="02010600030101010101" pitchFamily="2" charset="-122"/>
                              <a:ea typeface="SimSun" panose="02010600030101010101" pitchFamily="2" charset="-122"/>
                            </a:rPr>
                            <a:t>缓冲区状态</a:t>
                          </a:r>
                        </a:p>
                      </a:txBody>
                      <a:tcPr marL="83647" marR="83647" marT="41824" marB="41824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kumimoji="1" lang="en-US" altLang="zh-CN" sz="1500" i="1" dirty="0" smtClean="0">
                                    <a:latin typeface="Cambria Math" charset="0"/>
                                  </a:rPr>
                                  <m:t>𝐴</m:t>
                                </m:r>
                                <m:r>
                                  <a:rPr kumimoji="1" lang="en-US" altLang="zh-CN" sz="1500" i="1" dirty="0" smtClean="0">
                                    <a:latin typeface="Cambria Math" charset="0"/>
                                  </a:rPr>
                                  <m:t>:	300    </m:t>
                                </m:r>
                                <m:r>
                                  <a:rPr kumimoji="1" lang="en-US" altLang="zh-CN" sz="1500" i="1" dirty="0" smtClean="0">
                                    <a:latin typeface="Cambria Math" charset="0"/>
                                  </a:rPr>
                                  <m:t>𝐵</m:t>
                                </m:r>
                                <m:r>
                                  <a:rPr kumimoji="1" lang="en-US" altLang="zh-CN" sz="1500" i="1" dirty="0" smtClean="0">
                                    <a:latin typeface="Cambria Math" charset="0"/>
                                  </a:rPr>
                                  <m:t>: 400 	 </m:t>
                                </m:r>
                                <m:r>
                                  <a:rPr kumimoji="1" lang="en-US" altLang="zh-CN" sz="1500" i="1" dirty="0" smtClean="0">
                                    <a:latin typeface="Cambria Math" charset="0"/>
                                  </a:rPr>
                                  <m:t>𝐶</m:t>
                                </m:r>
                                <m:r>
                                  <a:rPr kumimoji="1" lang="en-US" altLang="zh-CN" sz="1500" i="1" dirty="0" smtClean="0">
                                    <a:latin typeface="Cambria Math" charset="0"/>
                                  </a:rPr>
                                  <m:t>: 100   </m:t>
                                </m:r>
                                <m:r>
                                  <a:rPr kumimoji="1" lang="en-US" altLang="zh-CN" sz="1500" i="1" dirty="0" smtClean="0">
                                    <a:latin typeface="Cambria Math" charset="0"/>
                                  </a:rPr>
                                  <m:t>𝑋</m:t>
                                </m:r>
                                <m:r>
                                  <a:rPr kumimoji="1" lang="en-US" altLang="zh-CN" sz="1500" i="1" dirty="0" smtClean="0">
                                    <a:latin typeface="Cambria Math" charset="0"/>
                                  </a:rPr>
                                  <m:t>:	500</m:t>
                                </m:r>
                                <m:r>
                                  <a:rPr kumimoji="1" lang="zh-CN" altLang="en-US" sz="1500" b="0" i="0" dirty="0" smtClean="0">
                                    <a:latin typeface="Cambria Math" charset="0"/>
                                  </a:rPr>
                                  <m:t>   </m:t>
                                </m:r>
                                <m:r>
                                  <a:rPr kumimoji="1" lang="en-US" altLang="zh-CN" sz="1500" i="1" dirty="0" smtClean="0">
                                    <a:latin typeface="Cambria Math" charset="0"/>
                                  </a:rPr>
                                  <m:t>𝑌</m:t>
                                </m:r>
                                <m:r>
                                  <a:rPr kumimoji="1" lang="en-US" altLang="zh-CN" sz="1500" i="1" dirty="0">
                                    <a:latin typeface="Cambria Math" charset="0"/>
                                  </a:rPr>
                                  <m:t>:</m:t>
                                </m:r>
                                <m:r>
                                  <a:rPr kumimoji="1" lang="zh-CN" altLang="en-US" sz="1500" b="0" i="1" dirty="0" smtClean="0">
                                    <a:latin typeface="Cambria Math" charset="0"/>
                                  </a:rPr>
                                  <m:t> </m:t>
                                </m:r>
                                <m:r>
                                  <a:rPr kumimoji="1" lang="en-US" altLang="zh-CN" sz="1500" b="0" i="1" dirty="0" smtClean="0">
                                    <a:latin typeface="Cambria Math" charset="0"/>
                                  </a:rPr>
                                  <m:t>900</m:t>
                                </m:r>
                                <m:r>
                                  <m:rPr>
                                    <m:nor/>
                                  </m:rPr>
                                  <a:rPr kumimoji="1" lang="zh-CN" altLang="en-US" sz="1500" dirty="0"/>
                                  <m:t> </m:t>
                                </m:r>
                              </m:oMath>
                            </m:oMathPara>
                          </a14:m>
                          <a:endParaRPr kumimoji="1" lang="en-US" altLang="zh-CN" sz="1500" dirty="0"/>
                        </a:p>
                      </a:txBody>
                      <a:tcPr marL="83647" marR="83647" marT="41824" marB="41824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377376081"/>
                      </a:ext>
                    </a:extLst>
                  </a:tr>
                  <a:tr h="339235">
                    <a:tc>
                      <a:txBody>
                        <a:bodyPr/>
                        <a:lstStyle/>
                        <a:p>
                          <a:r>
                            <a:rPr lang="zh-CN" altLang="en-US" sz="1500" b="1" dirty="0">
                              <a:latin typeface="SimSun" panose="02010600030101010101" pitchFamily="2" charset="-122"/>
                              <a:ea typeface="SimSun" panose="02010600030101010101" pitchFamily="2" charset="-122"/>
                            </a:rPr>
                            <a:t>磁盘状态</a:t>
                          </a:r>
                        </a:p>
                      </a:txBody>
                      <a:tcPr marL="83647" marR="83647" marT="41824" marB="41824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kumimoji="1" lang="en-US" altLang="zh-CN" sz="1500" i="1" dirty="0" smtClean="0">
                                  <a:latin typeface="Cambria Math" charset="0"/>
                                </a:rPr>
                                <m:t>𝐴</m:t>
                              </m:r>
                              <m:r>
                                <a:rPr kumimoji="1" lang="en-US" altLang="zh-CN" sz="1500" i="1" dirty="0" smtClean="0">
                                  <a:latin typeface="Cambria Math" charset="0"/>
                                </a:rPr>
                                <m:t>:	300    </m:t>
                              </m:r>
                              <m:r>
                                <a:rPr kumimoji="1" lang="en-US" altLang="zh-CN" sz="1500" i="1" dirty="0" smtClean="0">
                                  <a:latin typeface="Cambria Math" charset="0"/>
                                </a:rPr>
                                <m:t>𝐵</m:t>
                              </m:r>
                              <m:r>
                                <a:rPr kumimoji="1" lang="en-US" altLang="zh-CN" sz="1500" i="1" dirty="0" smtClean="0">
                                  <a:latin typeface="Cambria Math" charset="0"/>
                                </a:rPr>
                                <m:t>: 400 	 </m:t>
                              </m:r>
                              <m:r>
                                <a:rPr kumimoji="1" lang="en-US" altLang="zh-CN" sz="1500" i="1" dirty="0" smtClean="0">
                                  <a:latin typeface="Cambria Math" charset="0"/>
                                </a:rPr>
                                <m:t>𝐶</m:t>
                              </m:r>
                              <m:r>
                                <a:rPr kumimoji="1" lang="en-US" altLang="zh-CN" sz="1500" i="1" dirty="0" smtClean="0">
                                  <a:latin typeface="Cambria Math" charset="0"/>
                                </a:rPr>
                                <m:t>: 100   </m:t>
                              </m:r>
                              <m:r>
                                <a:rPr kumimoji="1" lang="en-US" altLang="zh-CN" sz="1500" i="1" dirty="0" smtClean="0">
                                  <a:latin typeface="Cambria Math" charset="0"/>
                                </a:rPr>
                                <m:t>𝑋</m:t>
                              </m:r>
                              <m:r>
                                <a:rPr kumimoji="1" lang="en-US" altLang="zh-CN" sz="1500" i="1" dirty="0" smtClean="0">
                                  <a:latin typeface="Cambria Math" charset="0"/>
                                </a:rPr>
                                <m:t>:	500</m:t>
                              </m:r>
                              <m:r>
                                <a:rPr kumimoji="1" lang="zh-CN" altLang="en-US" sz="1500" b="0" i="0" dirty="0" smtClean="0">
                                  <a:latin typeface="Cambria Math" charset="0"/>
                                </a:rPr>
                                <m:t>   </m:t>
                              </m:r>
                              <m:r>
                                <a:rPr kumimoji="1" lang="en-US" altLang="zh-CN" sz="1500" i="1" dirty="0" smtClean="0">
                                  <a:latin typeface="Cambria Math" charset="0"/>
                                </a:rPr>
                                <m:t>𝑌</m:t>
                              </m:r>
                              <m:r>
                                <a:rPr kumimoji="1" lang="en-US" altLang="zh-CN" sz="1500" i="1" dirty="0">
                                  <a:latin typeface="Cambria Math" charset="0"/>
                                </a:rPr>
                                <m:t>:</m:t>
                              </m:r>
                              <m:r>
                                <a:rPr kumimoji="1" lang="zh-CN" altLang="en-US" sz="1500" b="0" i="1" dirty="0" smtClean="0"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kumimoji="1" lang="en-US" altLang="zh-CN" sz="1500" b="0" i="1" dirty="0" smtClean="0">
                                  <a:latin typeface="Cambria Math" charset="0"/>
                                </a:rPr>
                                <m:t>900</m:t>
                              </m:r>
                            </m:oMath>
                          </a14:m>
                          <a:r>
                            <a:rPr kumimoji="1" lang="zh-CN" altLang="en-US" sz="1500" dirty="0"/>
                            <a:t> </a:t>
                          </a:r>
                          <a:endParaRPr kumimoji="1" lang="en-US" altLang="zh-CN" sz="1500" dirty="0"/>
                        </a:p>
                      </a:txBody>
                      <a:tcPr marL="83647" marR="83647" marT="41824" marB="41824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33497600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8" name="表格 17">
                <a:extLst>
                  <a:ext uri="{FF2B5EF4-FFF2-40B4-BE49-F238E27FC236}">
                    <a16:creationId xmlns:a16="http://schemas.microsoft.com/office/drawing/2014/main" id="{CF3F9EE5-FBDF-6399-04F6-E15004B0FE1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4886603"/>
                  </p:ext>
                </p:extLst>
              </p:nvPr>
            </p:nvGraphicFramePr>
            <p:xfrm>
              <a:off x="575982" y="5339243"/>
              <a:ext cx="5309258" cy="67847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336027">
                      <a:extLst>
                        <a:ext uri="{9D8B030D-6E8A-4147-A177-3AD203B41FA5}">
                          <a16:colId xmlns:a16="http://schemas.microsoft.com/office/drawing/2014/main" val="1066234550"/>
                        </a:ext>
                      </a:extLst>
                    </a:gridCol>
                    <a:gridCol w="3973231">
                      <a:extLst>
                        <a:ext uri="{9D8B030D-6E8A-4147-A177-3AD203B41FA5}">
                          <a16:colId xmlns:a16="http://schemas.microsoft.com/office/drawing/2014/main" val="682437513"/>
                        </a:ext>
                      </a:extLst>
                    </a:gridCol>
                  </a:tblGrid>
                  <a:tr h="339235">
                    <a:tc>
                      <a:txBody>
                        <a:bodyPr/>
                        <a:lstStyle/>
                        <a:p>
                          <a:r>
                            <a:rPr lang="zh-CN" altLang="en-US" sz="1500" b="1" dirty="0">
                              <a:latin typeface="SimSun" panose="02010600030101010101" pitchFamily="2" charset="-122"/>
                              <a:ea typeface="SimSun" panose="02010600030101010101" pitchFamily="2" charset="-122"/>
                            </a:rPr>
                            <a:t>缓冲区状态</a:t>
                          </a:r>
                        </a:p>
                      </a:txBody>
                      <a:tcPr marL="83647" marR="83647" marT="41824" marB="41824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83647" marR="83647" marT="41824" marB="41824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33844" t="-3509" r="-766" b="-10877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77376081"/>
                      </a:ext>
                    </a:extLst>
                  </a:tr>
                  <a:tr h="339235">
                    <a:tc>
                      <a:txBody>
                        <a:bodyPr/>
                        <a:lstStyle/>
                        <a:p>
                          <a:r>
                            <a:rPr lang="zh-CN" altLang="en-US" sz="1500" b="1" dirty="0">
                              <a:latin typeface="SimSun" panose="02010600030101010101" pitchFamily="2" charset="-122"/>
                              <a:ea typeface="SimSun" panose="02010600030101010101" pitchFamily="2" charset="-122"/>
                            </a:rPr>
                            <a:t>磁盘状态</a:t>
                          </a:r>
                        </a:p>
                      </a:txBody>
                      <a:tcPr marL="83647" marR="83647" marT="41824" marB="41824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83647" marR="83647" marT="41824" marB="41824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33844" t="-105357" r="-766" b="-1071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3497600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4446CCB5-D244-A873-6023-DA3FB86B65BC}"/>
                  </a:ext>
                </a:extLst>
              </p:cNvPr>
              <p:cNvSpPr txBox="1"/>
              <p:nvPr/>
            </p:nvSpPr>
            <p:spPr>
              <a:xfrm>
                <a:off x="7764015" y="1213185"/>
                <a:ext cx="3135744" cy="34163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CN" smtClean="0">
                          <a:latin typeface="Cambria Math" charset="0"/>
                        </a:rPr>
                        <m:t>001:</m:t>
                      </m:r>
                      <m:r>
                        <a:rPr kumimoji="1" lang="en-US" altLang="zh-CN" i="1">
                          <a:latin typeface="Cambria Math" charset="0"/>
                        </a:rPr>
                        <m:t>&lt;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charset="0"/>
                            </a:rPr>
                            <m:t>𝑇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CN" i="1">
                          <a:latin typeface="Cambria Math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kumimoji="1" lang="en-US" altLang="zh-CN">
                          <a:latin typeface="Cambria Math" charset="0"/>
                        </a:rPr>
                        <m:t>start</m:t>
                      </m:r>
                      <m:r>
                        <a:rPr kumimoji="1" lang="en-US" altLang="zh-CN" i="1">
                          <a:latin typeface="Cambria Math" charset="0"/>
                        </a:rPr>
                        <m:t>&gt;</m:t>
                      </m:r>
                    </m:oMath>
                  </m:oMathPara>
                </a14:m>
                <a:endParaRPr kumimoji="1" lang="en-US" altLang="zh-CN" dirty="0">
                  <a:latin typeface="微软雅黑" panose="020B0503020204020204" pitchFamily="82" charset="2"/>
                  <a:ea typeface="微软雅黑" panose="020B0503020204020204" pitchFamily="82" charset="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CN" smtClean="0">
                          <a:solidFill>
                            <a:schemeClr val="accent2"/>
                          </a:solidFill>
                          <a:latin typeface="Cambria Math" charset="0"/>
                        </a:rPr>
                        <m:t>002:</m:t>
                      </m:r>
                      <m:r>
                        <a:rPr kumimoji="1" lang="en-US" altLang="zh-CN" i="1">
                          <a:solidFill>
                            <a:schemeClr val="accent2"/>
                          </a:solidFill>
                          <a:latin typeface="Cambria Math" charset="0"/>
                        </a:rPr>
                        <m:t>&lt;</m:t>
                      </m:r>
                      <m:sSub>
                        <m:sSubPr>
                          <m:ctrlPr>
                            <a:rPr kumimoji="1" lang="en-US" altLang="zh-CN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solidFill>
                                <a:schemeClr val="accent2"/>
                              </a:solidFill>
                              <a:latin typeface="Cambria Math" charset="0"/>
                            </a:rPr>
                            <m:t>𝑇</m:t>
                          </m:r>
                        </m:e>
                        <m:sub>
                          <m:r>
                            <a:rPr kumimoji="1" lang="en-US" altLang="zh-CN" i="1">
                              <a:solidFill>
                                <a:schemeClr val="accent2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CN" i="1">
                          <a:solidFill>
                            <a:schemeClr val="accent2"/>
                          </a:solidFill>
                          <a:latin typeface="Cambria Math" charset="0"/>
                        </a:rPr>
                        <m:t>, </m:t>
                      </m:r>
                      <m:r>
                        <a:rPr kumimoji="1" lang="en-US" altLang="zh-CN" i="1">
                          <a:solidFill>
                            <a:schemeClr val="accent2"/>
                          </a:solidFill>
                          <a:latin typeface="Cambria Math" charset="0"/>
                        </a:rPr>
                        <m:t>𝐴</m:t>
                      </m:r>
                      <m:r>
                        <a:rPr kumimoji="1" lang="en-US" altLang="zh-CN" i="1">
                          <a:solidFill>
                            <a:schemeClr val="accent2"/>
                          </a:solidFill>
                          <a:latin typeface="Cambria Math" charset="0"/>
                        </a:rPr>
                        <m:t>, 200&gt;</m:t>
                      </m:r>
                    </m:oMath>
                  </m:oMathPara>
                </a14:m>
                <a:endParaRPr kumimoji="1" lang="zh-CN" altLang="en-US" dirty="0">
                  <a:solidFill>
                    <a:schemeClr val="accent2"/>
                  </a:solidFill>
                  <a:latin typeface="微软雅黑" panose="020B0503020204020204" pitchFamily="82" charset="2"/>
                  <a:ea typeface="微软雅黑" panose="020B0503020204020204" pitchFamily="82" charset="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CN">
                          <a:latin typeface="Cambria Math" charset="0"/>
                        </a:rPr>
                        <m:t>003:</m:t>
                      </m:r>
                      <m:r>
                        <a:rPr kumimoji="1" lang="en-US" altLang="zh-CN" i="1">
                          <a:latin typeface="Cambria Math" charset="0"/>
                        </a:rPr>
                        <m:t>&lt;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charset="0"/>
                            </a:rPr>
                            <m:t>𝑇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CN" i="1">
                          <a:latin typeface="Cambria Math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1" lang="en-US" altLang="zh-CN">
                          <a:latin typeface="Cambria Math" charset="0"/>
                        </a:rPr>
                        <m:t>commit</m:t>
                      </m:r>
                      <m:r>
                        <a:rPr kumimoji="1" lang="en-US" altLang="zh-CN" i="1">
                          <a:latin typeface="Cambria Math" charset="0"/>
                        </a:rPr>
                        <m:t>&gt;</m:t>
                      </m:r>
                    </m:oMath>
                  </m:oMathPara>
                </a14:m>
                <a:endParaRPr kumimoji="1" lang="en-US" altLang="zh-CN" dirty="0">
                  <a:latin typeface="微软雅黑" panose="020B0503020204020204" pitchFamily="82" charset="2"/>
                  <a:ea typeface="微软雅黑" panose="020B0503020204020204" pitchFamily="82" charset="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CN" i="1">
                          <a:latin typeface="Cambria Math" charset="0"/>
                        </a:rPr>
                        <m:t>004:&lt;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charset="0"/>
                            </a:rPr>
                            <m:t>𝑇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zh-CN" i="1">
                          <a:latin typeface="Cambria Math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1" lang="en-US" altLang="zh-CN">
                          <a:latin typeface="Cambria Math" charset="0"/>
                        </a:rPr>
                        <m:t>start</m:t>
                      </m:r>
                      <m:r>
                        <a:rPr kumimoji="1" lang="en-US" altLang="zh-CN" i="1">
                          <a:latin typeface="Cambria Math" charset="0"/>
                        </a:rPr>
                        <m:t>&gt;</m:t>
                      </m:r>
                    </m:oMath>
                  </m:oMathPara>
                </a14:m>
                <a:endParaRPr kumimoji="1" lang="en-US" altLang="zh-CN" dirty="0">
                  <a:latin typeface="微软雅黑" panose="020B0503020204020204" pitchFamily="82" charset="2"/>
                  <a:ea typeface="微软雅黑" panose="020B0503020204020204" pitchFamily="82" charset="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CN" smtClean="0">
                          <a:solidFill>
                            <a:schemeClr val="accent2"/>
                          </a:solidFill>
                          <a:latin typeface="Cambria Math" charset="0"/>
                        </a:rPr>
                        <m:t>005:</m:t>
                      </m:r>
                      <m:r>
                        <a:rPr kumimoji="1" lang="en-US" altLang="zh-CN" i="1">
                          <a:solidFill>
                            <a:schemeClr val="accent2"/>
                          </a:solidFill>
                          <a:latin typeface="Cambria Math" charset="0"/>
                        </a:rPr>
                        <m:t>&lt;</m:t>
                      </m:r>
                      <m:sSub>
                        <m:sSubPr>
                          <m:ctrlPr>
                            <a:rPr kumimoji="1" lang="en-US" altLang="zh-CN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solidFill>
                                <a:schemeClr val="accent2"/>
                              </a:solidFill>
                              <a:latin typeface="Cambria Math" charset="0"/>
                            </a:rPr>
                            <m:t>𝑇</m:t>
                          </m:r>
                        </m:e>
                        <m:sub>
                          <m:r>
                            <a:rPr kumimoji="1" lang="en-US" altLang="zh-CN" i="1">
                              <a:solidFill>
                                <a:schemeClr val="accent2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zh-CN" i="1">
                          <a:solidFill>
                            <a:schemeClr val="accent2"/>
                          </a:solidFill>
                          <a:latin typeface="Cambria Math" charset="0"/>
                        </a:rPr>
                        <m:t>, </m:t>
                      </m:r>
                      <m:r>
                        <a:rPr kumimoji="1" lang="en-US" altLang="zh-CN" i="1">
                          <a:solidFill>
                            <a:schemeClr val="accent2"/>
                          </a:solidFill>
                          <a:latin typeface="Cambria Math" charset="0"/>
                        </a:rPr>
                        <m:t>𝐴</m:t>
                      </m:r>
                      <m:r>
                        <a:rPr kumimoji="1" lang="en-US" altLang="zh-CN" i="1">
                          <a:solidFill>
                            <a:schemeClr val="accent2"/>
                          </a:solidFill>
                          <a:latin typeface="Cambria Math" charset="0"/>
                        </a:rPr>
                        <m:t>, 300&gt;</m:t>
                      </m:r>
                    </m:oMath>
                  </m:oMathPara>
                </a14:m>
                <a:endParaRPr kumimoji="1" lang="zh-CN" altLang="en-US" dirty="0">
                  <a:solidFill>
                    <a:schemeClr val="accent2"/>
                  </a:solidFill>
                  <a:latin typeface="微软雅黑" panose="020B0503020204020204" pitchFamily="82" charset="2"/>
                  <a:ea typeface="微软雅黑" panose="020B0503020204020204" pitchFamily="82" charset="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CN" i="1">
                          <a:latin typeface="Cambria Math" charset="0"/>
                        </a:rPr>
                        <m:t>006:&lt;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charset="0"/>
                            </a:rPr>
                            <m:t>𝑇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charset="0"/>
                            </a:rPr>
                            <m:t>3</m:t>
                          </m:r>
                        </m:sub>
                      </m:sSub>
                      <m:r>
                        <a:rPr kumimoji="1" lang="en-US" altLang="zh-CN" i="1">
                          <a:latin typeface="Cambria Math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1" lang="en-US" altLang="zh-CN">
                          <a:latin typeface="Cambria Math" charset="0"/>
                        </a:rPr>
                        <m:t>start</m:t>
                      </m:r>
                      <m:r>
                        <a:rPr kumimoji="1" lang="en-US" altLang="zh-CN" i="1">
                          <a:latin typeface="Cambria Math" charset="0"/>
                        </a:rPr>
                        <m:t>&gt;</m:t>
                      </m:r>
                    </m:oMath>
                  </m:oMathPara>
                </a14:m>
                <a:endParaRPr kumimoji="1" lang="en-US" altLang="zh-CN" dirty="0">
                  <a:latin typeface="微软雅黑" panose="020B0503020204020204" pitchFamily="82" charset="2"/>
                  <a:ea typeface="微软雅黑" panose="020B0503020204020204" pitchFamily="82" charset="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CN" i="1">
                          <a:latin typeface="Cambria Math" charset="0"/>
                        </a:rPr>
                        <m:t>00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7</m:t>
                      </m:r>
                      <m:r>
                        <a:rPr kumimoji="1" lang="en-US" altLang="zh-CN" i="1">
                          <a:latin typeface="Cambria Math" charset="0"/>
                        </a:rPr>
                        <m:t>:&lt;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charset="0"/>
                            </a:rPr>
                            <m:t>𝑇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zh-CN" i="1">
                          <a:latin typeface="Cambria Math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1" lang="en-US" altLang="zh-CN">
                          <a:latin typeface="Cambria Math" charset="0"/>
                        </a:rPr>
                        <m:t>commit</m:t>
                      </m:r>
                      <m:r>
                        <a:rPr kumimoji="1" lang="en-US" altLang="zh-CN" i="1">
                          <a:latin typeface="Cambria Math" charset="0"/>
                        </a:rPr>
                        <m:t>&gt;</m:t>
                      </m:r>
                    </m:oMath>
                  </m:oMathPara>
                </a14:m>
                <a:endParaRPr kumimoji="1" lang="en-US" altLang="zh-CN" dirty="0">
                  <a:latin typeface="微软雅黑" panose="020B0503020204020204" pitchFamily="82" charset="2"/>
                  <a:ea typeface="微软雅黑" panose="020B0503020204020204" pitchFamily="82" charset="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CN" i="1">
                          <a:latin typeface="Cambria Math" charset="0"/>
                        </a:rPr>
                        <m:t>00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8</m:t>
                      </m:r>
                      <m:r>
                        <a:rPr kumimoji="1" lang="en-US" altLang="zh-CN" i="1">
                          <a:latin typeface="Cambria Math" charset="0"/>
                        </a:rPr>
                        <m:t>:&lt;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charset="0"/>
                            </a:rPr>
                            <m:t>𝑇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charset="0"/>
                            </a:rPr>
                            <m:t>3</m:t>
                          </m:r>
                        </m:sub>
                      </m:sSub>
                      <m:r>
                        <a:rPr kumimoji="1" lang="en-US" altLang="zh-CN" i="1">
                          <a:latin typeface="Cambria Math" charset="0"/>
                        </a:rPr>
                        <m:t>, </m:t>
                      </m:r>
                      <m:r>
                        <a:rPr kumimoji="1" lang="en-US" altLang="zh-CN" i="1">
                          <a:latin typeface="Cambria Math" charset="0"/>
                        </a:rPr>
                        <m:t>𝐴</m:t>
                      </m:r>
                      <m:r>
                        <a:rPr kumimoji="1" lang="en-US" altLang="zh-CN" i="1">
                          <a:latin typeface="Cambria Math" charset="0"/>
                        </a:rPr>
                        <m:t>, 400&gt;</m:t>
                      </m:r>
                    </m:oMath>
                  </m:oMathPara>
                </a14:m>
                <a:endParaRPr kumimoji="1" lang="zh-CN" altLang="en-US" dirty="0">
                  <a:latin typeface="微软雅黑" panose="020B0503020204020204" pitchFamily="82" charset="2"/>
                  <a:ea typeface="微软雅黑" panose="020B0503020204020204" pitchFamily="82" charset="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CN" i="1">
                          <a:latin typeface="Cambria Math" charset="0"/>
                        </a:rPr>
                        <m:t>0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09</m:t>
                      </m:r>
                      <m:r>
                        <a:rPr kumimoji="1" lang="en-US" altLang="zh-CN" i="1">
                          <a:latin typeface="Cambria Math" charset="0"/>
                        </a:rPr>
                        <m:t>:&lt;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charset="0"/>
                            </a:rPr>
                            <m:t>𝑇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charset="0"/>
                            </a:rPr>
                            <m:t>4</m:t>
                          </m:r>
                        </m:sub>
                      </m:sSub>
                      <m:r>
                        <a:rPr kumimoji="1" lang="en-US" altLang="zh-CN" i="1">
                          <a:latin typeface="Cambria Math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1" lang="en-US" altLang="zh-CN">
                          <a:latin typeface="Cambria Math" charset="0"/>
                        </a:rPr>
                        <m:t>start</m:t>
                      </m:r>
                      <m:r>
                        <a:rPr kumimoji="1" lang="en-US" altLang="zh-CN" i="1">
                          <a:latin typeface="Cambria Math" charset="0"/>
                        </a:rPr>
                        <m:t>&gt;</m:t>
                      </m:r>
                    </m:oMath>
                  </m:oMathPara>
                </a14:m>
                <a:endParaRPr kumimoji="1" lang="en-US" altLang="zh-CN" dirty="0">
                  <a:latin typeface="微软雅黑" panose="020B0503020204020204" pitchFamily="82" charset="2"/>
                  <a:ea typeface="微软雅黑" panose="020B0503020204020204" pitchFamily="82" charset="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CN" i="1">
                          <a:latin typeface="Cambria Math" charset="0"/>
                        </a:rPr>
                        <m:t>01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kumimoji="1" lang="en-US" altLang="zh-CN" i="1">
                          <a:latin typeface="Cambria Math" charset="0"/>
                        </a:rPr>
                        <m:t>:&lt;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charset="0"/>
                            </a:rPr>
                            <m:t>𝑇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charset="0"/>
                            </a:rPr>
                            <m:t>4</m:t>
                          </m:r>
                        </m:sub>
                      </m:sSub>
                      <m:r>
                        <a:rPr kumimoji="1" lang="en-US" altLang="zh-CN" i="1">
                          <a:latin typeface="Cambria Math" charset="0"/>
                        </a:rPr>
                        <m:t>, </m:t>
                      </m:r>
                      <m:r>
                        <a:rPr kumimoji="1" lang="en-US" altLang="zh-CN" i="1">
                          <a:latin typeface="Cambria Math" charset="0"/>
                        </a:rPr>
                        <m:t>𝑋</m:t>
                      </m:r>
                      <m:r>
                        <a:rPr kumimoji="1" lang="en-US" altLang="zh-CN" i="1">
                          <a:latin typeface="Cambria Math" charset="0"/>
                        </a:rPr>
                        <m:t>, 600&gt;</m:t>
                      </m:r>
                    </m:oMath>
                  </m:oMathPara>
                </a14:m>
                <a:endParaRPr kumimoji="1" lang="en-US" altLang="zh-CN" dirty="0">
                  <a:latin typeface="微软雅黑" panose="020B0503020204020204" pitchFamily="82" charset="2"/>
                  <a:ea typeface="微软雅黑" panose="020B0503020204020204" pitchFamily="82" charset="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CN" i="1">
                          <a:latin typeface="Cambria Math" charset="0"/>
                        </a:rPr>
                        <m:t>01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kumimoji="1" lang="en-US" altLang="zh-CN" i="1">
                          <a:latin typeface="Cambria Math" charset="0"/>
                        </a:rPr>
                        <m:t>:&lt;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charset="0"/>
                            </a:rPr>
                            <m:t>𝑇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charset="0"/>
                            </a:rPr>
                            <m:t>4</m:t>
                          </m:r>
                        </m:sub>
                      </m:sSub>
                      <m:r>
                        <a:rPr kumimoji="1" lang="en-US" altLang="zh-CN" i="1">
                          <a:latin typeface="Cambria Math" charset="0"/>
                        </a:rPr>
                        <m:t>, </m:t>
                      </m:r>
                      <m:r>
                        <a:rPr kumimoji="1" lang="en-US" altLang="zh-CN" i="1">
                          <a:latin typeface="Cambria Math" charset="0"/>
                        </a:rPr>
                        <m:t>𝑌</m:t>
                      </m:r>
                      <m:r>
                        <a:rPr kumimoji="1" lang="en-US" altLang="zh-CN" i="1">
                          <a:latin typeface="Cambria Math" charset="0"/>
                        </a:rPr>
                        <m:t>, 700&gt;</m:t>
                      </m:r>
                    </m:oMath>
                  </m:oMathPara>
                </a14:m>
                <a:endParaRPr kumimoji="1" lang="en-US" altLang="zh-CN" dirty="0">
                  <a:latin typeface="微软雅黑" panose="020B0503020204020204" pitchFamily="82" charset="2"/>
                  <a:ea typeface="微软雅黑" panose="020B0503020204020204" pitchFamily="82" charset="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CN" i="1">
                          <a:latin typeface="Cambria Math" charset="0"/>
                        </a:rPr>
                        <m:t>01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kumimoji="1" lang="en-US" altLang="zh-CN" i="1">
                          <a:latin typeface="Cambria Math" charset="0"/>
                        </a:rPr>
                        <m:t>:&lt;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charset="0"/>
                            </a:rPr>
                            <m:t>𝑇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charset="0"/>
                            </a:rPr>
                            <m:t>3</m:t>
                          </m:r>
                        </m:sub>
                      </m:sSub>
                      <m:r>
                        <a:rPr kumimoji="1" lang="en-US" altLang="zh-CN" i="1">
                          <a:latin typeface="Cambria Math" charset="0"/>
                        </a:rPr>
                        <m:t>, </m:t>
                      </m:r>
                      <m:r>
                        <a:rPr kumimoji="1" lang="en-US" altLang="zh-CN" i="1">
                          <a:latin typeface="Cambria Math" charset="0"/>
                        </a:rPr>
                        <m:t>𝐵</m:t>
                      </m:r>
                      <m:r>
                        <a:rPr kumimoji="1" lang="en-US" altLang="zh-CN" i="1">
                          <a:latin typeface="Cambria Math" charset="0"/>
                        </a:rPr>
                        <m:t>, 200&gt;</m:t>
                      </m:r>
                    </m:oMath>
                  </m:oMathPara>
                </a14:m>
                <a:endParaRPr kumimoji="1" lang="en-US" altLang="zh-CN" dirty="0">
                  <a:latin typeface="微软雅黑" panose="020B0503020204020204" pitchFamily="82" charset="2"/>
                  <a:ea typeface="微软雅黑" panose="020B0503020204020204" pitchFamily="82" charset="2"/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4446CCB5-D244-A873-6023-DA3FB86B65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4015" y="1213185"/>
                <a:ext cx="3135744" cy="34163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3912887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18">
            <a:extLst>
              <a:ext uri="{FF2B5EF4-FFF2-40B4-BE49-F238E27FC236}">
                <a16:creationId xmlns:a16="http://schemas.microsoft.com/office/drawing/2014/main" id="{487DCE07-3D71-4451-9A03-B777D823FE82}"/>
              </a:ext>
            </a:extLst>
          </p:cNvPr>
          <p:cNvSpPr/>
          <p:nvPr/>
        </p:nvSpPr>
        <p:spPr>
          <a:xfrm>
            <a:off x="403261" y="1303516"/>
            <a:ext cx="7344734" cy="4253173"/>
          </a:xfrm>
          <a:prstGeom prst="roundRect">
            <a:avLst>
              <a:gd name="adj" fmla="val 9827"/>
            </a:avLst>
          </a:prstGeom>
          <a:solidFill>
            <a:schemeClr val="bg1"/>
          </a:solidFill>
          <a:ln w="12700" cap="flat">
            <a:gradFill>
              <a:gsLst>
                <a:gs pos="0">
                  <a:srgbClr val="3B20FF">
                    <a:alpha val="16000"/>
                  </a:srgbClr>
                </a:gs>
                <a:gs pos="100000">
                  <a:srgbClr val="6F1787"/>
                </a:gs>
              </a:gsLst>
              <a:lin ang="10800000" scaled="1"/>
            </a:gradFill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endParaRPr lang="zh-CN" altLang="en-US" b="1" dirty="0">
              <a:latin typeface="微软雅黑" panose="020B0503020204020204" pitchFamily="82" charset="2"/>
              <a:ea typeface="微软雅黑" panose="020B0503020204020204" pitchFamily="82" charset="2"/>
              <a:sym typeface="+mn-ea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25B6DA0-EED7-F82E-F996-5CD9B53B1F1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BBDC00-B9E2-4EFD-9306-2934E87247C6}" type="slidenum">
              <a:rPr lang="zh-CN" altLang="en-US" smtClean="0">
                <a:latin typeface="微软雅黑" panose="020B0503020204020204" pitchFamily="82" charset="2"/>
                <a:ea typeface="微软雅黑" panose="020B0503020204020204" pitchFamily="82" charset="2"/>
              </a:rPr>
              <a:pPr/>
              <a:t>55</a:t>
            </a:fld>
            <a:endParaRPr lang="zh-CN" altLang="en-US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9156C864-CAA0-468C-CE89-588E4B8A8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latin typeface="微软雅黑" panose="020B0503020204020204" pitchFamily="82" charset="2"/>
                <a:ea typeface="微软雅黑" panose="020B0503020204020204" pitchFamily="82" charset="2"/>
              </a:rPr>
              <a:t>基于</a:t>
            </a:r>
            <a:r>
              <a:rPr kumimoji="1" lang="en-US" altLang="zh-CN" dirty="0">
                <a:latin typeface="微软雅黑" panose="020B0503020204020204" pitchFamily="82" charset="2"/>
                <a:ea typeface="微软雅黑" panose="020B0503020204020204" pitchFamily="82" charset="2"/>
              </a:rPr>
              <a:t>redo</a:t>
            </a:r>
            <a:r>
              <a:rPr kumimoji="1" lang="zh-CN" altLang="en-US" dirty="0">
                <a:latin typeface="微软雅黑" panose="020B0503020204020204" pitchFamily="82" charset="2"/>
                <a:ea typeface="微软雅黑" panose="020B0503020204020204" pitchFamily="82" charset="2"/>
              </a:rPr>
              <a:t>日志的问题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BC830F7-CE67-6C61-1D98-E5205ABCAC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729" y="1779802"/>
            <a:ext cx="6758615" cy="5005387"/>
          </a:xfrm>
        </p:spPr>
        <p:txBody>
          <a:bodyPr/>
          <a:lstStyle/>
          <a:p>
            <a:r>
              <a:rPr kumimoji="1" lang="zh-CN" altLang="en-US" sz="2400" b="1" dirty="0">
                <a:solidFill>
                  <a:srgbClr val="6F1787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事务执行期间不能刷盘，造成内存空间占用大；</a:t>
            </a:r>
            <a:r>
              <a:rPr kumimoji="1" lang="en-US" altLang="zh-CN" sz="2400" b="1" dirty="0">
                <a:solidFill>
                  <a:srgbClr val="6F1787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buffer</a:t>
            </a:r>
            <a:r>
              <a:rPr kumimoji="1" lang="zh-CN" altLang="en-US" sz="2400" b="1" dirty="0">
                <a:solidFill>
                  <a:srgbClr val="6F1787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缓冲池满时，由于不能淘汰未完成的事务，需要等待</a:t>
            </a:r>
            <a:endParaRPr kumimoji="1" lang="en-US" altLang="zh-CN" sz="2400" b="1" dirty="0">
              <a:solidFill>
                <a:srgbClr val="6F1787"/>
              </a:solidFill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r>
              <a:rPr kumimoji="1" lang="zh-CN" altLang="en-US" sz="2400" b="1" dirty="0">
                <a:solidFill>
                  <a:srgbClr val="6F1787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事务并发受限</a:t>
            </a:r>
            <a:endParaRPr kumimoji="1" lang="en-US" altLang="zh-CN" sz="2400" b="1" dirty="0">
              <a:solidFill>
                <a:srgbClr val="6F1787"/>
              </a:solidFill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lvl="1"/>
            <a:r>
              <a:rPr lang="zh-CN" altLang="en-US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考虑一个并发场景</a:t>
            </a:r>
            <a:endParaRPr lang="en-US" altLang="zh-CN" sz="20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lvl="2"/>
            <a:r>
              <a:rPr lang="zh-CN" altLang="en-US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一个提交的事务</a:t>
            </a:r>
            <a:r>
              <a:rPr lang="en-US" altLang="zh-CN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T1</a:t>
            </a:r>
            <a:r>
              <a:rPr lang="zh-CN" altLang="en-US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更改了页面</a:t>
            </a:r>
            <a:r>
              <a:rPr lang="en-US" altLang="zh-CN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A</a:t>
            </a:r>
            <a:r>
              <a:rPr lang="zh-CN" altLang="en-US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 </a:t>
            </a:r>
            <a:r>
              <a:rPr lang="en-US" altLang="zh-CN" sz="2000" dirty="0">
                <a:latin typeface="微软雅黑" panose="020B0503020204020204" pitchFamily="82" charset="2"/>
                <a:ea typeface="微软雅黑" panose="020B0503020204020204" pitchFamily="82" charset="2"/>
                <a:sym typeface="Wingdings" pitchFamily="2" charset="2"/>
              </a:rPr>
              <a:t></a:t>
            </a:r>
            <a:r>
              <a:rPr lang="zh-CN" altLang="en-US" sz="2000" dirty="0">
                <a:latin typeface="微软雅黑" panose="020B0503020204020204" pitchFamily="82" charset="2"/>
                <a:ea typeface="微软雅黑" panose="020B0503020204020204" pitchFamily="82" charset="2"/>
                <a:sym typeface="Wingdings" pitchFamily="2" charset="2"/>
              </a:rPr>
              <a:t> 可以将</a:t>
            </a:r>
            <a:r>
              <a:rPr lang="en-US" altLang="zh-CN" sz="2000" dirty="0">
                <a:latin typeface="微软雅黑" panose="020B0503020204020204" pitchFamily="82" charset="2"/>
                <a:ea typeface="微软雅黑" panose="020B0503020204020204" pitchFamily="82" charset="2"/>
                <a:sym typeface="Wingdings" pitchFamily="2" charset="2"/>
              </a:rPr>
              <a:t>A</a:t>
            </a:r>
            <a:r>
              <a:rPr lang="zh-CN" altLang="en-US" sz="2000" dirty="0">
                <a:latin typeface="微软雅黑" panose="020B0503020204020204" pitchFamily="82" charset="2"/>
                <a:ea typeface="微软雅黑" panose="020B0503020204020204" pitchFamily="82" charset="2"/>
                <a:sym typeface="Wingdings" pitchFamily="2" charset="2"/>
              </a:rPr>
              <a:t>刷盘</a:t>
            </a:r>
            <a:endParaRPr lang="en-US" altLang="zh-CN" sz="20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lvl="2"/>
            <a:r>
              <a:rPr kumimoji="1" lang="zh-CN" altLang="en-US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一个未提交的事务</a:t>
            </a:r>
            <a:r>
              <a:rPr kumimoji="1" lang="en-US" altLang="zh-CN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T</a:t>
            </a:r>
            <a:r>
              <a:rPr lang="en-US" altLang="zh-CN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2</a:t>
            </a:r>
            <a:r>
              <a:rPr lang="zh-CN" altLang="en-US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也更改了页面</a:t>
            </a:r>
            <a:r>
              <a:rPr lang="en-US" altLang="zh-CN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A</a:t>
            </a:r>
            <a:r>
              <a:rPr lang="zh-CN" altLang="en-US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 </a:t>
            </a:r>
            <a:r>
              <a:rPr lang="en-US" altLang="zh-CN" sz="2000" dirty="0">
                <a:latin typeface="微软雅黑" panose="020B0503020204020204" pitchFamily="82" charset="2"/>
                <a:ea typeface="微软雅黑" panose="020B0503020204020204" pitchFamily="82" charset="2"/>
                <a:sym typeface="Wingdings" pitchFamily="2" charset="2"/>
              </a:rPr>
              <a:t></a:t>
            </a:r>
            <a:r>
              <a:rPr lang="zh-CN" altLang="en-US" sz="2000" dirty="0">
                <a:latin typeface="微软雅黑" panose="020B0503020204020204" pitchFamily="82" charset="2"/>
                <a:ea typeface="微软雅黑" panose="020B0503020204020204" pitchFamily="82" charset="2"/>
                <a:sym typeface="Wingdings" pitchFamily="2" charset="2"/>
              </a:rPr>
              <a:t> 不能将</a:t>
            </a:r>
            <a:r>
              <a:rPr lang="en-US" altLang="zh-CN" sz="2000" dirty="0">
                <a:latin typeface="微软雅黑" panose="020B0503020204020204" pitchFamily="82" charset="2"/>
                <a:ea typeface="微软雅黑" panose="020B0503020204020204" pitchFamily="82" charset="2"/>
                <a:sym typeface="Wingdings" pitchFamily="2" charset="2"/>
              </a:rPr>
              <a:t>A</a:t>
            </a:r>
            <a:r>
              <a:rPr lang="zh-CN" altLang="en-US" sz="2000" dirty="0">
                <a:latin typeface="微软雅黑" panose="020B0503020204020204" pitchFamily="82" charset="2"/>
                <a:ea typeface="微软雅黑" panose="020B0503020204020204" pitchFamily="82" charset="2"/>
                <a:sym typeface="Wingdings" pitchFamily="2" charset="2"/>
              </a:rPr>
              <a:t>刷盘</a:t>
            </a:r>
            <a:endParaRPr lang="en-US" altLang="zh-CN" sz="20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lvl="1"/>
            <a:r>
              <a:rPr kumimoji="1" lang="zh-CN" altLang="en-US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如何处理页面</a:t>
            </a:r>
            <a:r>
              <a:rPr kumimoji="1" lang="en-US" altLang="zh-CN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A</a:t>
            </a:r>
            <a:r>
              <a:rPr kumimoji="1" lang="zh-CN" altLang="en-US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？是否允许刷盘？</a:t>
            </a: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583C483-17BF-397B-781B-B3043515C6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zh-CN" altLang="en-US">
                <a:latin typeface="微软雅黑" panose="020B0503020204020204" pitchFamily="82" charset="2"/>
                <a:ea typeface="微软雅黑" panose="020B0503020204020204" pitchFamily="82" charset="2"/>
              </a:rPr>
              <a:t>数据库系统</a:t>
            </a:r>
            <a:r>
              <a:rPr lang="en-US" altLang="zh-CN">
                <a:latin typeface="微软雅黑" panose="020B0503020204020204" pitchFamily="82" charset="2"/>
                <a:ea typeface="微软雅黑" panose="020B0503020204020204" pitchFamily="82" charset="2"/>
              </a:rPr>
              <a:t>—</a:t>
            </a:r>
            <a:r>
              <a:rPr lang="zh-CN" altLang="en-US">
                <a:latin typeface="微软雅黑" panose="020B0503020204020204" pitchFamily="82" charset="2"/>
                <a:ea typeface="微软雅黑" panose="020B0503020204020204" pitchFamily="82" charset="2"/>
              </a:rPr>
              <a:t>故障恢复</a:t>
            </a:r>
            <a:endParaRPr lang="en-US" altLang="zh-CN" sz="12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6" name="剪去单角的矩形 5">
            <a:extLst>
              <a:ext uri="{FF2B5EF4-FFF2-40B4-BE49-F238E27FC236}">
                <a16:creationId xmlns:a16="http://schemas.microsoft.com/office/drawing/2014/main" id="{3C2BEF17-A2E3-CFF9-9BAA-6FDEE13E43C6}"/>
              </a:ext>
            </a:extLst>
          </p:cNvPr>
          <p:cNvSpPr/>
          <p:nvPr/>
        </p:nvSpPr>
        <p:spPr bwMode="auto">
          <a:xfrm>
            <a:off x="8657448" y="2333469"/>
            <a:ext cx="2484000" cy="2700000"/>
          </a:xfrm>
          <a:prstGeom prst="snip1Rect">
            <a:avLst/>
          </a:prstGeom>
          <a:ln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C04AF15-2D42-130C-DE36-23967C05E879}"/>
              </a:ext>
            </a:extLst>
          </p:cNvPr>
          <p:cNvSpPr txBox="1"/>
          <p:nvPr/>
        </p:nvSpPr>
        <p:spPr>
          <a:xfrm>
            <a:off x="9265109" y="1779802"/>
            <a:ext cx="147398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dirty="0">
                <a:latin typeface="微软雅黑" panose="020B0503020204020204" pitchFamily="82" charset="2"/>
                <a:ea typeface="微软雅黑" panose="020B0503020204020204" pitchFamily="82" charset="2"/>
              </a:rPr>
              <a:t>页面</a:t>
            </a:r>
            <a:r>
              <a:rPr lang="en-US" altLang="zh-CN" sz="2800" dirty="0">
                <a:latin typeface="微软雅黑" panose="020B0503020204020204" pitchFamily="82" charset="2"/>
                <a:ea typeface="微软雅黑" panose="020B0503020204020204" pitchFamily="82" charset="2"/>
              </a:rPr>
              <a:t>A</a:t>
            </a:r>
            <a:endParaRPr lang="zh-CN" altLang="en-US" sz="28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477A0F6-D1B3-6E4F-65A1-64D574F1CD5D}"/>
              </a:ext>
            </a:extLst>
          </p:cNvPr>
          <p:cNvSpPr txBox="1"/>
          <p:nvPr/>
        </p:nvSpPr>
        <p:spPr>
          <a:xfrm>
            <a:off x="8881635" y="2768607"/>
            <a:ext cx="1052709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T1</a:t>
            </a:r>
            <a:r>
              <a:rPr lang="zh-CN" altLang="en-US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修改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EDD0E61-7E71-582C-B94A-F9042B68F85C}"/>
              </a:ext>
            </a:extLst>
          </p:cNvPr>
          <p:cNvSpPr txBox="1"/>
          <p:nvPr/>
        </p:nvSpPr>
        <p:spPr>
          <a:xfrm>
            <a:off x="10002102" y="3566493"/>
            <a:ext cx="1052709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T2</a:t>
            </a:r>
            <a:r>
              <a:rPr lang="zh-CN" altLang="en-US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修改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1AECAA4-1754-CED5-0832-1BFA5A198840}"/>
              </a:ext>
            </a:extLst>
          </p:cNvPr>
          <p:cNvSpPr txBox="1"/>
          <p:nvPr/>
        </p:nvSpPr>
        <p:spPr>
          <a:xfrm>
            <a:off x="8918367" y="4231030"/>
            <a:ext cx="1052709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T3</a:t>
            </a:r>
            <a:r>
              <a:rPr lang="zh-CN" altLang="en-US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修改</a:t>
            </a:r>
          </a:p>
        </p:txBody>
      </p:sp>
    </p:spTree>
    <p:extLst>
      <p:ext uri="{BB962C8B-B14F-4D97-AF65-F5344CB8AC3E}">
        <p14:creationId xmlns:p14="http://schemas.microsoft.com/office/powerpoint/2010/main" val="294983196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18">
            <a:extLst>
              <a:ext uri="{FF2B5EF4-FFF2-40B4-BE49-F238E27FC236}">
                <a16:creationId xmlns:a16="http://schemas.microsoft.com/office/drawing/2014/main" id="{092A70E7-1354-47F0-B33F-AA7F3D0D16A0}"/>
              </a:ext>
            </a:extLst>
          </p:cNvPr>
          <p:cNvSpPr/>
          <p:nvPr/>
        </p:nvSpPr>
        <p:spPr>
          <a:xfrm>
            <a:off x="2423632" y="1317625"/>
            <a:ext cx="7344734" cy="4433747"/>
          </a:xfrm>
          <a:prstGeom prst="roundRect">
            <a:avLst>
              <a:gd name="adj" fmla="val 9827"/>
            </a:avLst>
          </a:prstGeom>
          <a:solidFill>
            <a:schemeClr val="bg1"/>
          </a:solidFill>
          <a:ln w="12700" cap="flat">
            <a:gradFill>
              <a:gsLst>
                <a:gs pos="0">
                  <a:srgbClr val="3B20FF">
                    <a:alpha val="16000"/>
                  </a:srgbClr>
                </a:gs>
                <a:gs pos="100000">
                  <a:srgbClr val="6F1787"/>
                </a:gs>
              </a:gsLst>
              <a:lin ang="10800000" scaled="1"/>
            </a:gradFill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endParaRPr lang="zh-CN" altLang="en-US" b="1" dirty="0">
              <a:latin typeface="微软雅黑" panose="020B0503020204020204" pitchFamily="82" charset="2"/>
              <a:ea typeface="微软雅黑" panose="020B0503020204020204" pitchFamily="82" charset="2"/>
              <a:sym typeface="+mn-ea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CDFAC48E-4094-C945-911C-8E91FFAFF64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BBDC00-B9E2-4EFD-9306-2934E87247C6}" type="slidenum">
              <a:rPr lang="zh-CN" altLang="en-US" smtClean="0">
                <a:latin typeface="微软雅黑" panose="020B0503020204020204" pitchFamily="82" charset="2"/>
                <a:ea typeface="微软雅黑" panose="020B0503020204020204" pitchFamily="82" charset="2"/>
              </a:rPr>
              <a:pPr/>
              <a:t>56</a:t>
            </a:fld>
            <a:endParaRPr lang="zh-CN" altLang="en-US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C7710DA8-E9BC-0C4D-B398-CA8330DB3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latin typeface="微软雅黑" panose="020B0503020204020204" pitchFamily="82" charset="2"/>
                <a:ea typeface="微软雅黑" panose="020B0503020204020204" pitchFamily="82" charset="2"/>
              </a:rPr>
              <a:t>基于</a:t>
            </a:r>
            <a:r>
              <a:rPr kumimoji="1" lang="en-US" altLang="zh-CN" dirty="0">
                <a:latin typeface="微软雅黑" panose="020B0503020204020204" pitchFamily="82" charset="2"/>
                <a:ea typeface="微软雅黑" panose="020B0503020204020204" pitchFamily="82" charset="2"/>
              </a:rPr>
              <a:t>undo/redo</a:t>
            </a:r>
            <a:r>
              <a:rPr kumimoji="1" lang="zh-CN" altLang="en-US" dirty="0">
                <a:latin typeface="微软雅黑" panose="020B0503020204020204" pitchFamily="82" charset="2"/>
                <a:ea typeface="微软雅黑" panose="020B0503020204020204" pitchFamily="82" charset="2"/>
              </a:rPr>
              <a:t>日志的恢复</a:t>
            </a: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34E5210-D6D3-8347-8E71-EEA50B5475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zh-CN" altLang="en-US">
                <a:latin typeface="微软雅黑" panose="020B0503020204020204" pitchFamily="82" charset="2"/>
                <a:ea typeface="微软雅黑" panose="020B0503020204020204" pitchFamily="82" charset="2"/>
              </a:rPr>
              <a:t>数据库系统</a:t>
            </a:r>
            <a:r>
              <a:rPr lang="en-US" altLang="zh-CN">
                <a:latin typeface="微软雅黑" panose="020B0503020204020204" pitchFamily="82" charset="2"/>
                <a:ea typeface="微软雅黑" panose="020B0503020204020204" pitchFamily="82" charset="2"/>
              </a:rPr>
              <a:t>—</a:t>
            </a:r>
            <a:r>
              <a:rPr lang="zh-CN" altLang="en-US">
                <a:latin typeface="微软雅黑" panose="020B0503020204020204" pitchFamily="82" charset="2"/>
                <a:ea typeface="微软雅黑" panose="020B0503020204020204" pitchFamily="82" charset="2"/>
              </a:rPr>
              <a:t>故障恢复</a:t>
            </a:r>
            <a:endParaRPr lang="en-US" altLang="zh-CN" sz="12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6" name="内容占位符 3">
            <a:extLst>
              <a:ext uri="{FF2B5EF4-FFF2-40B4-BE49-F238E27FC236}">
                <a16:creationId xmlns:a16="http://schemas.microsoft.com/office/drawing/2014/main" id="{5023E120-8B4F-CD41-808E-747A67E11C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9505" y="1585119"/>
            <a:ext cx="10874188" cy="5005387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kumimoji="1" lang="en-US" altLang="zh-CN" sz="2400" b="1" dirty="0">
                <a:solidFill>
                  <a:srgbClr val="6F1787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STEAL</a:t>
            </a:r>
            <a:r>
              <a:rPr lang="en-US" altLang="zh-CN" sz="2400" b="1" dirty="0">
                <a:solidFill>
                  <a:srgbClr val="6F1787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/NO-</a:t>
            </a:r>
            <a:r>
              <a:rPr kumimoji="1" lang="en-US" altLang="zh-CN" sz="2400" b="1" dirty="0">
                <a:solidFill>
                  <a:srgbClr val="6F1787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FORCE</a:t>
            </a:r>
            <a:r>
              <a:rPr kumimoji="1" lang="zh-CN" altLang="en-US" sz="2400" b="1" dirty="0">
                <a:solidFill>
                  <a:srgbClr val="6F1787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性质的算法</a:t>
            </a:r>
            <a:endParaRPr kumimoji="1" lang="en-US" altLang="zh-CN" sz="2400" b="1" dirty="0">
              <a:solidFill>
                <a:srgbClr val="6F1787"/>
              </a:solidFill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lvl="1">
              <a:lnSpc>
                <a:spcPct val="150000"/>
              </a:lnSpc>
            </a:pPr>
            <a:r>
              <a:rPr kumimoji="1" lang="zh-CN" altLang="en-US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需要依靠</a:t>
            </a:r>
            <a:r>
              <a:rPr kumimoji="1" lang="en-US" altLang="zh-CN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undo</a:t>
            </a:r>
            <a:r>
              <a:rPr kumimoji="1" lang="zh-CN" altLang="en-US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日志处理事务回滚</a:t>
            </a:r>
            <a:endParaRPr kumimoji="1" lang="en-US" altLang="zh-CN" sz="20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lvl="1">
              <a:lnSpc>
                <a:spcPct val="150000"/>
              </a:lnSpc>
            </a:pPr>
            <a:r>
              <a:rPr kumimoji="1" lang="zh-CN" altLang="en-US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需要依靠</a:t>
            </a:r>
            <a:r>
              <a:rPr lang="en-US" altLang="zh-CN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re</a:t>
            </a:r>
            <a:r>
              <a:rPr kumimoji="1" lang="en-US" altLang="zh-CN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do</a:t>
            </a:r>
            <a:r>
              <a:rPr kumimoji="1" lang="zh-CN" altLang="en-US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日志处理事务重做</a:t>
            </a:r>
            <a:endParaRPr kumimoji="1" lang="en-US" altLang="zh-CN" sz="20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400" b="1" dirty="0">
                <a:solidFill>
                  <a:srgbClr val="6F1787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故障恢复时，需要：</a:t>
            </a:r>
            <a:endParaRPr kumimoji="1" lang="en-US" altLang="zh-CN" sz="2400" b="1" dirty="0">
              <a:solidFill>
                <a:srgbClr val="6F1787"/>
              </a:solidFill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lvl="1"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找到所有需要重做以及需要回滚的事务（分析阶段）</a:t>
            </a:r>
            <a:endParaRPr lang="en-US" altLang="zh-CN" sz="20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lvl="1">
              <a:lnSpc>
                <a:spcPct val="150000"/>
              </a:lnSpc>
            </a:pPr>
            <a:r>
              <a:rPr kumimoji="1" lang="zh-CN" altLang="en-US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重做这些</a:t>
            </a:r>
            <a:r>
              <a:rPr lang="zh-CN" altLang="en-US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已</a:t>
            </a:r>
            <a:r>
              <a:rPr kumimoji="1" lang="zh-CN" altLang="en-US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完成的事务（重做阶段）</a:t>
            </a:r>
            <a:endParaRPr kumimoji="1" lang="en-US" altLang="zh-CN" sz="20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lvl="1"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回滚</a:t>
            </a:r>
            <a:r>
              <a:rPr kumimoji="1" lang="zh-CN" altLang="en-US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未结束的事务（撤销阶段）</a:t>
            </a:r>
            <a:endParaRPr kumimoji="1" lang="en-US" altLang="zh-CN" sz="20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>
              <a:lnSpc>
                <a:spcPct val="150000"/>
              </a:lnSpc>
            </a:pPr>
            <a:endParaRPr kumimoji="1" lang="en-US" altLang="zh-CN" sz="24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>
              <a:lnSpc>
                <a:spcPct val="150000"/>
              </a:lnSpc>
            </a:pPr>
            <a:endParaRPr kumimoji="1" lang="zh-CN" altLang="en-US" sz="24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2751021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18">
            <a:extLst>
              <a:ext uri="{FF2B5EF4-FFF2-40B4-BE49-F238E27FC236}">
                <a16:creationId xmlns:a16="http://schemas.microsoft.com/office/drawing/2014/main" id="{9E57818C-5B06-4047-9AED-6CA31865D3C0}"/>
              </a:ext>
            </a:extLst>
          </p:cNvPr>
          <p:cNvSpPr/>
          <p:nvPr/>
        </p:nvSpPr>
        <p:spPr>
          <a:xfrm>
            <a:off x="570465" y="1317625"/>
            <a:ext cx="11051068" cy="4785855"/>
          </a:xfrm>
          <a:prstGeom prst="roundRect">
            <a:avLst>
              <a:gd name="adj" fmla="val 9827"/>
            </a:avLst>
          </a:prstGeom>
          <a:solidFill>
            <a:schemeClr val="bg1"/>
          </a:solidFill>
          <a:ln w="12700" cap="flat">
            <a:gradFill>
              <a:gsLst>
                <a:gs pos="0">
                  <a:srgbClr val="3B20FF">
                    <a:alpha val="16000"/>
                  </a:srgbClr>
                </a:gs>
                <a:gs pos="100000">
                  <a:srgbClr val="6F1787"/>
                </a:gs>
              </a:gsLst>
              <a:lin ang="10800000" scaled="1"/>
            </a:gradFill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endParaRPr lang="zh-CN" altLang="en-US" b="1" dirty="0">
              <a:latin typeface="微软雅黑" panose="020B0503020204020204" pitchFamily="82" charset="2"/>
              <a:ea typeface="微软雅黑" panose="020B0503020204020204" pitchFamily="82" charset="2"/>
              <a:sym typeface="+mn-ea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6BBF6FE6-27F4-71D0-85A3-BD09371E2BC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7BBDC00-B9E2-4EFD-9306-2934E87247C6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82" charset="2"/>
                <a:ea typeface="微软雅黑" panose="020B0503020204020204" pitchFamily="82" charset="2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82C35E13-27F0-EF07-6FA5-F29BFFB051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latin typeface="微软雅黑" panose="020B0503020204020204" pitchFamily="82" charset="2"/>
                <a:ea typeface="微软雅黑" panose="020B0503020204020204" pitchFamily="82" charset="2"/>
              </a:rPr>
              <a:t>基于</a:t>
            </a:r>
            <a:r>
              <a:rPr kumimoji="1" lang="en-US" altLang="zh-CN" dirty="0">
                <a:latin typeface="微软雅黑" panose="020B0503020204020204" pitchFamily="82" charset="2"/>
                <a:ea typeface="微软雅黑" panose="020B0503020204020204" pitchFamily="82" charset="2"/>
              </a:rPr>
              <a:t>undo/redo</a:t>
            </a:r>
            <a:r>
              <a:rPr kumimoji="1" lang="zh-CN" altLang="en-US" dirty="0">
                <a:latin typeface="微软雅黑" panose="020B0503020204020204" pitchFamily="82" charset="2"/>
                <a:ea typeface="微软雅黑" panose="020B0503020204020204" pitchFamily="82" charset="2"/>
              </a:rPr>
              <a:t>日志的恢复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12CA417-AE91-7099-90DE-698E352947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7622" y="1450052"/>
            <a:ext cx="10223500" cy="5005387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kumimoji="1" lang="zh-CN" altLang="en-US" sz="2400" b="1" dirty="0">
                <a:solidFill>
                  <a:srgbClr val="6F1787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正常事务</a:t>
            </a:r>
            <a:r>
              <a:rPr kumimoji="1" lang="en-US" altLang="zh-CN" sz="2400" b="1" dirty="0">
                <a:solidFill>
                  <a:srgbClr val="6F1787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T</a:t>
            </a:r>
            <a:r>
              <a:rPr kumimoji="1" lang="zh-CN" altLang="en-US" sz="2400" b="1" dirty="0">
                <a:solidFill>
                  <a:srgbClr val="6F1787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的执行流程</a:t>
            </a:r>
            <a:endParaRPr kumimoji="1" lang="en-US" altLang="zh-CN" sz="2400" b="1" dirty="0">
              <a:solidFill>
                <a:srgbClr val="6F1787"/>
              </a:solidFill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lvl="1">
              <a:lnSpc>
                <a:spcPct val="120000"/>
              </a:lnSpc>
            </a:pPr>
            <a:r>
              <a:rPr lang="zh-CN" altLang="en-US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开始事务：向日志中写入事务开始记录</a:t>
            </a:r>
            <a:r>
              <a:rPr lang="en-US" altLang="zh-CN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&lt;</a:t>
            </a:r>
            <a:r>
              <a:rPr lang="en-US" altLang="zh-CN" sz="2000" i="1" dirty="0">
                <a:latin typeface="微软雅黑" panose="020B0503020204020204" pitchFamily="82" charset="2"/>
                <a:ea typeface="微软雅黑" panose="020B0503020204020204" pitchFamily="82" charset="2"/>
                <a:cs typeface="Times New Roman" panose="02020603050405020304" pitchFamily="18" charset="0"/>
              </a:rPr>
              <a:t>T start</a:t>
            </a:r>
            <a:r>
              <a:rPr lang="en-US" altLang="zh-CN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&gt;</a:t>
            </a:r>
          </a:p>
          <a:p>
            <a:pPr lvl="1">
              <a:lnSpc>
                <a:spcPct val="120000"/>
              </a:lnSpc>
            </a:pPr>
            <a:r>
              <a:rPr kumimoji="1" lang="zh-CN" altLang="en-US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修改数据项</a:t>
            </a:r>
            <a:r>
              <a:rPr kumimoji="1" lang="en-US" altLang="zh-CN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X</a:t>
            </a:r>
            <a:r>
              <a:rPr kumimoji="1" lang="zh-CN" altLang="en-US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：向日志中写入日志记录</a:t>
            </a:r>
            <a:r>
              <a:rPr kumimoji="1" lang="en-US" altLang="zh-CN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&lt;</a:t>
            </a:r>
            <a:r>
              <a:rPr kumimoji="1" lang="en-US" altLang="zh-CN" sz="2000" i="1" dirty="0">
                <a:latin typeface="微软雅黑" panose="020B0503020204020204" pitchFamily="82" charset="2"/>
                <a:ea typeface="微软雅黑" panose="020B0503020204020204" pitchFamily="82" charset="2"/>
              </a:rPr>
              <a:t>T,</a:t>
            </a:r>
            <a:r>
              <a:rPr kumimoji="1" lang="zh-CN" altLang="en-US" sz="2000" i="1" dirty="0">
                <a:latin typeface="微软雅黑" panose="020B0503020204020204" pitchFamily="82" charset="2"/>
                <a:ea typeface="微软雅黑" panose="020B0503020204020204" pitchFamily="82" charset="2"/>
              </a:rPr>
              <a:t> </a:t>
            </a:r>
            <a:r>
              <a:rPr kumimoji="1" lang="en-US" altLang="zh-CN" sz="2000" i="1" dirty="0">
                <a:latin typeface="微软雅黑" panose="020B0503020204020204" pitchFamily="82" charset="2"/>
                <a:ea typeface="微软雅黑" panose="020B0503020204020204" pitchFamily="82" charset="2"/>
              </a:rPr>
              <a:t>X,</a:t>
            </a:r>
            <a:r>
              <a:rPr kumimoji="1" lang="zh-CN" altLang="en-US" sz="2000" i="1" dirty="0">
                <a:latin typeface="微软雅黑" panose="020B0503020204020204" pitchFamily="82" charset="2"/>
                <a:ea typeface="微软雅黑" panose="020B0503020204020204" pitchFamily="82" charset="2"/>
              </a:rPr>
              <a:t> </a:t>
            </a:r>
            <a:r>
              <a:rPr kumimoji="1" lang="en-US" altLang="zh-CN" sz="2000" i="1" dirty="0" err="1">
                <a:latin typeface="微软雅黑" panose="020B0503020204020204" pitchFamily="82" charset="2"/>
                <a:ea typeface="微软雅黑" panose="020B0503020204020204" pitchFamily="82" charset="2"/>
              </a:rPr>
              <a:t>v</a:t>
            </a:r>
            <a:r>
              <a:rPr kumimoji="1" lang="en-US" altLang="zh-CN" sz="2000" i="1" baseline="-25000" dirty="0" err="1">
                <a:latin typeface="微软雅黑" panose="020B0503020204020204" pitchFamily="82" charset="2"/>
                <a:ea typeface="微软雅黑" panose="020B0503020204020204" pitchFamily="82" charset="2"/>
              </a:rPr>
              <a:t>old</a:t>
            </a:r>
            <a:r>
              <a:rPr lang="en-US" altLang="zh-CN" sz="2000" i="1" dirty="0">
                <a:latin typeface="微软雅黑" panose="020B0503020204020204" pitchFamily="82" charset="2"/>
                <a:ea typeface="微软雅黑" panose="020B0503020204020204" pitchFamily="82" charset="2"/>
              </a:rPr>
              <a:t>,</a:t>
            </a:r>
            <a:r>
              <a:rPr lang="zh-CN" altLang="en-US" sz="2000" i="1" dirty="0">
                <a:latin typeface="微软雅黑" panose="020B0503020204020204" pitchFamily="82" charset="2"/>
                <a:ea typeface="微软雅黑" panose="020B0503020204020204" pitchFamily="82" charset="2"/>
              </a:rPr>
              <a:t> </a:t>
            </a:r>
            <a:r>
              <a:rPr lang="en-US" altLang="zh-CN" sz="2000" i="1" dirty="0" err="1">
                <a:latin typeface="微软雅黑" panose="020B0503020204020204" pitchFamily="82" charset="2"/>
                <a:ea typeface="微软雅黑" panose="020B0503020204020204" pitchFamily="82" charset="2"/>
              </a:rPr>
              <a:t>v</a:t>
            </a:r>
            <a:r>
              <a:rPr lang="en-US" altLang="zh-CN" sz="2000" i="1" baseline="-25000" dirty="0" err="1">
                <a:latin typeface="微软雅黑" panose="020B0503020204020204" pitchFamily="82" charset="2"/>
                <a:ea typeface="微软雅黑" panose="020B0503020204020204" pitchFamily="82" charset="2"/>
              </a:rPr>
              <a:t>new</a:t>
            </a:r>
            <a:r>
              <a:rPr kumimoji="1" lang="en-US" altLang="zh-CN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&gt;</a:t>
            </a:r>
            <a:r>
              <a:rPr kumimoji="1" lang="zh-CN" altLang="en-US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，修改过的脏页允许刷盘</a:t>
            </a:r>
            <a:endParaRPr kumimoji="1" lang="en-US" altLang="zh-CN" sz="20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lvl="1">
              <a:lnSpc>
                <a:spcPct val="120000"/>
              </a:lnSpc>
            </a:pPr>
            <a:r>
              <a:rPr lang="zh-CN" altLang="en-US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提交事务：写入事务提交记录</a:t>
            </a:r>
            <a:r>
              <a:rPr lang="en-US" altLang="zh-CN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&lt;</a:t>
            </a:r>
            <a:r>
              <a:rPr lang="en-US" altLang="zh-CN" sz="2000" i="1" dirty="0">
                <a:latin typeface="微软雅黑" panose="020B0503020204020204" pitchFamily="82" charset="2"/>
                <a:ea typeface="微软雅黑" panose="020B0503020204020204" pitchFamily="82" charset="2"/>
                <a:cs typeface="Times New Roman" panose="02020603050405020304" pitchFamily="18" charset="0"/>
              </a:rPr>
              <a:t>T commit</a:t>
            </a:r>
            <a:r>
              <a:rPr lang="en-US" altLang="zh-CN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&gt;</a:t>
            </a:r>
            <a:r>
              <a:rPr lang="zh-CN" altLang="en-US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，并且将日志刷盘，页面可不刷盘</a:t>
            </a:r>
            <a:endParaRPr lang="en-US" altLang="zh-CN" sz="20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lvl="1">
              <a:lnSpc>
                <a:spcPct val="120000"/>
              </a:lnSpc>
            </a:pPr>
            <a:r>
              <a:rPr lang="en-US" altLang="zh-CN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Abort</a:t>
            </a:r>
            <a:r>
              <a:rPr lang="zh-CN" altLang="en-US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事务：写入事务中止记录</a:t>
            </a:r>
            <a:r>
              <a:rPr lang="en-US" altLang="zh-CN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&lt;</a:t>
            </a:r>
            <a:r>
              <a:rPr lang="en-US" altLang="zh-CN" sz="2000" i="1" dirty="0">
                <a:latin typeface="微软雅黑" panose="020B0503020204020204" pitchFamily="82" charset="2"/>
                <a:ea typeface="微软雅黑" panose="020B0503020204020204" pitchFamily="82" charset="2"/>
                <a:cs typeface="Times New Roman" panose="02020603050405020304" pitchFamily="18" charset="0"/>
              </a:rPr>
              <a:t>T abort</a:t>
            </a:r>
            <a:r>
              <a:rPr lang="en-US" altLang="zh-CN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&gt;</a:t>
            </a:r>
            <a:r>
              <a:rPr lang="zh-CN" altLang="en-US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，并且将日志刷盘，页面可不刷盘</a:t>
            </a:r>
            <a:endParaRPr lang="en-US" altLang="zh-CN" sz="20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>
              <a:lnSpc>
                <a:spcPct val="120000"/>
              </a:lnSpc>
            </a:pPr>
            <a:r>
              <a:rPr kumimoji="1" lang="zh-CN" altLang="en-US" sz="2400" b="1" dirty="0">
                <a:solidFill>
                  <a:srgbClr val="6F1787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页面淘汰时</a:t>
            </a:r>
            <a:r>
              <a:rPr lang="zh-CN" altLang="en-US" sz="2400" b="1" dirty="0">
                <a:solidFill>
                  <a:srgbClr val="6F1787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：</a:t>
            </a:r>
            <a:r>
              <a:rPr kumimoji="1" lang="zh-CN" altLang="en-US" sz="2400" b="1" dirty="0">
                <a:solidFill>
                  <a:srgbClr val="6F1787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此页面关联事务的</a:t>
            </a:r>
            <a:r>
              <a:rPr kumimoji="1" lang="en-US" altLang="zh-CN" sz="2400" b="1" dirty="0">
                <a:solidFill>
                  <a:srgbClr val="6F1787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redo/undo</a:t>
            </a:r>
            <a:r>
              <a:rPr kumimoji="1" lang="zh-CN" altLang="en-US" sz="2400" b="1" dirty="0">
                <a:solidFill>
                  <a:srgbClr val="6F1787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日志必须已经刷盘</a:t>
            </a:r>
            <a:endParaRPr lang="en-US" altLang="zh-CN" sz="2400" b="1" dirty="0">
              <a:solidFill>
                <a:srgbClr val="6F1787"/>
              </a:solidFill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>
              <a:lnSpc>
                <a:spcPct val="120000"/>
              </a:lnSpc>
            </a:pPr>
            <a:r>
              <a:rPr kumimoji="1" lang="zh-CN" altLang="en-US" sz="2400" b="1" dirty="0">
                <a:solidFill>
                  <a:srgbClr val="6F1787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回滚事务执行流程：</a:t>
            </a:r>
            <a:endParaRPr kumimoji="1" lang="en-US" altLang="zh-CN" sz="2400" b="1" dirty="0">
              <a:solidFill>
                <a:srgbClr val="6F1787"/>
              </a:solidFill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lvl="1">
              <a:lnSpc>
                <a:spcPct val="120000"/>
              </a:lnSpc>
            </a:pPr>
            <a:r>
              <a:rPr lang="zh-CN" altLang="en-US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反向扫描</a:t>
            </a:r>
            <a:r>
              <a:rPr kumimoji="1" lang="en-US" altLang="zh-CN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T</a:t>
            </a:r>
            <a:r>
              <a:rPr kumimoji="1" lang="zh-CN" altLang="en-US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相关的</a:t>
            </a:r>
            <a:r>
              <a:rPr kumimoji="1" lang="en-US" altLang="zh-CN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undo</a:t>
            </a:r>
            <a:r>
              <a:rPr kumimoji="1" lang="zh-CN" altLang="en-US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日志，执行回滚</a:t>
            </a:r>
            <a:endParaRPr kumimoji="1" lang="en-US" altLang="zh-CN" sz="20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lvl="1">
              <a:lnSpc>
                <a:spcPct val="120000"/>
              </a:lnSpc>
            </a:pPr>
            <a:r>
              <a:rPr lang="zh-CN" altLang="en-US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写入该事务中止的记录</a:t>
            </a:r>
            <a:r>
              <a:rPr lang="en-US" altLang="zh-CN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&lt;</a:t>
            </a:r>
            <a:r>
              <a:rPr lang="en-US" altLang="zh-CN" sz="2000" i="1" dirty="0">
                <a:latin typeface="微软雅黑" panose="020B0503020204020204" pitchFamily="82" charset="2"/>
                <a:ea typeface="微软雅黑" panose="020B0503020204020204" pitchFamily="82" charset="2"/>
                <a:cs typeface="Times New Roman" panose="02020603050405020304" pitchFamily="18" charset="0"/>
              </a:rPr>
              <a:t>T abort</a:t>
            </a:r>
            <a:r>
              <a:rPr lang="en-US" altLang="zh-CN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&gt;,</a:t>
            </a:r>
            <a:r>
              <a:rPr lang="zh-CN" altLang="en-US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并将日志刷盘</a:t>
            </a:r>
            <a:endParaRPr kumimoji="1" lang="en-US" altLang="zh-CN" sz="20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lvl="1">
              <a:lnSpc>
                <a:spcPct val="120000"/>
              </a:lnSpc>
            </a:pPr>
            <a:endParaRPr kumimoji="1" lang="zh-CN" altLang="en-US" sz="24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ACD8269-9FCE-63F9-1756-917E77C897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82" charset="2"/>
                <a:ea typeface="微软雅黑" panose="020B0503020204020204" pitchFamily="82" charset="2"/>
              </a:rPr>
              <a:t>数据库系统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82" charset="2"/>
                <a:ea typeface="微软雅黑" panose="020B0503020204020204" pitchFamily="82" charset="2"/>
              </a:rPr>
              <a:t>—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82" charset="2"/>
                <a:ea typeface="微软雅黑" panose="020B0503020204020204" pitchFamily="82" charset="2"/>
              </a:rPr>
              <a:t>故障恢复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15314339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18">
            <a:extLst>
              <a:ext uri="{FF2B5EF4-FFF2-40B4-BE49-F238E27FC236}">
                <a16:creationId xmlns:a16="http://schemas.microsoft.com/office/drawing/2014/main" id="{CC89D770-8BD4-47F8-A941-5FDD44A0F561}"/>
              </a:ext>
            </a:extLst>
          </p:cNvPr>
          <p:cNvSpPr/>
          <p:nvPr/>
        </p:nvSpPr>
        <p:spPr>
          <a:xfrm>
            <a:off x="422941" y="1152932"/>
            <a:ext cx="11553159" cy="5224634"/>
          </a:xfrm>
          <a:prstGeom prst="roundRect">
            <a:avLst>
              <a:gd name="adj" fmla="val 9827"/>
            </a:avLst>
          </a:prstGeom>
          <a:solidFill>
            <a:schemeClr val="bg1"/>
          </a:solidFill>
          <a:ln w="12700" cap="flat">
            <a:gradFill>
              <a:gsLst>
                <a:gs pos="0">
                  <a:srgbClr val="3B20FF">
                    <a:alpha val="16000"/>
                  </a:srgbClr>
                </a:gs>
                <a:gs pos="100000">
                  <a:srgbClr val="6F1787"/>
                </a:gs>
              </a:gsLst>
              <a:lin ang="10800000" scaled="1"/>
            </a:gradFill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endParaRPr lang="zh-CN" altLang="en-US" b="1" dirty="0">
              <a:latin typeface="微软雅黑" panose="020B0503020204020204" pitchFamily="82" charset="2"/>
              <a:ea typeface="微软雅黑" panose="020B0503020204020204" pitchFamily="82" charset="2"/>
              <a:sym typeface="+mn-ea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1BF1C3C-A481-1EC0-4795-00728143FFE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7BBDC00-B9E2-4EFD-9306-2934E87247C6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华文楷体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华文楷体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2FB42049-B4DC-7021-7F92-9E0B0D4D7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基于</a:t>
            </a:r>
            <a:r>
              <a:rPr kumimoji="1" lang="en-US" altLang="zh-CN" dirty="0"/>
              <a:t>undo/redo</a:t>
            </a:r>
            <a:r>
              <a:rPr kumimoji="1" lang="zh-CN" altLang="en-US" dirty="0"/>
              <a:t>日志的恢复</a:t>
            </a: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4DB8C2C-0628-879A-FB01-D049C4DEB0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数据库系统</a:t>
            </a: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—</a:t>
            </a: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故障恢复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18433920-FA11-4F88-9047-445B6C183A5C}"/>
              </a:ext>
            </a:extLst>
          </p:cNvPr>
          <p:cNvGrpSpPr/>
          <p:nvPr/>
        </p:nvGrpSpPr>
        <p:grpSpPr>
          <a:xfrm>
            <a:off x="3932948" y="1269694"/>
            <a:ext cx="7899520" cy="5107872"/>
            <a:chOff x="3170582" y="945785"/>
            <a:chExt cx="8895283" cy="5751738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9AC73EF0-121F-383D-C3F6-456A9CF3CB26}"/>
                </a:ext>
              </a:extLst>
            </p:cNvPr>
            <p:cNvSpPr/>
            <p:nvPr/>
          </p:nvSpPr>
          <p:spPr bwMode="auto">
            <a:xfrm>
              <a:off x="3170582" y="1649896"/>
              <a:ext cx="4084983" cy="1878495"/>
            </a:xfrm>
            <a:prstGeom prst="rect">
              <a:avLst/>
            </a:prstGeom>
            <a:ln w="38100"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华文楷体" pitchFamily="2" charset="-122"/>
              </a:endParaRP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AB199268-03EA-6CCD-0804-43EAAFE29C05}"/>
                </a:ext>
              </a:extLst>
            </p:cNvPr>
            <p:cNvSpPr/>
            <p:nvPr/>
          </p:nvSpPr>
          <p:spPr bwMode="auto">
            <a:xfrm>
              <a:off x="3170582" y="4227442"/>
              <a:ext cx="6162261" cy="1878495"/>
            </a:xfrm>
            <a:prstGeom prst="rect">
              <a:avLst/>
            </a:prstGeom>
            <a:ln w="38100"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华文楷体" pitchFamily="2" charset="-122"/>
              </a:endParaRP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4CF352B9-5BF7-9F69-C58B-EAF69C593AAA}"/>
                </a:ext>
              </a:extLst>
            </p:cNvPr>
            <p:cNvSpPr/>
            <p:nvPr/>
          </p:nvSpPr>
          <p:spPr bwMode="auto">
            <a:xfrm flipH="1">
              <a:off x="7623311" y="1649895"/>
              <a:ext cx="1709531" cy="1878495"/>
            </a:xfrm>
            <a:prstGeom prst="rect">
              <a:avLst/>
            </a:prstGeom>
            <a:ln w="38100"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华文楷体" pitchFamily="2" charset="-122"/>
              </a:endParaRP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7B65BA75-2D22-1546-5869-09014B31E537}"/>
                </a:ext>
              </a:extLst>
            </p:cNvPr>
            <p:cNvSpPr/>
            <p:nvPr/>
          </p:nvSpPr>
          <p:spPr bwMode="auto">
            <a:xfrm flipH="1">
              <a:off x="9700588" y="1649894"/>
              <a:ext cx="1709531" cy="1878495"/>
            </a:xfrm>
            <a:prstGeom prst="rect">
              <a:avLst/>
            </a:prstGeom>
            <a:ln w="38100"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华文楷体" pitchFamily="2" charset="-122"/>
              </a:endParaRP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12A49890-0A34-FA16-17E4-5AA5426FA999}"/>
                </a:ext>
              </a:extLst>
            </p:cNvPr>
            <p:cNvSpPr/>
            <p:nvPr/>
          </p:nvSpPr>
          <p:spPr bwMode="auto">
            <a:xfrm flipH="1">
              <a:off x="9700587" y="4227442"/>
              <a:ext cx="1709531" cy="1080000"/>
            </a:xfrm>
            <a:prstGeom prst="rect">
              <a:avLst/>
            </a:prstGeom>
            <a:ln w="38100"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华文楷体" pitchFamily="2" charset="-122"/>
              </a:endParaRP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2403E935-36ED-C653-08D6-408398BD2A9D}"/>
                </a:ext>
              </a:extLst>
            </p:cNvPr>
            <p:cNvSpPr/>
            <p:nvPr/>
          </p:nvSpPr>
          <p:spPr bwMode="auto">
            <a:xfrm flipH="1">
              <a:off x="9700586" y="5456839"/>
              <a:ext cx="1709531" cy="648000"/>
            </a:xfrm>
            <a:prstGeom prst="rect">
              <a:avLst/>
            </a:prstGeom>
            <a:ln w="38100"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华文楷体" pitchFamily="2" charset="-122"/>
              </a:endParaRP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D2DF0CC0-041D-A9CF-73F7-A60F8460E932}"/>
                </a:ext>
              </a:extLst>
            </p:cNvPr>
            <p:cNvSpPr txBox="1"/>
            <p:nvPr/>
          </p:nvSpPr>
          <p:spPr>
            <a:xfrm>
              <a:off x="7295319" y="945785"/>
              <a:ext cx="126226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82" charset="2"/>
                  <a:ea typeface="微软雅黑" panose="020B0503020204020204" pitchFamily="82" charset="2"/>
                </a:rPr>
                <a:t>缓冲区</a:t>
              </a: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D06C162A-3491-42F9-6A02-9E00C29E8849}"/>
                </a:ext>
              </a:extLst>
            </p:cNvPr>
            <p:cNvSpPr txBox="1"/>
            <p:nvPr/>
          </p:nvSpPr>
          <p:spPr>
            <a:xfrm>
              <a:off x="7471318" y="6174303"/>
              <a:ext cx="126226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imHei" panose="02010609060101010101" pitchFamily="49" charset="-122"/>
                  <a:ea typeface="SimHei" panose="02010609060101010101" pitchFamily="49" charset="-122"/>
                </a:rPr>
                <a:t>磁盘</a:t>
              </a: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77D04845-9AA7-1D45-F25D-F2795A3EC086}"/>
                </a:ext>
              </a:extLst>
            </p:cNvPr>
            <p:cNvSpPr txBox="1"/>
            <p:nvPr/>
          </p:nvSpPr>
          <p:spPr>
            <a:xfrm>
              <a:off x="4638261" y="1719470"/>
              <a:ext cx="15281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82" charset="2"/>
                  <a:ea typeface="微软雅黑" panose="020B0503020204020204" pitchFamily="82" charset="2"/>
                </a:rPr>
                <a:t>数据页面</a:t>
              </a: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558A2333-3A2C-94FF-FD2A-195E22B041CE}"/>
                </a:ext>
              </a:extLst>
            </p:cNvPr>
            <p:cNvSpPr txBox="1"/>
            <p:nvPr/>
          </p:nvSpPr>
          <p:spPr>
            <a:xfrm>
              <a:off x="8132690" y="1719470"/>
              <a:ext cx="8025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82" charset="2"/>
                  <a:ea typeface="微软雅黑" panose="020B0503020204020204" pitchFamily="82" charset="2"/>
                </a:rPr>
                <a:t>索引</a:t>
              </a: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2BEB3092-5CAC-5487-3D1B-40FA7D05352A}"/>
                </a:ext>
              </a:extLst>
            </p:cNvPr>
            <p:cNvSpPr txBox="1"/>
            <p:nvPr/>
          </p:nvSpPr>
          <p:spPr>
            <a:xfrm>
              <a:off x="10209964" y="1719470"/>
              <a:ext cx="8025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82" charset="2"/>
                  <a:ea typeface="微软雅黑" panose="020B0503020204020204" pitchFamily="82" charset="2"/>
                </a:rPr>
                <a:t>日志</a:t>
              </a: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B7A341A3-3D41-A8CD-7321-A6695AF490BD}"/>
                </a:ext>
              </a:extLst>
            </p:cNvPr>
            <p:cNvSpPr txBox="1"/>
            <p:nvPr/>
          </p:nvSpPr>
          <p:spPr>
            <a:xfrm>
              <a:off x="9831035" y="4554121"/>
              <a:ext cx="1461052" cy="369332"/>
            </a:xfrm>
            <a:prstGeom prst="rect">
              <a:avLst/>
            </a:prstGeom>
            <a:ln w="28575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82" charset="2"/>
                  <a:ea typeface="微软雅黑" panose="020B0503020204020204" pitchFamily="82" charset="2"/>
                </a:rPr>
                <a:t>日志文件</a:t>
              </a: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AE07E021-0449-40A1-839E-B05E76602D51}"/>
                </a:ext>
              </a:extLst>
            </p:cNvPr>
            <p:cNvSpPr txBox="1"/>
            <p:nvPr/>
          </p:nvSpPr>
          <p:spPr>
            <a:xfrm>
              <a:off x="10219901" y="5561455"/>
              <a:ext cx="8025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82" charset="2"/>
                  <a:ea typeface="微软雅黑" panose="020B0503020204020204" pitchFamily="82" charset="2"/>
                </a:rPr>
                <a:t>索引</a:t>
              </a:r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69376DE0-7DBE-D99F-7DB6-3578C89E9E15}"/>
                </a:ext>
              </a:extLst>
            </p:cNvPr>
            <p:cNvSpPr/>
            <p:nvPr/>
          </p:nvSpPr>
          <p:spPr bwMode="auto">
            <a:xfrm flipH="1">
              <a:off x="9843045" y="4359964"/>
              <a:ext cx="1437867" cy="813988"/>
            </a:xfrm>
            <a:prstGeom prst="rect">
              <a:avLst/>
            </a:prstGeom>
            <a:noFill/>
            <a:ln w="38100"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华文楷体" pitchFamily="2" charset="-122"/>
              </a:endParaRPr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186E0AA8-B289-DA77-84C6-0D7B20CCAAF5}"/>
                </a:ext>
              </a:extLst>
            </p:cNvPr>
            <p:cNvSpPr/>
            <p:nvPr/>
          </p:nvSpPr>
          <p:spPr bwMode="auto">
            <a:xfrm flipH="1">
              <a:off x="3574767" y="2189154"/>
              <a:ext cx="1437867" cy="468000"/>
            </a:xfrm>
            <a:prstGeom prst="rect">
              <a:avLst/>
            </a:prstGeom>
            <a:noFill/>
            <a:ln w="38100"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华文楷体" pitchFamily="2" charset="-122"/>
              </a:endParaRP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07CC73F3-C695-7090-E238-27D75A9E2233}"/>
                </a:ext>
              </a:extLst>
            </p:cNvPr>
            <p:cNvSpPr/>
            <p:nvPr/>
          </p:nvSpPr>
          <p:spPr bwMode="auto">
            <a:xfrm flipH="1">
              <a:off x="3574766" y="2858772"/>
              <a:ext cx="1437867" cy="468000"/>
            </a:xfrm>
            <a:prstGeom prst="rect">
              <a:avLst/>
            </a:prstGeom>
            <a:noFill/>
            <a:ln w="38100"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华文楷体" pitchFamily="2" charset="-122"/>
              </a:endParaRPr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389812B0-C3D4-CF03-52B2-D8482A5E8EC0}"/>
                </a:ext>
              </a:extLst>
            </p:cNvPr>
            <p:cNvSpPr/>
            <p:nvPr/>
          </p:nvSpPr>
          <p:spPr bwMode="auto">
            <a:xfrm flipH="1">
              <a:off x="5377065" y="2858772"/>
              <a:ext cx="1437867" cy="468000"/>
            </a:xfrm>
            <a:prstGeom prst="rect">
              <a:avLst/>
            </a:prstGeom>
            <a:noFill/>
            <a:ln w="38100"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华文楷体" pitchFamily="2" charset="-122"/>
              </a:endParaRPr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F9E57AC3-B2E9-D010-3109-403E39D3A6C7}"/>
                </a:ext>
              </a:extLst>
            </p:cNvPr>
            <p:cNvSpPr/>
            <p:nvPr/>
          </p:nvSpPr>
          <p:spPr bwMode="auto">
            <a:xfrm flipH="1">
              <a:off x="5380380" y="2192083"/>
              <a:ext cx="1437867" cy="468000"/>
            </a:xfrm>
            <a:prstGeom prst="rect">
              <a:avLst/>
            </a:prstGeom>
            <a:noFill/>
            <a:ln w="38100"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华文楷体" pitchFamily="2" charset="-122"/>
              </a:endParaRPr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9C79D2DF-2C2E-B9A9-9097-FBB5F59B6788}"/>
                </a:ext>
              </a:extLst>
            </p:cNvPr>
            <p:cNvSpPr/>
            <p:nvPr/>
          </p:nvSpPr>
          <p:spPr bwMode="auto">
            <a:xfrm flipH="1">
              <a:off x="3694036" y="4603691"/>
              <a:ext cx="1437867" cy="468000"/>
            </a:xfrm>
            <a:prstGeom prst="rect">
              <a:avLst/>
            </a:prstGeom>
            <a:noFill/>
            <a:ln w="38100"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华文楷体" pitchFamily="2" charset="-122"/>
              </a:endParaRP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009E6918-051D-1619-3365-0B095B3FFBC6}"/>
                </a:ext>
              </a:extLst>
            </p:cNvPr>
            <p:cNvSpPr/>
            <p:nvPr/>
          </p:nvSpPr>
          <p:spPr bwMode="auto">
            <a:xfrm flipH="1">
              <a:off x="3694035" y="5273309"/>
              <a:ext cx="1437867" cy="468000"/>
            </a:xfrm>
            <a:prstGeom prst="rect">
              <a:avLst/>
            </a:prstGeom>
            <a:noFill/>
            <a:ln w="38100"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华文楷体" pitchFamily="2" charset="-122"/>
              </a:endParaRPr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A64936B4-AD24-5ABC-D339-DB1BD6CE8684}"/>
                </a:ext>
              </a:extLst>
            </p:cNvPr>
            <p:cNvSpPr/>
            <p:nvPr/>
          </p:nvSpPr>
          <p:spPr bwMode="auto">
            <a:xfrm flipH="1">
              <a:off x="5526151" y="5273309"/>
              <a:ext cx="1437867" cy="468000"/>
            </a:xfrm>
            <a:prstGeom prst="rect">
              <a:avLst/>
            </a:prstGeom>
            <a:noFill/>
            <a:ln w="38100"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华文楷体" pitchFamily="2" charset="-122"/>
              </a:endParaRPr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47A5CD92-902B-DD60-E574-49645ECA7B22}"/>
                </a:ext>
              </a:extLst>
            </p:cNvPr>
            <p:cNvSpPr/>
            <p:nvPr/>
          </p:nvSpPr>
          <p:spPr bwMode="auto">
            <a:xfrm flipH="1">
              <a:off x="5529466" y="4606620"/>
              <a:ext cx="1437867" cy="468000"/>
            </a:xfrm>
            <a:prstGeom prst="rect">
              <a:avLst/>
            </a:prstGeom>
            <a:noFill/>
            <a:ln w="38100"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华文楷体" pitchFamily="2" charset="-122"/>
              </a:endParaRPr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D6526ACF-16B7-428D-DDE7-3CA5B7B5A18F}"/>
                </a:ext>
              </a:extLst>
            </p:cNvPr>
            <p:cNvSpPr/>
            <p:nvPr/>
          </p:nvSpPr>
          <p:spPr bwMode="auto">
            <a:xfrm flipH="1">
              <a:off x="7358668" y="5273309"/>
              <a:ext cx="1437867" cy="468000"/>
            </a:xfrm>
            <a:prstGeom prst="rect">
              <a:avLst/>
            </a:prstGeom>
            <a:noFill/>
            <a:ln w="38100"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华文楷体" pitchFamily="2" charset="-122"/>
              </a:endParaRP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B08C6F3B-6435-4C8D-C369-EF53F7FAA4D5}"/>
                </a:ext>
              </a:extLst>
            </p:cNvPr>
            <p:cNvSpPr/>
            <p:nvPr/>
          </p:nvSpPr>
          <p:spPr bwMode="auto">
            <a:xfrm flipH="1">
              <a:off x="7361983" y="4606620"/>
              <a:ext cx="1437867" cy="468000"/>
            </a:xfrm>
            <a:prstGeom prst="rect">
              <a:avLst/>
            </a:prstGeom>
            <a:noFill/>
            <a:ln w="38100"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华文楷体" pitchFamily="2" charset="-122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7E62AD1F-FFBE-8494-6EFA-65F975937E3C}"/>
                </a:ext>
              </a:extLst>
            </p:cNvPr>
            <p:cNvSpPr/>
            <p:nvPr/>
          </p:nvSpPr>
          <p:spPr bwMode="auto">
            <a:xfrm flipH="1">
              <a:off x="9950295" y="2894562"/>
              <a:ext cx="1224000" cy="468000"/>
            </a:xfrm>
            <a:prstGeom prst="rect">
              <a:avLst/>
            </a:prstGeom>
            <a:noFill/>
            <a:ln w="38100"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华文楷体" pitchFamily="2" charset="-122"/>
              </a:endParaRPr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40A7CC39-40A0-CEA6-DF1A-3E572CD61810}"/>
                </a:ext>
              </a:extLst>
            </p:cNvPr>
            <p:cNvSpPr/>
            <p:nvPr/>
          </p:nvSpPr>
          <p:spPr bwMode="auto">
            <a:xfrm flipH="1">
              <a:off x="9953610" y="2227873"/>
              <a:ext cx="1224000" cy="468000"/>
            </a:xfrm>
            <a:prstGeom prst="rect">
              <a:avLst/>
            </a:prstGeom>
            <a:noFill/>
            <a:ln w="38100"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华文楷体" pitchFamily="2" charset="-122"/>
              </a:endParaRPr>
            </a:p>
          </p:txBody>
        </p: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A60E6491-F0B2-CA82-D8FB-D131E6A93B14}"/>
                </a:ext>
              </a:extLst>
            </p:cNvPr>
            <p:cNvSpPr txBox="1"/>
            <p:nvPr/>
          </p:nvSpPr>
          <p:spPr>
            <a:xfrm>
              <a:off x="10019868" y="2252028"/>
              <a:ext cx="1072194" cy="369332"/>
            </a:xfrm>
            <a:prstGeom prst="rect">
              <a:avLst/>
            </a:prstGeom>
            <a:ln w="28575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82" charset="2"/>
                  <a:ea typeface="微软雅黑" panose="020B0503020204020204" pitchFamily="82" charset="2"/>
                </a:rPr>
                <a:t>日志段</a:t>
              </a:r>
            </a:p>
          </p:txBody>
        </p: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2E9B8B72-F90F-2BA6-5B05-CB682DE8D8FE}"/>
                </a:ext>
              </a:extLst>
            </p:cNvPr>
            <p:cNvSpPr txBox="1"/>
            <p:nvPr/>
          </p:nvSpPr>
          <p:spPr>
            <a:xfrm>
              <a:off x="10033121" y="2921263"/>
              <a:ext cx="1072194" cy="369332"/>
            </a:xfrm>
            <a:prstGeom prst="rect">
              <a:avLst/>
            </a:prstGeom>
            <a:ln w="28575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82" charset="2"/>
                  <a:ea typeface="微软雅黑" panose="020B0503020204020204" pitchFamily="82" charset="2"/>
                </a:rPr>
                <a:t>日志段</a:t>
              </a:r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2E74F987-620F-2304-0DA7-530B952DC6FE}"/>
                </a:ext>
              </a:extLst>
            </p:cNvPr>
            <p:cNvSpPr txBox="1"/>
            <p:nvPr/>
          </p:nvSpPr>
          <p:spPr>
            <a:xfrm>
              <a:off x="3757602" y="2216217"/>
              <a:ext cx="1072194" cy="369332"/>
            </a:xfrm>
            <a:prstGeom prst="rect">
              <a:avLst/>
            </a:prstGeom>
            <a:ln w="28575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82" charset="2"/>
                  <a:ea typeface="微软雅黑" panose="020B0503020204020204" pitchFamily="82" charset="2"/>
                </a:rPr>
                <a:t>页面</a:t>
              </a:r>
              <a:r>
                <a:rPr kumimoji="1" lang="en-US" altLang="zh-CN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82" charset="2"/>
                  <a:ea typeface="微软雅黑" panose="020B0503020204020204" pitchFamily="82" charset="2"/>
                </a:rPr>
                <a:t>0</a:t>
              </a:r>
              <a:endParaRPr kumimoji="1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82" charset="2"/>
                <a:ea typeface="微软雅黑" panose="020B0503020204020204" pitchFamily="82" charset="2"/>
              </a:endParaRPr>
            </a:p>
          </p:txBody>
        </p: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DA325912-FBE1-BC15-AB26-8BB8FF026167}"/>
                </a:ext>
              </a:extLst>
            </p:cNvPr>
            <p:cNvSpPr txBox="1"/>
            <p:nvPr/>
          </p:nvSpPr>
          <p:spPr>
            <a:xfrm>
              <a:off x="5598002" y="2209684"/>
              <a:ext cx="1072194" cy="369332"/>
            </a:xfrm>
            <a:prstGeom prst="rect">
              <a:avLst/>
            </a:prstGeom>
            <a:ln w="28575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82" charset="2"/>
                  <a:ea typeface="微软雅黑" panose="020B0503020204020204" pitchFamily="82" charset="2"/>
                </a:rPr>
                <a:t>页面</a:t>
              </a:r>
              <a:r>
                <a:rPr kumimoji="1" lang="en-US" altLang="zh-CN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82" charset="2"/>
                  <a:ea typeface="微软雅黑" panose="020B0503020204020204" pitchFamily="82" charset="2"/>
                </a:rPr>
                <a:t>2</a:t>
              </a:r>
              <a:endParaRPr kumimoji="1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82" charset="2"/>
                <a:ea typeface="微软雅黑" panose="020B0503020204020204" pitchFamily="82" charset="2"/>
              </a:endParaRPr>
            </a:p>
          </p:txBody>
        </p: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12BA0FBF-1112-B3F9-C0D2-B9A6AA4A94D1}"/>
                </a:ext>
              </a:extLst>
            </p:cNvPr>
            <p:cNvSpPr txBox="1"/>
            <p:nvPr/>
          </p:nvSpPr>
          <p:spPr>
            <a:xfrm>
              <a:off x="3757602" y="2877766"/>
              <a:ext cx="1072194" cy="369332"/>
            </a:xfrm>
            <a:prstGeom prst="rect">
              <a:avLst/>
            </a:prstGeom>
            <a:ln w="28575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82" charset="2"/>
                  <a:ea typeface="微软雅黑" panose="020B0503020204020204" pitchFamily="82" charset="2"/>
                </a:rPr>
                <a:t>页面</a:t>
              </a:r>
              <a:r>
                <a:rPr kumimoji="1" lang="en-US" altLang="zh-CN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82" charset="2"/>
                  <a:ea typeface="微软雅黑" panose="020B0503020204020204" pitchFamily="82" charset="2"/>
                </a:rPr>
                <a:t>5</a:t>
              </a:r>
              <a:endParaRPr kumimoji="1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82" charset="2"/>
                <a:ea typeface="微软雅黑" panose="020B0503020204020204" pitchFamily="82" charset="2"/>
              </a:endParaRPr>
            </a:p>
          </p:txBody>
        </p: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5E5FB670-7374-85EF-6D52-A54FD04AB339}"/>
                </a:ext>
              </a:extLst>
            </p:cNvPr>
            <p:cNvSpPr txBox="1"/>
            <p:nvPr/>
          </p:nvSpPr>
          <p:spPr>
            <a:xfrm>
              <a:off x="7541504" y="5307254"/>
              <a:ext cx="1072194" cy="369332"/>
            </a:xfrm>
            <a:prstGeom prst="rect">
              <a:avLst/>
            </a:prstGeom>
            <a:ln w="28575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82" charset="2"/>
                  <a:ea typeface="微软雅黑" panose="020B0503020204020204" pitchFamily="82" charset="2"/>
                </a:rPr>
                <a:t>页面</a:t>
              </a:r>
              <a:r>
                <a:rPr kumimoji="1" lang="en-US" altLang="zh-CN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82" charset="2"/>
                  <a:ea typeface="微软雅黑" panose="020B0503020204020204" pitchFamily="82" charset="2"/>
                </a:rPr>
                <a:t>5</a:t>
              </a:r>
              <a:endParaRPr kumimoji="1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82" charset="2"/>
                <a:ea typeface="微软雅黑" panose="020B0503020204020204" pitchFamily="82" charset="2"/>
              </a:endParaRPr>
            </a:p>
          </p:txBody>
        </p: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E81A3BA8-3242-A619-69B1-2291401E2A89}"/>
                </a:ext>
              </a:extLst>
            </p:cNvPr>
            <p:cNvSpPr txBox="1"/>
            <p:nvPr/>
          </p:nvSpPr>
          <p:spPr>
            <a:xfrm>
              <a:off x="5708987" y="5307254"/>
              <a:ext cx="1072194" cy="369332"/>
            </a:xfrm>
            <a:prstGeom prst="rect">
              <a:avLst/>
            </a:prstGeom>
            <a:ln w="28575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82" charset="2"/>
                  <a:ea typeface="微软雅黑" panose="020B0503020204020204" pitchFamily="82" charset="2"/>
                </a:rPr>
                <a:t>页面</a:t>
              </a:r>
              <a:r>
                <a:rPr kumimoji="1" lang="en-US" altLang="zh-CN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82" charset="2"/>
                  <a:ea typeface="微软雅黑" panose="020B0503020204020204" pitchFamily="82" charset="2"/>
                </a:rPr>
                <a:t>4</a:t>
              </a:r>
              <a:endParaRPr kumimoji="1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82" charset="2"/>
                <a:ea typeface="微软雅黑" panose="020B0503020204020204" pitchFamily="82" charset="2"/>
              </a:endParaRPr>
            </a:p>
          </p:txBody>
        </p: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49F414B3-AAA9-974D-DE6A-C25BE10B563F}"/>
                </a:ext>
              </a:extLst>
            </p:cNvPr>
            <p:cNvSpPr txBox="1"/>
            <p:nvPr/>
          </p:nvSpPr>
          <p:spPr>
            <a:xfrm>
              <a:off x="3876871" y="5316010"/>
              <a:ext cx="1072194" cy="369332"/>
            </a:xfrm>
            <a:prstGeom prst="rect">
              <a:avLst/>
            </a:prstGeom>
            <a:ln w="28575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82" charset="2"/>
                  <a:ea typeface="微软雅黑" panose="020B0503020204020204" pitchFamily="82" charset="2"/>
                </a:rPr>
                <a:t>页面</a:t>
              </a:r>
              <a:r>
                <a:rPr kumimoji="1" lang="en-US" altLang="zh-CN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82" charset="2"/>
                  <a:ea typeface="微软雅黑" panose="020B0503020204020204" pitchFamily="82" charset="2"/>
                </a:rPr>
                <a:t>3</a:t>
              </a:r>
              <a:endParaRPr kumimoji="1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82" charset="2"/>
                <a:ea typeface="微软雅黑" panose="020B0503020204020204" pitchFamily="82" charset="2"/>
              </a:endParaRPr>
            </a:p>
          </p:txBody>
        </p: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9BB56CA9-2903-93C7-3271-3D6A48DD5507}"/>
                </a:ext>
              </a:extLst>
            </p:cNvPr>
            <p:cNvSpPr txBox="1"/>
            <p:nvPr/>
          </p:nvSpPr>
          <p:spPr>
            <a:xfrm>
              <a:off x="7500093" y="4630754"/>
              <a:ext cx="1072194" cy="369332"/>
            </a:xfrm>
            <a:prstGeom prst="rect">
              <a:avLst/>
            </a:prstGeom>
            <a:ln w="28575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82" charset="2"/>
                  <a:ea typeface="微软雅黑" panose="020B0503020204020204" pitchFamily="82" charset="2"/>
                </a:rPr>
                <a:t>页面</a:t>
              </a:r>
              <a:r>
                <a:rPr kumimoji="1" lang="en-US" altLang="zh-CN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82" charset="2"/>
                  <a:ea typeface="微软雅黑" panose="020B0503020204020204" pitchFamily="82" charset="2"/>
                </a:rPr>
                <a:t>2</a:t>
              </a:r>
              <a:endParaRPr kumimoji="1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82" charset="2"/>
                <a:ea typeface="微软雅黑" panose="020B0503020204020204" pitchFamily="82" charset="2"/>
              </a:endParaRPr>
            </a:p>
          </p:txBody>
        </p: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E52148F1-6BF7-9EDA-6B5A-FE1A13BA183D}"/>
                </a:ext>
              </a:extLst>
            </p:cNvPr>
            <p:cNvSpPr txBox="1"/>
            <p:nvPr/>
          </p:nvSpPr>
          <p:spPr>
            <a:xfrm>
              <a:off x="5708987" y="4634303"/>
              <a:ext cx="1072194" cy="369332"/>
            </a:xfrm>
            <a:prstGeom prst="rect">
              <a:avLst/>
            </a:prstGeom>
            <a:ln w="28575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82" charset="2"/>
                  <a:ea typeface="微软雅黑" panose="020B0503020204020204" pitchFamily="82" charset="2"/>
                </a:rPr>
                <a:t>页面</a:t>
              </a:r>
              <a:r>
                <a:rPr kumimoji="1" lang="en-US" altLang="zh-CN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82" charset="2"/>
                  <a:ea typeface="微软雅黑" panose="020B0503020204020204" pitchFamily="82" charset="2"/>
                </a:rPr>
                <a:t>1</a:t>
              </a:r>
              <a:endParaRPr kumimoji="1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82" charset="2"/>
                <a:ea typeface="微软雅黑" panose="020B0503020204020204" pitchFamily="82" charset="2"/>
              </a:endParaRPr>
            </a:p>
          </p:txBody>
        </p: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9E45717F-5761-1E60-F169-40018C666276}"/>
                </a:ext>
              </a:extLst>
            </p:cNvPr>
            <p:cNvSpPr txBox="1"/>
            <p:nvPr/>
          </p:nvSpPr>
          <p:spPr>
            <a:xfrm>
              <a:off x="3876871" y="4637636"/>
              <a:ext cx="1072194" cy="369332"/>
            </a:xfrm>
            <a:prstGeom prst="rect">
              <a:avLst/>
            </a:prstGeom>
            <a:ln w="28575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82" charset="2"/>
                  <a:ea typeface="微软雅黑" panose="020B0503020204020204" pitchFamily="82" charset="2"/>
                </a:rPr>
                <a:t>页面</a:t>
              </a:r>
              <a:r>
                <a:rPr kumimoji="1" lang="en-US" altLang="zh-CN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82" charset="2"/>
                  <a:ea typeface="微软雅黑" panose="020B0503020204020204" pitchFamily="82" charset="2"/>
                </a:rPr>
                <a:t>0</a:t>
              </a:r>
              <a:endParaRPr kumimoji="1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82" charset="2"/>
                <a:ea typeface="微软雅黑" panose="020B0503020204020204" pitchFamily="82" charset="2"/>
              </a:endParaRPr>
            </a:p>
          </p:txBody>
        </p:sp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5277AAC7-3C1B-C82F-C01F-B62DD1284A97}"/>
                </a:ext>
              </a:extLst>
            </p:cNvPr>
            <p:cNvSpPr/>
            <p:nvPr/>
          </p:nvSpPr>
          <p:spPr bwMode="auto">
            <a:xfrm flipH="1">
              <a:off x="7794335" y="2852918"/>
              <a:ext cx="566532" cy="432000"/>
            </a:xfrm>
            <a:prstGeom prst="rect">
              <a:avLst/>
            </a:prstGeom>
            <a:noFill/>
            <a:ln w="38100"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华文楷体" pitchFamily="2" charset="-122"/>
              </a:endParaRPr>
            </a:p>
          </p:txBody>
        </p:sp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F5B34A1D-245A-2020-051A-430F7E19FF11}"/>
                </a:ext>
              </a:extLst>
            </p:cNvPr>
            <p:cNvSpPr/>
            <p:nvPr/>
          </p:nvSpPr>
          <p:spPr bwMode="auto">
            <a:xfrm flipH="1">
              <a:off x="8610574" y="2852918"/>
              <a:ext cx="566532" cy="432000"/>
            </a:xfrm>
            <a:prstGeom prst="rect">
              <a:avLst/>
            </a:prstGeom>
            <a:noFill/>
            <a:ln w="38100"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华文楷体" pitchFamily="2" charset="-122"/>
              </a:endParaRPr>
            </a:p>
          </p:txBody>
        </p:sp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CD38D975-BFF1-40AA-C51C-2596C4F8EF45}"/>
                </a:ext>
              </a:extLst>
            </p:cNvPr>
            <p:cNvSpPr/>
            <p:nvPr/>
          </p:nvSpPr>
          <p:spPr bwMode="auto">
            <a:xfrm flipH="1">
              <a:off x="8194810" y="2220138"/>
              <a:ext cx="566532" cy="432000"/>
            </a:xfrm>
            <a:prstGeom prst="rect">
              <a:avLst/>
            </a:prstGeom>
            <a:noFill/>
            <a:ln w="38100"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华文楷体" pitchFamily="2" charset="-122"/>
              </a:endParaRPr>
            </a:p>
          </p:txBody>
        </p:sp>
        <p:cxnSp>
          <p:nvCxnSpPr>
            <p:cNvPr id="52" name="直线箭头连接符 51">
              <a:extLst>
                <a:ext uri="{FF2B5EF4-FFF2-40B4-BE49-F238E27FC236}">
                  <a16:creationId xmlns:a16="http://schemas.microsoft.com/office/drawing/2014/main" id="{76377791-1453-279A-CFF4-7BC8CD3DBD8B}"/>
                </a:ext>
              </a:extLst>
            </p:cNvPr>
            <p:cNvCxnSpPr>
              <a:cxnSpLocks/>
              <a:stCxn id="50" idx="2"/>
            </p:cNvCxnSpPr>
            <p:nvPr/>
          </p:nvCxnSpPr>
          <p:spPr bwMode="auto">
            <a:xfrm flipH="1">
              <a:off x="8092262" y="2652138"/>
              <a:ext cx="385814" cy="197091"/>
            </a:xfrm>
            <a:prstGeom prst="straightConnector1">
              <a:avLst/>
            </a:prstGeom>
            <a:ln w="28575">
              <a:headEnd type="none" w="med" len="med"/>
              <a:tailEnd type="triangle"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直线箭头连接符 57">
              <a:extLst>
                <a:ext uri="{FF2B5EF4-FFF2-40B4-BE49-F238E27FC236}">
                  <a16:creationId xmlns:a16="http://schemas.microsoft.com/office/drawing/2014/main" id="{20E4CCDF-4104-149A-EEEE-AA0AB8B45C26}"/>
                </a:ext>
              </a:extLst>
            </p:cNvPr>
            <p:cNvCxnSpPr>
              <a:cxnSpLocks/>
              <a:stCxn id="50" idx="2"/>
              <a:endCxn id="47" idx="0"/>
            </p:cNvCxnSpPr>
            <p:nvPr/>
          </p:nvCxnSpPr>
          <p:spPr bwMode="auto">
            <a:xfrm>
              <a:off x="8478076" y="2652138"/>
              <a:ext cx="415764" cy="200780"/>
            </a:xfrm>
            <a:prstGeom prst="straightConnector1">
              <a:avLst/>
            </a:prstGeom>
            <a:ln w="28575">
              <a:headEnd type="none" w="med" len="med"/>
              <a:tailEnd type="triangle"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1" name="下箭头 60">
              <a:extLst>
                <a:ext uri="{FF2B5EF4-FFF2-40B4-BE49-F238E27FC236}">
                  <a16:creationId xmlns:a16="http://schemas.microsoft.com/office/drawing/2014/main" id="{05D3DAFB-B004-3CD0-932C-7DE22E3C0EB5}"/>
                </a:ext>
              </a:extLst>
            </p:cNvPr>
            <p:cNvSpPr/>
            <p:nvPr/>
          </p:nvSpPr>
          <p:spPr bwMode="auto">
            <a:xfrm>
              <a:off x="4966252" y="997268"/>
              <a:ext cx="493641" cy="576000"/>
            </a:xfrm>
            <a:prstGeom prst="downArrow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华文楷体" pitchFamily="2" charset="-122"/>
              </a:endParaRPr>
            </a:p>
          </p:txBody>
        </p:sp>
        <p:sp>
          <p:nvSpPr>
            <p:cNvPr id="63" name="下箭头 62">
              <a:extLst>
                <a:ext uri="{FF2B5EF4-FFF2-40B4-BE49-F238E27FC236}">
                  <a16:creationId xmlns:a16="http://schemas.microsoft.com/office/drawing/2014/main" id="{F2EB899C-A47B-E7A9-4B3B-76C4C74ECE6B}"/>
                </a:ext>
              </a:extLst>
            </p:cNvPr>
            <p:cNvSpPr/>
            <p:nvPr/>
          </p:nvSpPr>
          <p:spPr bwMode="auto">
            <a:xfrm>
              <a:off x="10322397" y="1007633"/>
              <a:ext cx="493641" cy="576000"/>
            </a:xfrm>
            <a:prstGeom prst="downArrow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华文楷体" pitchFamily="2" charset="-122"/>
              </a:endParaRPr>
            </a:p>
          </p:txBody>
        </p:sp>
        <p:sp>
          <p:nvSpPr>
            <p:cNvPr id="64" name="下箭头 63">
              <a:extLst>
                <a:ext uri="{FF2B5EF4-FFF2-40B4-BE49-F238E27FC236}">
                  <a16:creationId xmlns:a16="http://schemas.microsoft.com/office/drawing/2014/main" id="{4DAA4D2A-47B2-725C-CEE7-315E00C103DC}"/>
                </a:ext>
              </a:extLst>
            </p:cNvPr>
            <p:cNvSpPr/>
            <p:nvPr/>
          </p:nvSpPr>
          <p:spPr bwMode="auto">
            <a:xfrm>
              <a:off x="4523960" y="3605019"/>
              <a:ext cx="493641" cy="576000"/>
            </a:xfrm>
            <a:prstGeom prst="downArrow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华文楷体" pitchFamily="2" charset="-122"/>
              </a:endParaRPr>
            </a:p>
          </p:txBody>
        </p:sp>
        <p:sp>
          <p:nvSpPr>
            <p:cNvPr id="65" name="下箭头 64">
              <a:extLst>
                <a:ext uri="{FF2B5EF4-FFF2-40B4-BE49-F238E27FC236}">
                  <a16:creationId xmlns:a16="http://schemas.microsoft.com/office/drawing/2014/main" id="{0D43AFB0-2B4E-5750-7B0B-62CE940D2985}"/>
                </a:ext>
              </a:extLst>
            </p:cNvPr>
            <p:cNvSpPr/>
            <p:nvPr/>
          </p:nvSpPr>
          <p:spPr bwMode="auto">
            <a:xfrm rot="10800000">
              <a:off x="5387004" y="3574936"/>
              <a:ext cx="493641" cy="576000"/>
            </a:xfrm>
            <a:prstGeom prst="downArrow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华文楷体" pitchFamily="2" charset="-122"/>
              </a:endParaRPr>
            </a:p>
          </p:txBody>
        </p:sp>
        <p:sp>
          <p:nvSpPr>
            <p:cNvPr id="66" name="下箭头 65">
              <a:extLst>
                <a:ext uri="{FF2B5EF4-FFF2-40B4-BE49-F238E27FC236}">
                  <a16:creationId xmlns:a16="http://schemas.microsoft.com/office/drawing/2014/main" id="{2128FDA8-265E-9A7F-7968-0EEDA55E95CF}"/>
                </a:ext>
              </a:extLst>
            </p:cNvPr>
            <p:cNvSpPr/>
            <p:nvPr/>
          </p:nvSpPr>
          <p:spPr bwMode="auto">
            <a:xfrm>
              <a:off x="10344559" y="3597965"/>
              <a:ext cx="493641" cy="576000"/>
            </a:xfrm>
            <a:prstGeom prst="downArrow">
              <a:avLst/>
            </a:prstGeom>
            <a:noFill/>
            <a:ln w="28575" cap="flat" cmpd="sng" algn="ctr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华文楷体" pitchFamily="2" charset="-122"/>
              </a:endParaRPr>
            </a:p>
          </p:txBody>
        </p:sp>
        <p:sp>
          <p:nvSpPr>
            <p:cNvPr id="68" name="椭圆 67">
              <a:extLst>
                <a:ext uri="{FF2B5EF4-FFF2-40B4-BE49-F238E27FC236}">
                  <a16:creationId xmlns:a16="http://schemas.microsoft.com/office/drawing/2014/main" id="{9D144990-24E4-B1B0-5B4A-70D750E06B00}"/>
                </a:ext>
              </a:extLst>
            </p:cNvPr>
            <p:cNvSpPr/>
            <p:nvPr/>
          </p:nvSpPr>
          <p:spPr>
            <a:xfrm>
              <a:off x="4457163" y="1084876"/>
              <a:ext cx="360000" cy="360000"/>
            </a:xfrm>
            <a:prstGeom prst="ellipse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imHei" panose="02010609060101010101" pitchFamily="49" charset="-122"/>
                  <a:ea typeface="SimHei" panose="02010609060101010101" pitchFamily="49" charset="-122"/>
                  <a:cs typeface="Times New Roman" panose="02020603050405020304" pitchFamily="18" charset="0"/>
                </a:rPr>
                <a:t>1</a:t>
              </a:r>
              <a:endPara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69" name="椭圆 68">
              <a:extLst>
                <a:ext uri="{FF2B5EF4-FFF2-40B4-BE49-F238E27FC236}">
                  <a16:creationId xmlns:a16="http://schemas.microsoft.com/office/drawing/2014/main" id="{24DFC519-D6EA-F4B2-1FB9-7C7C364E4C6F}"/>
                </a:ext>
              </a:extLst>
            </p:cNvPr>
            <p:cNvSpPr/>
            <p:nvPr/>
          </p:nvSpPr>
          <p:spPr>
            <a:xfrm>
              <a:off x="9652133" y="1089694"/>
              <a:ext cx="360000" cy="360000"/>
            </a:xfrm>
            <a:prstGeom prst="ellipse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imHei" panose="02010609060101010101" pitchFamily="49" charset="-122"/>
                  <a:ea typeface="SimHei" panose="02010609060101010101" pitchFamily="49" charset="-122"/>
                  <a:cs typeface="Times New Roman" panose="02020603050405020304" pitchFamily="18" charset="0"/>
                </a:rPr>
                <a:t>2</a:t>
              </a:r>
              <a:endPara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70" name="下箭头 69">
              <a:extLst>
                <a:ext uri="{FF2B5EF4-FFF2-40B4-BE49-F238E27FC236}">
                  <a16:creationId xmlns:a16="http://schemas.microsoft.com/office/drawing/2014/main" id="{AB048525-7A13-8C33-9A87-F5317A73E535}"/>
                </a:ext>
              </a:extLst>
            </p:cNvPr>
            <p:cNvSpPr/>
            <p:nvPr/>
          </p:nvSpPr>
          <p:spPr bwMode="auto">
            <a:xfrm rot="5400000">
              <a:off x="11531044" y="3056985"/>
              <a:ext cx="493641" cy="576000"/>
            </a:xfrm>
            <a:prstGeom prst="downArrow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华文楷体" pitchFamily="2" charset="-122"/>
              </a:endParaRPr>
            </a:p>
          </p:txBody>
        </p:sp>
        <p:sp>
          <p:nvSpPr>
            <p:cNvPr id="71" name="椭圆 70">
              <a:extLst>
                <a:ext uri="{FF2B5EF4-FFF2-40B4-BE49-F238E27FC236}">
                  <a16:creationId xmlns:a16="http://schemas.microsoft.com/office/drawing/2014/main" id="{BE4B0A23-8028-D828-97D5-1602661AC5BE}"/>
                </a:ext>
              </a:extLst>
            </p:cNvPr>
            <p:cNvSpPr/>
            <p:nvPr/>
          </p:nvSpPr>
          <p:spPr>
            <a:xfrm>
              <a:off x="11705865" y="3782700"/>
              <a:ext cx="360000" cy="360000"/>
            </a:xfrm>
            <a:prstGeom prst="ellipse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imHei" panose="02010609060101010101" pitchFamily="49" charset="-122"/>
                  <a:ea typeface="SimHei" panose="02010609060101010101" pitchFamily="49" charset="-122"/>
                  <a:cs typeface="Times New Roman" panose="02020603050405020304" pitchFamily="18" charset="0"/>
                </a:rPr>
                <a:t>4</a:t>
              </a:r>
              <a:endPara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73" name="椭圆 72">
              <a:extLst>
                <a:ext uri="{FF2B5EF4-FFF2-40B4-BE49-F238E27FC236}">
                  <a16:creationId xmlns:a16="http://schemas.microsoft.com/office/drawing/2014/main" id="{C0D0B8F2-B3BE-4A15-9E59-9A1B35E6CD23}"/>
                </a:ext>
              </a:extLst>
            </p:cNvPr>
            <p:cNvSpPr/>
            <p:nvPr/>
          </p:nvSpPr>
          <p:spPr>
            <a:xfrm>
              <a:off x="3980881" y="3697916"/>
              <a:ext cx="360000" cy="360000"/>
            </a:xfrm>
            <a:prstGeom prst="ellipse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imHei" panose="02010609060101010101" pitchFamily="49" charset="-122"/>
                  <a:ea typeface="SimHei" panose="02010609060101010101" pitchFamily="49" charset="-122"/>
                  <a:cs typeface="Times New Roman" panose="02020603050405020304" pitchFamily="18" charset="0"/>
                </a:rPr>
                <a:t>5</a:t>
              </a:r>
              <a:endPara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74" name="椭圆 73">
              <a:extLst>
                <a:ext uri="{FF2B5EF4-FFF2-40B4-BE49-F238E27FC236}">
                  <a16:creationId xmlns:a16="http://schemas.microsoft.com/office/drawing/2014/main" id="{14280079-2745-C538-BD3D-FBACED2E0E7D}"/>
                </a:ext>
              </a:extLst>
            </p:cNvPr>
            <p:cNvSpPr/>
            <p:nvPr/>
          </p:nvSpPr>
          <p:spPr>
            <a:xfrm>
              <a:off x="9710519" y="3689241"/>
              <a:ext cx="360000" cy="360000"/>
            </a:xfrm>
            <a:prstGeom prst="ellipse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imHei" panose="02010609060101010101" pitchFamily="49" charset="-122"/>
                  <a:ea typeface="SimHei" panose="02010609060101010101" pitchFamily="49" charset="-122"/>
                  <a:cs typeface="Times New Roman" panose="02020603050405020304" pitchFamily="18" charset="0"/>
                </a:rPr>
                <a:t>3</a:t>
              </a:r>
              <a:endPara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75" name="文本框 74">
            <a:extLst>
              <a:ext uri="{FF2B5EF4-FFF2-40B4-BE49-F238E27FC236}">
                <a16:creationId xmlns:a16="http://schemas.microsoft.com/office/drawing/2014/main" id="{1EAA90D5-A01E-7FB7-A0AC-1F9DDA62E3A0}"/>
              </a:ext>
            </a:extLst>
          </p:cNvPr>
          <p:cNvSpPr txBox="1"/>
          <p:nvPr/>
        </p:nvSpPr>
        <p:spPr>
          <a:xfrm>
            <a:off x="555296" y="1269694"/>
            <a:ext cx="282780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imHei" panose="02010609060101010101" pitchFamily="49" charset="-122"/>
                <a:ea typeface="SimHei" panose="02010609060101010101" pitchFamily="49" charset="-122"/>
              </a:rPr>
              <a:t>1.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imHei" panose="02010609060101010101" pitchFamily="49" charset="-122"/>
                <a:ea typeface="SimHei" panose="02010609060101010101" pitchFamily="49" charset="-122"/>
              </a:rPr>
              <a:t>写入数据项</a:t>
            </a:r>
            <a:endParaRPr kumimoji="1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imHei" panose="02010609060101010101" pitchFamily="49" charset="-122"/>
                <a:ea typeface="SimHei" panose="02010609060101010101" pitchFamily="49" charset="-122"/>
              </a:rPr>
              <a:t>2.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imHei" panose="02010609060101010101" pitchFamily="49" charset="-122"/>
                <a:ea typeface="SimHei" panose="02010609060101010101" pitchFamily="49" charset="-122"/>
              </a:rPr>
              <a:t>写入日志记录</a:t>
            </a:r>
            <a:endParaRPr kumimoji="1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imHei" panose="02010609060101010101" pitchFamily="49" charset="-122"/>
                <a:ea typeface="SimHei" panose="02010609060101010101" pitchFamily="49" charset="-122"/>
              </a:rPr>
              <a:t>3.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imHei" panose="02010609060101010101" pitchFamily="49" charset="-122"/>
                <a:ea typeface="SimHei" panose="02010609060101010101" pitchFamily="49" charset="-122"/>
              </a:rPr>
              <a:t>将日志写回磁盘</a:t>
            </a:r>
            <a:endParaRPr kumimoji="1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imHei" panose="02010609060101010101" pitchFamily="49" charset="-122"/>
                <a:ea typeface="SimHei" panose="02010609060101010101" pitchFamily="49" charset="-122"/>
              </a:rPr>
              <a:t>4.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imHei" panose="02010609060101010101" pitchFamily="49" charset="-122"/>
                <a:ea typeface="SimHei" panose="02010609060101010101" pitchFamily="49" charset="-122"/>
              </a:rPr>
              <a:t>返回提交成功</a:t>
            </a:r>
            <a:endParaRPr kumimoji="1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>
              <a:defRPr/>
            </a:pP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imHei" panose="02010609060101010101" pitchFamily="49" charset="-122"/>
                <a:ea typeface="SimHei" panose="02010609060101010101" pitchFamily="49" charset="-122"/>
              </a:rPr>
              <a:t>5.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imHei" panose="02010609060101010101" pitchFamily="49" charset="-122"/>
                <a:ea typeface="SimHei" panose="02010609060101010101" pitchFamily="49" charset="-122"/>
              </a:rPr>
              <a:t>将脏页异步写回磁盘</a:t>
            </a:r>
            <a:endParaRPr kumimoji="1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>
              <a:defRPr/>
            </a:pPr>
            <a:endParaRPr kumimoji="1" lang="en-US" altLang="zh-CN" sz="2400" dirty="0">
              <a:solidFill>
                <a:srgbClr val="000000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imHei" panose="02010609060101010101" pitchFamily="49" charset="-122"/>
                <a:ea typeface="SimHei" panose="02010609060101010101" pitchFamily="49" charset="-122"/>
              </a:rPr>
              <a:t>注意：事务中间允许写磁盘</a:t>
            </a:r>
            <a:endParaRPr kumimoji="1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77" name="文本框 76">
            <a:extLst>
              <a:ext uri="{FF2B5EF4-FFF2-40B4-BE49-F238E27FC236}">
                <a16:creationId xmlns:a16="http://schemas.microsoft.com/office/drawing/2014/main" id="{9C460ED8-7967-A20F-138E-279F457520E1}"/>
              </a:ext>
            </a:extLst>
          </p:cNvPr>
          <p:cNvSpPr txBox="1"/>
          <p:nvPr/>
        </p:nvSpPr>
        <p:spPr>
          <a:xfrm>
            <a:off x="1211000" y="5145956"/>
            <a:ext cx="22135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imHei" panose="02010609060101010101" pitchFamily="49" charset="-122"/>
                <a:ea typeface="SimHei" panose="02010609060101010101" pitchFamily="49" charset="-122"/>
              </a:rPr>
              <a:t>需要保证事务提交前完成</a:t>
            </a:r>
          </a:p>
        </p:txBody>
      </p:sp>
      <p:sp>
        <p:nvSpPr>
          <p:cNvPr id="4" name="下箭头 3">
            <a:extLst>
              <a:ext uri="{FF2B5EF4-FFF2-40B4-BE49-F238E27FC236}">
                <a16:creationId xmlns:a16="http://schemas.microsoft.com/office/drawing/2014/main" id="{F637782C-34B1-1169-AD76-F6C6DED9ED1F}"/>
              </a:ext>
            </a:extLst>
          </p:cNvPr>
          <p:cNvSpPr/>
          <p:nvPr/>
        </p:nvSpPr>
        <p:spPr bwMode="auto">
          <a:xfrm>
            <a:off x="596435" y="5332546"/>
            <a:ext cx="493641" cy="576000"/>
          </a:xfrm>
          <a:prstGeom prst="downArrow">
            <a:avLst/>
          </a:prstGeom>
          <a:noFill/>
          <a:ln w="28575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3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华文楷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4920416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18">
            <a:extLst>
              <a:ext uri="{FF2B5EF4-FFF2-40B4-BE49-F238E27FC236}">
                <a16:creationId xmlns:a16="http://schemas.microsoft.com/office/drawing/2014/main" id="{38111CEF-860E-4CC9-B7FB-87F6EBEC14CE}"/>
              </a:ext>
            </a:extLst>
          </p:cNvPr>
          <p:cNvSpPr/>
          <p:nvPr/>
        </p:nvSpPr>
        <p:spPr>
          <a:xfrm>
            <a:off x="1250431" y="1749884"/>
            <a:ext cx="9691135" cy="4067495"/>
          </a:xfrm>
          <a:prstGeom prst="roundRect">
            <a:avLst>
              <a:gd name="adj" fmla="val 9827"/>
            </a:avLst>
          </a:prstGeom>
          <a:solidFill>
            <a:schemeClr val="bg1"/>
          </a:solidFill>
          <a:ln w="12700" cap="flat">
            <a:gradFill>
              <a:gsLst>
                <a:gs pos="0">
                  <a:srgbClr val="3B20FF">
                    <a:alpha val="16000"/>
                  </a:srgbClr>
                </a:gs>
                <a:gs pos="100000">
                  <a:srgbClr val="6F1787"/>
                </a:gs>
              </a:gsLst>
              <a:lin ang="10800000" scaled="1"/>
            </a:gradFill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endParaRPr lang="zh-CN" altLang="en-US" b="1" dirty="0">
              <a:latin typeface="微软雅黑" panose="020B0503020204020204" pitchFamily="82" charset="2"/>
              <a:ea typeface="微软雅黑" panose="020B0503020204020204" pitchFamily="82" charset="2"/>
              <a:sym typeface="+mn-ea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CA27B75-4DB6-254D-883E-D7FF83617FE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BBDC00-B9E2-4EFD-9306-2934E87247C6}" type="slidenum">
              <a:rPr lang="zh-CN" altLang="en-US" smtClean="0">
                <a:latin typeface="微软雅黑" panose="020B0503020204020204" pitchFamily="82" charset="2"/>
                <a:ea typeface="微软雅黑" panose="020B0503020204020204" pitchFamily="82" charset="2"/>
              </a:rPr>
              <a:pPr/>
              <a:t>59</a:t>
            </a:fld>
            <a:endParaRPr lang="zh-CN" altLang="en-US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C7CB432F-6E51-534E-AC7F-DFAD5216EF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微软雅黑" panose="020B0503020204020204" pitchFamily="82" charset="2"/>
                <a:ea typeface="微软雅黑" panose="020B0503020204020204" pitchFamily="82" charset="2"/>
              </a:rPr>
              <a:t>undo/redo</a:t>
            </a:r>
            <a:r>
              <a:rPr kumimoji="1" lang="zh-CN" altLang="en-US" dirty="0">
                <a:latin typeface="微软雅黑" panose="020B0503020204020204" pitchFamily="82" charset="2"/>
                <a:ea typeface="微软雅黑" panose="020B0503020204020204" pitchFamily="82" charset="2"/>
              </a:rPr>
              <a:t>恢复的分析阶段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BA67783-FD65-5642-BD50-B27DD98349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6854" y="1852613"/>
            <a:ext cx="8842188" cy="5005387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kumimoji="1" lang="zh-CN" altLang="en-US" sz="2400" b="1" dirty="0">
                <a:solidFill>
                  <a:srgbClr val="6F1787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系统从日志起始位置开始扫描整个日志，找出需要重做和需要回滚的事务</a:t>
            </a:r>
            <a:r>
              <a:rPr kumimoji="1" lang="en-US" altLang="zh-CN" sz="2400" b="1" dirty="0">
                <a:solidFill>
                  <a:srgbClr val="6F1787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:</a:t>
            </a:r>
          </a:p>
          <a:p>
            <a:pPr lvl="1"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在扫描过程中出现</a:t>
            </a:r>
            <a:r>
              <a:rPr lang="en-US" altLang="zh-CN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&lt;𝑇 </a:t>
            </a:r>
            <a:r>
              <a:rPr lang="en" altLang="zh-CN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start&gt;</a:t>
            </a:r>
            <a:r>
              <a:rPr lang="zh-CN" altLang="en-US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的日志记录而没有</a:t>
            </a:r>
            <a:r>
              <a:rPr lang="en-US" altLang="zh-CN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&lt;𝑇 </a:t>
            </a:r>
            <a:r>
              <a:rPr lang="en" altLang="zh-CN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commit&gt;</a:t>
            </a:r>
            <a:r>
              <a:rPr lang="zh-CN" altLang="en-US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或</a:t>
            </a:r>
            <a:r>
              <a:rPr lang="en-US" altLang="zh-CN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&lt;𝑇 </a:t>
            </a:r>
            <a:r>
              <a:rPr lang="en" altLang="zh-CN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abort&gt;</a:t>
            </a:r>
            <a:r>
              <a:rPr lang="zh-CN" altLang="en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，</a:t>
            </a:r>
            <a:r>
              <a:rPr lang="zh-CN" altLang="en-US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那么该事务在数据库崩溃的时刻是未结束的，需要被回滚（</a:t>
            </a:r>
            <a:r>
              <a:rPr lang="zh-CN" altLang="en-US" sz="2000" dirty="0">
                <a:solidFill>
                  <a:srgbClr val="6F1787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标注回滚</a:t>
            </a:r>
            <a:r>
              <a:rPr lang="zh-CN" altLang="en-US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）。 </a:t>
            </a:r>
            <a:endParaRPr lang="en-US" altLang="zh-CN" sz="20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lvl="1"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在扫描过程中出现了</a:t>
            </a:r>
            <a:r>
              <a:rPr lang="en-US" altLang="zh-CN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&lt;𝑇 </a:t>
            </a:r>
            <a:r>
              <a:rPr lang="en" altLang="zh-CN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commit&gt;</a:t>
            </a:r>
            <a:r>
              <a:rPr lang="zh-CN" altLang="en-US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或</a:t>
            </a:r>
            <a:r>
              <a:rPr lang="en-US" altLang="zh-CN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&lt;𝑇 </a:t>
            </a:r>
            <a:r>
              <a:rPr lang="en" altLang="zh-CN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abort&gt;</a:t>
            </a:r>
            <a:r>
              <a:rPr lang="zh-CN" altLang="en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，</a:t>
            </a:r>
            <a:r>
              <a:rPr lang="zh-CN" altLang="en-US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那么事务是已经完成，需要被恢复子系统重做（</a:t>
            </a:r>
            <a:r>
              <a:rPr lang="zh-CN" altLang="en-US" sz="2000" dirty="0">
                <a:solidFill>
                  <a:srgbClr val="6F1787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标注重做</a:t>
            </a:r>
            <a:r>
              <a:rPr lang="zh-CN" altLang="en-US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）。 </a:t>
            </a:r>
            <a:endParaRPr kumimoji="1" lang="zh-CN" altLang="en-US" sz="20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8222D16-B336-684A-BA60-0C14B8088A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zh-CN" altLang="en-US">
                <a:latin typeface="微软雅黑" panose="020B0503020204020204" pitchFamily="82" charset="2"/>
                <a:ea typeface="微软雅黑" panose="020B0503020204020204" pitchFamily="82" charset="2"/>
              </a:rPr>
              <a:t>数据库系统</a:t>
            </a:r>
            <a:r>
              <a:rPr lang="en-US" altLang="zh-CN">
                <a:latin typeface="微软雅黑" panose="020B0503020204020204" pitchFamily="82" charset="2"/>
                <a:ea typeface="微软雅黑" panose="020B0503020204020204" pitchFamily="82" charset="2"/>
              </a:rPr>
              <a:t>—</a:t>
            </a:r>
            <a:r>
              <a:rPr lang="zh-CN" altLang="en-US">
                <a:latin typeface="微软雅黑" panose="020B0503020204020204" pitchFamily="82" charset="2"/>
                <a:ea typeface="微软雅黑" panose="020B0503020204020204" pitchFamily="82" charset="2"/>
              </a:rPr>
              <a:t>故障恢复</a:t>
            </a:r>
            <a:endParaRPr lang="en-US" altLang="zh-CN" sz="12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0719332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82F73E12-3334-FA4E-B54C-AB1ABEC86A9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BBDC00-B9E2-4EFD-9306-2934E87247C6}" type="slidenum">
              <a:rPr lang="zh-CN" altLang="en-US" smtClean="0">
                <a:latin typeface="微软雅黑" panose="020B0503020204020204" pitchFamily="82" charset="2"/>
                <a:ea typeface="微软雅黑" panose="020B0503020204020204" pitchFamily="82" charset="2"/>
              </a:rPr>
              <a:pPr/>
              <a:t>6</a:t>
            </a:fld>
            <a:endParaRPr lang="zh-CN" altLang="en-US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65DA4A6B-E3F3-FB44-BCF7-6B912192A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latin typeface="微软雅黑" panose="020B0503020204020204" pitchFamily="82" charset="2"/>
                <a:ea typeface="微软雅黑" panose="020B0503020204020204" pitchFamily="82" charset="2"/>
              </a:rPr>
              <a:t>数据库故障类别</a:t>
            </a: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AE7E34A-DBD5-6944-BFF9-BF59ADC306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zh-CN" altLang="en-US">
                <a:latin typeface="微软雅黑" panose="020B0503020204020204" pitchFamily="82" charset="2"/>
                <a:ea typeface="微软雅黑" panose="020B0503020204020204" pitchFamily="82" charset="2"/>
              </a:rPr>
              <a:t>数据库系统</a:t>
            </a:r>
            <a:r>
              <a:rPr lang="en-US" altLang="zh-CN">
                <a:latin typeface="微软雅黑" panose="020B0503020204020204" pitchFamily="82" charset="2"/>
                <a:ea typeface="微软雅黑" panose="020B0503020204020204" pitchFamily="82" charset="2"/>
              </a:rPr>
              <a:t>—</a:t>
            </a:r>
            <a:r>
              <a:rPr lang="zh-CN" altLang="en-US">
                <a:latin typeface="微软雅黑" panose="020B0503020204020204" pitchFamily="82" charset="2"/>
                <a:ea typeface="微软雅黑" panose="020B0503020204020204" pitchFamily="82" charset="2"/>
              </a:rPr>
              <a:t>故障恢复</a:t>
            </a:r>
            <a:endParaRPr lang="en-US" altLang="zh-CN" sz="12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56" name="Shape9">
            <a:extLst>
              <a:ext uri="{FF2B5EF4-FFF2-40B4-BE49-F238E27FC236}">
                <a16:creationId xmlns:a16="http://schemas.microsoft.com/office/drawing/2014/main" id="{A8424B7F-BE2F-4892-A3FB-4874852F1291}"/>
              </a:ext>
            </a:extLst>
          </p:cNvPr>
          <p:cNvSpPr/>
          <p:nvPr/>
        </p:nvSpPr>
        <p:spPr>
          <a:xfrm rot="5400000">
            <a:off x="4544734" y="-183214"/>
            <a:ext cx="3071906" cy="10121522"/>
          </a:xfrm>
          <a:custGeom>
            <a:avLst/>
            <a:gdLst>
              <a:gd name="connsiteX0" fmla="*/ 0 w 2866328"/>
              <a:gd name="connsiteY0" fmla="*/ 0 h 542478"/>
              <a:gd name="connsiteX1" fmla="*/ 2866328 w 2866328"/>
              <a:gd name="connsiteY1" fmla="*/ 0 h 542478"/>
              <a:gd name="connsiteX2" fmla="*/ 2730709 w 2866328"/>
              <a:gd name="connsiteY2" fmla="*/ 542478 h 542478"/>
              <a:gd name="connsiteX3" fmla="*/ 0 w 2866328"/>
              <a:gd name="connsiteY3" fmla="*/ 542478 h 542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66328" h="542478">
                <a:moveTo>
                  <a:pt x="0" y="0"/>
                </a:moveTo>
                <a:lnTo>
                  <a:pt x="2866328" y="0"/>
                </a:lnTo>
                <a:lnTo>
                  <a:pt x="2730709" y="542478"/>
                </a:lnTo>
                <a:lnTo>
                  <a:pt x="0" y="542478"/>
                </a:lnTo>
                <a:close/>
              </a:path>
            </a:pathLst>
          </a:custGeom>
          <a:gradFill>
            <a:gsLst>
              <a:gs pos="99000">
                <a:srgbClr val="6F1787">
                  <a:alpha val="26000"/>
                </a:srgbClr>
              </a:gs>
              <a:gs pos="0">
                <a:schemeClr val="bg1">
                  <a:alpha val="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2000" b="1" dirty="0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57" name="Shape18">
            <a:extLst>
              <a:ext uri="{FF2B5EF4-FFF2-40B4-BE49-F238E27FC236}">
                <a16:creationId xmlns:a16="http://schemas.microsoft.com/office/drawing/2014/main" id="{03DD4B37-032C-475B-9D55-677F77535AEA}"/>
              </a:ext>
            </a:extLst>
          </p:cNvPr>
          <p:cNvSpPr/>
          <p:nvPr/>
        </p:nvSpPr>
        <p:spPr>
          <a:xfrm>
            <a:off x="1041400" y="1227028"/>
            <a:ext cx="10100048" cy="1976175"/>
          </a:xfrm>
          <a:prstGeom prst="roundRect">
            <a:avLst>
              <a:gd name="adj" fmla="val 9827"/>
            </a:avLst>
          </a:prstGeom>
          <a:solidFill>
            <a:schemeClr val="bg1"/>
          </a:solidFill>
          <a:ln w="12700" cap="flat">
            <a:gradFill>
              <a:gsLst>
                <a:gs pos="0">
                  <a:srgbClr val="3B20FF">
                    <a:alpha val="16000"/>
                  </a:srgbClr>
                </a:gs>
                <a:gs pos="100000">
                  <a:srgbClr val="6F1787"/>
                </a:gs>
              </a:gsLst>
              <a:lin ang="10800000" scaled="1"/>
            </a:gradFill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endParaRPr lang="zh-CN" altLang="en-US" b="1" dirty="0">
              <a:latin typeface="OPPOSans M" panose="00020600040101010101" pitchFamily="18" charset="-122"/>
              <a:ea typeface="OPPOSans M" panose="00020600040101010101" pitchFamily="18" charset="-122"/>
              <a:sym typeface="+mn-ea"/>
            </a:endParaRP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2A9F7639-D664-46C1-AE01-ADBE122E5140}"/>
              </a:ext>
            </a:extLst>
          </p:cNvPr>
          <p:cNvSpPr txBox="1"/>
          <p:nvPr/>
        </p:nvSpPr>
        <p:spPr>
          <a:xfrm>
            <a:off x="7831071" y="4927115"/>
            <a:ext cx="1348156" cy="292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b="1" dirty="0">
                <a:latin typeface="微软雅黑" panose="020B0503020204020204" pitchFamily="82" charset="2"/>
                <a:ea typeface="微软雅黑" panose="020B0503020204020204" pitchFamily="82" charset="2"/>
              </a:rPr>
              <a:t>自然灾害</a:t>
            </a:r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C46A5BB8-E062-464D-828A-FAEA021F389A}"/>
              </a:ext>
            </a:extLst>
          </p:cNvPr>
          <p:cNvSpPr txBox="1"/>
          <p:nvPr/>
        </p:nvSpPr>
        <p:spPr>
          <a:xfrm>
            <a:off x="7885083" y="5691167"/>
            <a:ext cx="1240133" cy="3057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b="1" dirty="0">
                <a:latin typeface="微软雅黑" panose="020B0503020204020204" pitchFamily="82" charset="2"/>
                <a:ea typeface="微软雅黑" panose="020B0503020204020204" pitchFamily="82" charset="2"/>
              </a:rPr>
              <a:t>持久性</a:t>
            </a:r>
          </a:p>
        </p:txBody>
      </p:sp>
      <p:sp>
        <p:nvSpPr>
          <p:cNvPr id="60" name="下箭头 20">
            <a:extLst>
              <a:ext uri="{FF2B5EF4-FFF2-40B4-BE49-F238E27FC236}">
                <a16:creationId xmlns:a16="http://schemas.microsoft.com/office/drawing/2014/main" id="{526DC407-7291-46F5-B416-6AF707F548B3}"/>
              </a:ext>
            </a:extLst>
          </p:cNvPr>
          <p:cNvSpPr/>
          <p:nvPr/>
        </p:nvSpPr>
        <p:spPr>
          <a:xfrm>
            <a:off x="8345453" y="5317007"/>
            <a:ext cx="319393" cy="336698"/>
          </a:xfrm>
          <a:prstGeom prst="downArrow">
            <a:avLst/>
          </a:prstGeom>
          <a:solidFill>
            <a:srgbClr val="6F1787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grpSp>
        <p:nvGrpSpPr>
          <p:cNvPr id="61" name="组 54">
            <a:extLst>
              <a:ext uri="{FF2B5EF4-FFF2-40B4-BE49-F238E27FC236}">
                <a16:creationId xmlns:a16="http://schemas.microsoft.com/office/drawing/2014/main" id="{91EDF233-85C4-4E99-8575-0725BAEB0F55}"/>
              </a:ext>
            </a:extLst>
          </p:cNvPr>
          <p:cNvGrpSpPr/>
          <p:nvPr/>
        </p:nvGrpSpPr>
        <p:grpSpPr>
          <a:xfrm>
            <a:off x="2381815" y="3620516"/>
            <a:ext cx="1415192" cy="1235129"/>
            <a:chOff x="983717" y="2846589"/>
            <a:chExt cx="1879481" cy="1640340"/>
          </a:xfrm>
        </p:grpSpPr>
        <p:sp>
          <p:nvSpPr>
            <p:cNvPr id="62" name="椭圆 61">
              <a:extLst>
                <a:ext uri="{FF2B5EF4-FFF2-40B4-BE49-F238E27FC236}">
                  <a16:creationId xmlns:a16="http://schemas.microsoft.com/office/drawing/2014/main" id="{ADBB8875-0BA0-4C30-9B5D-A89CD766E3D3}"/>
                </a:ext>
              </a:extLst>
            </p:cNvPr>
            <p:cNvSpPr/>
            <p:nvPr/>
          </p:nvSpPr>
          <p:spPr>
            <a:xfrm>
              <a:off x="1352022" y="2846589"/>
              <a:ext cx="1407875" cy="1306073"/>
            </a:xfrm>
            <a:prstGeom prst="ellipse">
              <a:avLst/>
            </a:prstGeom>
            <a:solidFill>
              <a:srgbClr val="FF0000"/>
            </a:solidFill>
            <a:ln w="317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微软雅黑" panose="020B0503020204020204" pitchFamily="82" charset="2"/>
                <a:ea typeface="微软雅黑" panose="020B0503020204020204" pitchFamily="82" charset="2"/>
              </a:endParaRPr>
            </a:p>
          </p:txBody>
        </p:sp>
        <p:sp>
          <p:nvSpPr>
            <p:cNvPr id="63" name="十字形 62">
              <a:extLst>
                <a:ext uri="{FF2B5EF4-FFF2-40B4-BE49-F238E27FC236}">
                  <a16:creationId xmlns:a16="http://schemas.microsoft.com/office/drawing/2014/main" id="{2FC5356A-58C8-40A4-996A-B5F962B0F534}"/>
                </a:ext>
              </a:extLst>
            </p:cNvPr>
            <p:cNvSpPr/>
            <p:nvPr/>
          </p:nvSpPr>
          <p:spPr>
            <a:xfrm rot="2746138">
              <a:off x="1609036" y="3010739"/>
              <a:ext cx="926377" cy="992708"/>
            </a:xfrm>
            <a:prstGeom prst="plus">
              <a:avLst>
                <a:gd name="adj" fmla="val 4210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微软雅黑" panose="020B0503020204020204" pitchFamily="82" charset="2"/>
                <a:ea typeface="微软雅黑" panose="020B0503020204020204" pitchFamily="82" charset="2"/>
              </a:endParaRPr>
            </a:p>
          </p:txBody>
        </p:sp>
        <p:sp>
          <p:nvSpPr>
            <p:cNvPr id="64" name="文本框 63">
              <a:extLst>
                <a:ext uri="{FF2B5EF4-FFF2-40B4-BE49-F238E27FC236}">
                  <a16:creationId xmlns:a16="http://schemas.microsoft.com/office/drawing/2014/main" id="{B46E1026-75D4-4D2B-B574-C1A992B31AE8}"/>
                </a:ext>
              </a:extLst>
            </p:cNvPr>
            <p:cNvSpPr txBox="1"/>
            <p:nvPr/>
          </p:nvSpPr>
          <p:spPr>
            <a:xfrm>
              <a:off x="983717" y="4157871"/>
              <a:ext cx="1879481" cy="3290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1600" b="1" dirty="0">
                  <a:latin typeface="微软雅黑" panose="020B0503020204020204" pitchFamily="82" charset="2"/>
                  <a:ea typeface="微软雅黑" panose="020B0503020204020204" pitchFamily="82" charset="2"/>
                </a:rPr>
                <a:t>执行失败了</a:t>
              </a:r>
              <a:r>
                <a:rPr kumimoji="1" lang="en-US" altLang="zh-CN" sz="1600" b="1" dirty="0">
                  <a:latin typeface="微软雅黑" panose="020B0503020204020204" pitchFamily="82" charset="2"/>
                  <a:ea typeface="微软雅黑" panose="020B0503020204020204" pitchFamily="82" charset="2"/>
                </a:rPr>
                <a:t>!</a:t>
              </a:r>
              <a:endParaRPr kumimoji="1" lang="zh-CN" altLang="en-US" sz="1600" b="1" dirty="0">
                <a:latin typeface="微软雅黑" panose="020B0503020204020204" pitchFamily="82" charset="2"/>
                <a:ea typeface="微软雅黑" panose="020B0503020204020204" pitchFamily="82" charset="2"/>
              </a:endParaRPr>
            </a:p>
          </p:txBody>
        </p:sp>
      </p:grpSp>
      <p:sp>
        <p:nvSpPr>
          <p:cNvPr id="65" name="文本框 64">
            <a:extLst>
              <a:ext uri="{FF2B5EF4-FFF2-40B4-BE49-F238E27FC236}">
                <a16:creationId xmlns:a16="http://schemas.microsoft.com/office/drawing/2014/main" id="{71EE4CE0-7601-40AF-944F-0AD2828D3BAF}"/>
              </a:ext>
            </a:extLst>
          </p:cNvPr>
          <p:cNvSpPr txBox="1"/>
          <p:nvPr/>
        </p:nvSpPr>
        <p:spPr>
          <a:xfrm>
            <a:off x="2605833" y="4927115"/>
            <a:ext cx="1348156" cy="292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b="1" dirty="0">
                <a:latin typeface="微软雅黑" panose="020B0503020204020204" pitchFamily="82" charset="2"/>
                <a:ea typeface="微软雅黑" panose="020B0503020204020204" pitchFamily="82" charset="2"/>
              </a:rPr>
              <a:t>事务故障</a:t>
            </a:r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77FEE670-A569-4217-8BF1-F48CA168B5EC}"/>
              </a:ext>
            </a:extLst>
          </p:cNvPr>
          <p:cNvSpPr txBox="1"/>
          <p:nvPr/>
        </p:nvSpPr>
        <p:spPr>
          <a:xfrm>
            <a:off x="2616752" y="5690898"/>
            <a:ext cx="1326319" cy="3057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b="1" dirty="0">
                <a:latin typeface="微软雅黑" panose="020B0503020204020204" pitchFamily="82" charset="2"/>
                <a:ea typeface="微软雅黑" panose="020B0503020204020204" pitchFamily="82" charset="2"/>
              </a:rPr>
              <a:t>原子性</a:t>
            </a:r>
          </a:p>
        </p:txBody>
      </p:sp>
      <p:sp>
        <p:nvSpPr>
          <p:cNvPr id="67" name="下箭头 14">
            <a:extLst>
              <a:ext uri="{FF2B5EF4-FFF2-40B4-BE49-F238E27FC236}">
                <a16:creationId xmlns:a16="http://schemas.microsoft.com/office/drawing/2014/main" id="{038BA93A-D995-4469-AB39-B82CCA88C602}"/>
              </a:ext>
            </a:extLst>
          </p:cNvPr>
          <p:cNvSpPr/>
          <p:nvPr/>
        </p:nvSpPr>
        <p:spPr>
          <a:xfrm>
            <a:off x="3120215" y="5317007"/>
            <a:ext cx="319393" cy="336698"/>
          </a:xfrm>
          <a:prstGeom prst="downArrow">
            <a:avLst/>
          </a:prstGeom>
          <a:solidFill>
            <a:srgbClr val="6F1787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grpSp>
        <p:nvGrpSpPr>
          <p:cNvPr id="68" name="组 22">
            <a:extLst>
              <a:ext uri="{FF2B5EF4-FFF2-40B4-BE49-F238E27FC236}">
                <a16:creationId xmlns:a16="http://schemas.microsoft.com/office/drawing/2014/main" id="{E67E38B3-6694-4BD8-B56B-49C15E1D66E7}"/>
              </a:ext>
            </a:extLst>
          </p:cNvPr>
          <p:cNvGrpSpPr/>
          <p:nvPr/>
        </p:nvGrpSpPr>
        <p:grpSpPr>
          <a:xfrm>
            <a:off x="6478237" y="3645078"/>
            <a:ext cx="923077" cy="1142515"/>
            <a:chOff x="1391861" y="951808"/>
            <a:chExt cx="3470564" cy="4295600"/>
          </a:xfrm>
        </p:grpSpPr>
        <p:sp>
          <p:nvSpPr>
            <p:cNvPr id="69" name="圆角矩形 26">
              <a:extLst>
                <a:ext uri="{FF2B5EF4-FFF2-40B4-BE49-F238E27FC236}">
                  <a16:creationId xmlns:a16="http://schemas.microsoft.com/office/drawing/2014/main" id="{333F0793-D27B-4304-9936-8F4197E6E340}"/>
                </a:ext>
              </a:extLst>
            </p:cNvPr>
            <p:cNvSpPr/>
            <p:nvPr/>
          </p:nvSpPr>
          <p:spPr>
            <a:xfrm>
              <a:off x="1391861" y="951808"/>
              <a:ext cx="3470564" cy="4295600"/>
            </a:xfrm>
            <a:prstGeom prst="roundRect">
              <a:avLst>
                <a:gd name="adj" fmla="val 10979"/>
              </a:avLst>
            </a:prstGeom>
            <a:solidFill>
              <a:schemeClr val="tx1">
                <a:lumMod val="50000"/>
                <a:lumOff val="5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微软雅黑" panose="020B0503020204020204" pitchFamily="82" charset="2"/>
                <a:ea typeface="微软雅黑" panose="020B0503020204020204" pitchFamily="82" charset="2"/>
              </a:endParaRPr>
            </a:p>
          </p:txBody>
        </p:sp>
        <p:sp>
          <p:nvSpPr>
            <p:cNvPr id="70" name="椭圆 69">
              <a:extLst>
                <a:ext uri="{FF2B5EF4-FFF2-40B4-BE49-F238E27FC236}">
                  <a16:creationId xmlns:a16="http://schemas.microsoft.com/office/drawing/2014/main" id="{3ECF817F-A2E6-4C79-B14E-95A0B2992F6C}"/>
                </a:ext>
              </a:extLst>
            </p:cNvPr>
            <p:cNvSpPr/>
            <p:nvPr/>
          </p:nvSpPr>
          <p:spPr>
            <a:xfrm>
              <a:off x="1924393" y="1103905"/>
              <a:ext cx="2405500" cy="2405500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微软雅黑" panose="020B0503020204020204" pitchFamily="82" charset="2"/>
                <a:ea typeface="微软雅黑" panose="020B0503020204020204" pitchFamily="82" charset="2"/>
              </a:endParaRPr>
            </a:p>
          </p:txBody>
        </p:sp>
        <p:sp>
          <p:nvSpPr>
            <p:cNvPr id="71" name="椭圆 70">
              <a:extLst>
                <a:ext uri="{FF2B5EF4-FFF2-40B4-BE49-F238E27FC236}">
                  <a16:creationId xmlns:a16="http://schemas.microsoft.com/office/drawing/2014/main" id="{C0D89444-3B45-4026-8A18-5BCD9DCFAE92}"/>
                </a:ext>
              </a:extLst>
            </p:cNvPr>
            <p:cNvSpPr/>
            <p:nvPr/>
          </p:nvSpPr>
          <p:spPr>
            <a:xfrm>
              <a:off x="2634093" y="1817013"/>
              <a:ext cx="986100" cy="94557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微软雅黑" panose="020B0503020204020204" pitchFamily="82" charset="2"/>
                <a:ea typeface="微软雅黑" panose="020B0503020204020204" pitchFamily="82" charset="2"/>
              </a:endParaRPr>
            </a:p>
          </p:txBody>
        </p:sp>
        <p:sp>
          <p:nvSpPr>
            <p:cNvPr id="72" name="圆角矩形 29">
              <a:extLst>
                <a:ext uri="{FF2B5EF4-FFF2-40B4-BE49-F238E27FC236}">
                  <a16:creationId xmlns:a16="http://schemas.microsoft.com/office/drawing/2014/main" id="{2B2CDB3E-D344-4424-9D2C-A93DC8B96A3D}"/>
                </a:ext>
              </a:extLst>
            </p:cNvPr>
            <p:cNvSpPr/>
            <p:nvPr/>
          </p:nvSpPr>
          <p:spPr>
            <a:xfrm>
              <a:off x="1735282" y="4171951"/>
              <a:ext cx="1267691" cy="607867"/>
            </a:xfrm>
            <a:prstGeom prst="roundRect">
              <a:avLst>
                <a:gd name="adj" fmla="val 39584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微软雅黑" panose="020B0503020204020204" pitchFamily="82" charset="2"/>
                <a:ea typeface="微软雅黑" panose="020B0503020204020204" pitchFamily="82" charset="2"/>
              </a:endParaRPr>
            </a:p>
          </p:txBody>
        </p:sp>
        <p:sp>
          <p:nvSpPr>
            <p:cNvPr id="73" name="圆角矩形 30">
              <a:extLst>
                <a:ext uri="{FF2B5EF4-FFF2-40B4-BE49-F238E27FC236}">
                  <a16:creationId xmlns:a16="http://schemas.microsoft.com/office/drawing/2014/main" id="{5B664B6A-3E02-4615-81FA-0673DD315FD6}"/>
                </a:ext>
              </a:extLst>
            </p:cNvPr>
            <p:cNvSpPr/>
            <p:nvPr/>
          </p:nvSpPr>
          <p:spPr>
            <a:xfrm>
              <a:off x="3231573" y="4161560"/>
              <a:ext cx="1298601" cy="607867"/>
            </a:xfrm>
            <a:prstGeom prst="roundRect">
              <a:avLst>
                <a:gd name="adj" fmla="val 39584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微软雅黑" panose="020B0503020204020204" pitchFamily="82" charset="2"/>
                <a:ea typeface="微软雅黑" panose="020B0503020204020204" pitchFamily="82" charset="2"/>
              </a:endParaRPr>
            </a:p>
          </p:txBody>
        </p:sp>
        <p:sp>
          <p:nvSpPr>
            <p:cNvPr id="74" name="爆炸形 2 31">
              <a:extLst>
                <a:ext uri="{FF2B5EF4-FFF2-40B4-BE49-F238E27FC236}">
                  <a16:creationId xmlns:a16="http://schemas.microsoft.com/office/drawing/2014/main" id="{5C31689A-5DA5-4C97-93F6-F3260D944FB1}"/>
                </a:ext>
              </a:extLst>
            </p:cNvPr>
            <p:cNvSpPr/>
            <p:nvPr/>
          </p:nvSpPr>
          <p:spPr>
            <a:xfrm>
              <a:off x="1624877" y="2470439"/>
              <a:ext cx="1485900" cy="1493694"/>
            </a:xfrm>
            <a:prstGeom prst="irregularSeal2">
              <a:avLst/>
            </a:prstGeom>
            <a:solidFill>
              <a:schemeClr val="bg1"/>
            </a:solidFill>
            <a:ln w="444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微软雅黑" panose="020B0503020204020204" pitchFamily="82" charset="2"/>
                <a:ea typeface="微软雅黑" panose="020B0503020204020204" pitchFamily="82" charset="2"/>
              </a:endParaRPr>
            </a:p>
          </p:txBody>
        </p:sp>
      </p:grpSp>
      <p:sp>
        <p:nvSpPr>
          <p:cNvPr id="75" name="文本框 74">
            <a:extLst>
              <a:ext uri="{FF2B5EF4-FFF2-40B4-BE49-F238E27FC236}">
                <a16:creationId xmlns:a16="http://schemas.microsoft.com/office/drawing/2014/main" id="{67C7EC95-4B63-4A81-8A7C-3639BB808CF6}"/>
              </a:ext>
            </a:extLst>
          </p:cNvPr>
          <p:cNvSpPr txBox="1"/>
          <p:nvPr/>
        </p:nvSpPr>
        <p:spPr>
          <a:xfrm>
            <a:off x="6265697" y="4927117"/>
            <a:ext cx="1348156" cy="292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b="1" dirty="0">
                <a:latin typeface="微软雅黑" panose="020B0503020204020204" pitchFamily="82" charset="2"/>
                <a:ea typeface="微软雅黑" panose="020B0503020204020204" pitchFamily="82" charset="2"/>
              </a:rPr>
              <a:t>磁盘故障</a:t>
            </a:r>
          </a:p>
        </p:txBody>
      </p:sp>
      <p:sp>
        <p:nvSpPr>
          <p:cNvPr id="76" name="文本框 75">
            <a:extLst>
              <a:ext uri="{FF2B5EF4-FFF2-40B4-BE49-F238E27FC236}">
                <a16:creationId xmlns:a16="http://schemas.microsoft.com/office/drawing/2014/main" id="{FB4BF2C0-F582-408F-ABF8-B979598FA6CC}"/>
              </a:ext>
            </a:extLst>
          </p:cNvPr>
          <p:cNvSpPr txBox="1"/>
          <p:nvPr/>
        </p:nvSpPr>
        <p:spPr>
          <a:xfrm>
            <a:off x="6276616" y="5691169"/>
            <a:ext cx="1326319" cy="3057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b="1" dirty="0">
                <a:latin typeface="微软雅黑" panose="020B0503020204020204" pitchFamily="82" charset="2"/>
                <a:ea typeface="微软雅黑" panose="020B0503020204020204" pitchFamily="82" charset="2"/>
              </a:rPr>
              <a:t>持久性</a:t>
            </a:r>
          </a:p>
        </p:txBody>
      </p:sp>
      <p:sp>
        <p:nvSpPr>
          <p:cNvPr id="77" name="下箭头 25">
            <a:extLst>
              <a:ext uri="{FF2B5EF4-FFF2-40B4-BE49-F238E27FC236}">
                <a16:creationId xmlns:a16="http://schemas.microsoft.com/office/drawing/2014/main" id="{4B9A19A2-6FFC-4BBF-ACC7-A68B747D9B0A}"/>
              </a:ext>
            </a:extLst>
          </p:cNvPr>
          <p:cNvSpPr/>
          <p:nvPr/>
        </p:nvSpPr>
        <p:spPr>
          <a:xfrm>
            <a:off x="6780079" y="5317008"/>
            <a:ext cx="319393" cy="336698"/>
          </a:xfrm>
          <a:prstGeom prst="downArrow">
            <a:avLst/>
          </a:prstGeom>
          <a:solidFill>
            <a:srgbClr val="6F1787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grpSp>
        <p:nvGrpSpPr>
          <p:cNvPr id="78" name="组 49">
            <a:extLst>
              <a:ext uri="{FF2B5EF4-FFF2-40B4-BE49-F238E27FC236}">
                <a16:creationId xmlns:a16="http://schemas.microsoft.com/office/drawing/2014/main" id="{374A1D1B-8FF9-45BB-B956-AD9703537A9A}"/>
              </a:ext>
            </a:extLst>
          </p:cNvPr>
          <p:cNvGrpSpPr/>
          <p:nvPr/>
        </p:nvGrpSpPr>
        <p:grpSpPr>
          <a:xfrm>
            <a:off x="4495306" y="3663786"/>
            <a:ext cx="1309824" cy="1090213"/>
            <a:chOff x="7221682" y="1963882"/>
            <a:chExt cx="3470564" cy="2888673"/>
          </a:xfrm>
        </p:grpSpPr>
        <p:sp>
          <p:nvSpPr>
            <p:cNvPr id="79" name="圆角矩形 37">
              <a:extLst>
                <a:ext uri="{FF2B5EF4-FFF2-40B4-BE49-F238E27FC236}">
                  <a16:creationId xmlns:a16="http://schemas.microsoft.com/office/drawing/2014/main" id="{19BB4872-C6E6-4545-A056-860805C45A6D}"/>
                </a:ext>
              </a:extLst>
            </p:cNvPr>
            <p:cNvSpPr/>
            <p:nvPr/>
          </p:nvSpPr>
          <p:spPr>
            <a:xfrm>
              <a:off x="7221682" y="1963882"/>
              <a:ext cx="3470564" cy="2327564"/>
            </a:xfrm>
            <a:prstGeom prst="round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微软雅黑" panose="020B0503020204020204" pitchFamily="82" charset="2"/>
                <a:ea typeface="微软雅黑" panose="020B0503020204020204" pitchFamily="82" charset="2"/>
              </a:endParaRPr>
            </a:p>
          </p:txBody>
        </p:sp>
        <p:grpSp>
          <p:nvGrpSpPr>
            <p:cNvPr id="80" name="组 30">
              <a:extLst>
                <a:ext uri="{FF2B5EF4-FFF2-40B4-BE49-F238E27FC236}">
                  <a16:creationId xmlns:a16="http://schemas.microsoft.com/office/drawing/2014/main" id="{874112B8-E468-4860-BA8B-772CC882A1A6}"/>
                </a:ext>
              </a:extLst>
            </p:cNvPr>
            <p:cNvGrpSpPr/>
            <p:nvPr/>
          </p:nvGrpSpPr>
          <p:grpSpPr>
            <a:xfrm>
              <a:off x="8115305" y="2545772"/>
              <a:ext cx="249383" cy="252000"/>
              <a:chOff x="6047512" y="1745672"/>
              <a:chExt cx="249383" cy="252000"/>
            </a:xfrm>
          </p:grpSpPr>
          <p:cxnSp>
            <p:nvCxnSpPr>
              <p:cNvPr id="97" name="直线连接符 55">
                <a:extLst>
                  <a:ext uri="{FF2B5EF4-FFF2-40B4-BE49-F238E27FC236}">
                    <a16:creationId xmlns:a16="http://schemas.microsoft.com/office/drawing/2014/main" id="{642C0694-502C-4173-A033-1465D5231136}"/>
                  </a:ext>
                </a:extLst>
              </p:cNvPr>
              <p:cNvCxnSpPr/>
              <p:nvPr/>
            </p:nvCxnSpPr>
            <p:spPr>
              <a:xfrm>
                <a:off x="6047512" y="1745672"/>
                <a:ext cx="249382" cy="252000"/>
              </a:xfrm>
              <a:prstGeom prst="line">
                <a:avLst/>
              </a:prstGeom>
              <a:ln w="79375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直线连接符 56">
                <a:extLst>
                  <a:ext uri="{FF2B5EF4-FFF2-40B4-BE49-F238E27FC236}">
                    <a16:creationId xmlns:a16="http://schemas.microsoft.com/office/drawing/2014/main" id="{FB9BCB21-7E8C-4930-BE3C-89E23821930E}"/>
                  </a:ext>
                </a:extLst>
              </p:cNvPr>
              <p:cNvCxnSpPr/>
              <p:nvPr/>
            </p:nvCxnSpPr>
            <p:spPr>
              <a:xfrm flipH="1">
                <a:off x="6047513" y="1745672"/>
                <a:ext cx="249382" cy="252000"/>
              </a:xfrm>
              <a:prstGeom prst="line">
                <a:avLst/>
              </a:prstGeom>
              <a:ln w="79375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1" name="组 33">
              <a:extLst>
                <a:ext uri="{FF2B5EF4-FFF2-40B4-BE49-F238E27FC236}">
                  <a16:creationId xmlns:a16="http://schemas.microsoft.com/office/drawing/2014/main" id="{CC968A99-306B-46E0-A93B-500F91424461}"/>
                </a:ext>
              </a:extLst>
            </p:cNvPr>
            <p:cNvGrpSpPr/>
            <p:nvPr/>
          </p:nvGrpSpPr>
          <p:grpSpPr>
            <a:xfrm>
              <a:off x="9462657" y="2535381"/>
              <a:ext cx="249383" cy="252000"/>
              <a:chOff x="6047512" y="1745672"/>
              <a:chExt cx="249383" cy="252000"/>
            </a:xfrm>
          </p:grpSpPr>
          <p:cxnSp>
            <p:nvCxnSpPr>
              <p:cNvPr id="95" name="直线连接符 53">
                <a:extLst>
                  <a:ext uri="{FF2B5EF4-FFF2-40B4-BE49-F238E27FC236}">
                    <a16:creationId xmlns:a16="http://schemas.microsoft.com/office/drawing/2014/main" id="{C23B0586-13F8-46C7-AC69-962CE80338F6}"/>
                  </a:ext>
                </a:extLst>
              </p:cNvPr>
              <p:cNvCxnSpPr/>
              <p:nvPr/>
            </p:nvCxnSpPr>
            <p:spPr>
              <a:xfrm>
                <a:off x="6047512" y="1745672"/>
                <a:ext cx="249382" cy="252000"/>
              </a:xfrm>
              <a:prstGeom prst="line">
                <a:avLst/>
              </a:prstGeom>
              <a:ln w="79375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直线连接符 54">
                <a:extLst>
                  <a:ext uri="{FF2B5EF4-FFF2-40B4-BE49-F238E27FC236}">
                    <a16:creationId xmlns:a16="http://schemas.microsoft.com/office/drawing/2014/main" id="{D1828250-81E8-4B86-A45A-7F4006487F47}"/>
                  </a:ext>
                </a:extLst>
              </p:cNvPr>
              <p:cNvCxnSpPr/>
              <p:nvPr/>
            </p:nvCxnSpPr>
            <p:spPr>
              <a:xfrm flipH="1">
                <a:off x="6047513" y="1745672"/>
                <a:ext cx="249382" cy="252000"/>
              </a:xfrm>
              <a:prstGeom prst="line">
                <a:avLst/>
              </a:prstGeom>
              <a:ln w="79375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2" name="组 36">
              <a:extLst>
                <a:ext uri="{FF2B5EF4-FFF2-40B4-BE49-F238E27FC236}">
                  <a16:creationId xmlns:a16="http://schemas.microsoft.com/office/drawing/2014/main" id="{BB3A28B3-12CF-48BA-9C24-C62EDDDD1357}"/>
                </a:ext>
              </a:extLst>
            </p:cNvPr>
            <p:cNvGrpSpPr/>
            <p:nvPr/>
          </p:nvGrpSpPr>
          <p:grpSpPr>
            <a:xfrm>
              <a:off x="8385469" y="3403697"/>
              <a:ext cx="361849" cy="156497"/>
              <a:chOff x="6338458" y="2645161"/>
              <a:chExt cx="361849" cy="156497"/>
            </a:xfrm>
          </p:grpSpPr>
          <p:cxnSp>
            <p:nvCxnSpPr>
              <p:cNvPr id="93" name="直线连接符 51">
                <a:extLst>
                  <a:ext uri="{FF2B5EF4-FFF2-40B4-BE49-F238E27FC236}">
                    <a16:creationId xmlns:a16="http://schemas.microsoft.com/office/drawing/2014/main" id="{13650EA2-3B87-4477-B640-9ADDC8BFDC68}"/>
                  </a:ext>
                </a:extLst>
              </p:cNvPr>
              <p:cNvCxnSpPr/>
              <p:nvPr/>
            </p:nvCxnSpPr>
            <p:spPr>
              <a:xfrm flipV="1">
                <a:off x="6338458" y="2646112"/>
                <a:ext cx="180000" cy="155546"/>
              </a:xfrm>
              <a:prstGeom prst="line">
                <a:avLst/>
              </a:prstGeom>
              <a:ln w="79375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直线连接符 52">
                <a:extLst>
                  <a:ext uri="{FF2B5EF4-FFF2-40B4-BE49-F238E27FC236}">
                    <a16:creationId xmlns:a16="http://schemas.microsoft.com/office/drawing/2014/main" id="{CF57D7FE-1270-4457-8759-DCD304C23870}"/>
                  </a:ext>
                </a:extLst>
              </p:cNvPr>
              <p:cNvCxnSpPr/>
              <p:nvPr/>
            </p:nvCxnSpPr>
            <p:spPr>
              <a:xfrm>
                <a:off x="6520307" y="2645161"/>
                <a:ext cx="180000" cy="156497"/>
              </a:xfrm>
              <a:prstGeom prst="line">
                <a:avLst/>
              </a:prstGeom>
              <a:ln w="79375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3" name="组 39">
              <a:extLst>
                <a:ext uri="{FF2B5EF4-FFF2-40B4-BE49-F238E27FC236}">
                  <a16:creationId xmlns:a16="http://schemas.microsoft.com/office/drawing/2014/main" id="{2F457868-2DE7-4BDA-A653-6E4F12988CDD}"/>
                </a:ext>
              </a:extLst>
            </p:cNvPr>
            <p:cNvGrpSpPr/>
            <p:nvPr/>
          </p:nvGrpSpPr>
          <p:grpSpPr>
            <a:xfrm>
              <a:off x="8766471" y="3421014"/>
              <a:ext cx="361849" cy="156497"/>
              <a:chOff x="6677896" y="2662478"/>
              <a:chExt cx="361849" cy="156497"/>
            </a:xfrm>
          </p:grpSpPr>
          <p:cxnSp>
            <p:nvCxnSpPr>
              <p:cNvPr id="91" name="直线连接符 49">
                <a:extLst>
                  <a:ext uri="{FF2B5EF4-FFF2-40B4-BE49-F238E27FC236}">
                    <a16:creationId xmlns:a16="http://schemas.microsoft.com/office/drawing/2014/main" id="{EBED00F3-4867-41A4-92E1-EF520A30A87C}"/>
                  </a:ext>
                </a:extLst>
              </p:cNvPr>
              <p:cNvCxnSpPr/>
              <p:nvPr/>
            </p:nvCxnSpPr>
            <p:spPr>
              <a:xfrm flipV="1">
                <a:off x="6677896" y="2663429"/>
                <a:ext cx="180000" cy="155546"/>
              </a:xfrm>
              <a:prstGeom prst="line">
                <a:avLst/>
              </a:prstGeom>
              <a:ln w="79375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直线连接符 50">
                <a:extLst>
                  <a:ext uri="{FF2B5EF4-FFF2-40B4-BE49-F238E27FC236}">
                    <a16:creationId xmlns:a16="http://schemas.microsoft.com/office/drawing/2014/main" id="{28558C7F-AF5D-41FF-A1E6-CCFCCA32F670}"/>
                  </a:ext>
                </a:extLst>
              </p:cNvPr>
              <p:cNvCxnSpPr/>
              <p:nvPr/>
            </p:nvCxnSpPr>
            <p:spPr>
              <a:xfrm>
                <a:off x="6859745" y="2662478"/>
                <a:ext cx="180000" cy="156497"/>
              </a:xfrm>
              <a:prstGeom prst="line">
                <a:avLst/>
              </a:prstGeom>
              <a:ln w="79375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4" name="组 42">
              <a:extLst>
                <a:ext uri="{FF2B5EF4-FFF2-40B4-BE49-F238E27FC236}">
                  <a16:creationId xmlns:a16="http://schemas.microsoft.com/office/drawing/2014/main" id="{8ABB5906-0EE2-4193-8C58-25765E2A486B}"/>
                </a:ext>
              </a:extLst>
            </p:cNvPr>
            <p:cNvGrpSpPr/>
            <p:nvPr/>
          </p:nvGrpSpPr>
          <p:grpSpPr>
            <a:xfrm>
              <a:off x="9147473" y="3427940"/>
              <a:ext cx="361849" cy="156497"/>
              <a:chOff x="7048507" y="2679795"/>
              <a:chExt cx="361849" cy="156497"/>
            </a:xfrm>
          </p:grpSpPr>
          <p:cxnSp>
            <p:nvCxnSpPr>
              <p:cNvPr id="89" name="直线连接符 47">
                <a:extLst>
                  <a:ext uri="{FF2B5EF4-FFF2-40B4-BE49-F238E27FC236}">
                    <a16:creationId xmlns:a16="http://schemas.microsoft.com/office/drawing/2014/main" id="{A0A67F08-071C-444E-BE74-DA4BE76C8025}"/>
                  </a:ext>
                </a:extLst>
              </p:cNvPr>
              <p:cNvCxnSpPr/>
              <p:nvPr/>
            </p:nvCxnSpPr>
            <p:spPr>
              <a:xfrm flipV="1">
                <a:off x="7048507" y="2680746"/>
                <a:ext cx="180000" cy="155546"/>
              </a:xfrm>
              <a:prstGeom prst="line">
                <a:avLst/>
              </a:prstGeom>
              <a:ln w="79375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直线连接符 48">
                <a:extLst>
                  <a:ext uri="{FF2B5EF4-FFF2-40B4-BE49-F238E27FC236}">
                    <a16:creationId xmlns:a16="http://schemas.microsoft.com/office/drawing/2014/main" id="{9EA5CD83-5136-4BCA-AB3D-341833444E78}"/>
                  </a:ext>
                </a:extLst>
              </p:cNvPr>
              <p:cNvCxnSpPr/>
              <p:nvPr/>
            </p:nvCxnSpPr>
            <p:spPr>
              <a:xfrm>
                <a:off x="7230356" y="2679795"/>
                <a:ext cx="180000" cy="156497"/>
              </a:xfrm>
              <a:prstGeom prst="line">
                <a:avLst/>
              </a:prstGeom>
              <a:ln w="79375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85" name="直线连接符 43">
              <a:extLst>
                <a:ext uri="{FF2B5EF4-FFF2-40B4-BE49-F238E27FC236}">
                  <a16:creationId xmlns:a16="http://schemas.microsoft.com/office/drawing/2014/main" id="{AAA9AB9D-0D01-46C6-80E9-9ABEFC6C0E9C}"/>
                </a:ext>
              </a:extLst>
            </p:cNvPr>
            <p:cNvCxnSpPr/>
            <p:nvPr/>
          </p:nvCxnSpPr>
          <p:spPr>
            <a:xfrm flipV="1">
              <a:off x="7221682" y="3962362"/>
              <a:ext cx="3439392" cy="0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椭圆 85">
              <a:extLst>
                <a:ext uri="{FF2B5EF4-FFF2-40B4-BE49-F238E27FC236}">
                  <a16:creationId xmlns:a16="http://schemas.microsoft.com/office/drawing/2014/main" id="{6323D803-F14F-468E-81C9-9E61796649EB}"/>
                </a:ext>
              </a:extLst>
            </p:cNvPr>
            <p:cNvSpPr/>
            <p:nvPr/>
          </p:nvSpPr>
          <p:spPr>
            <a:xfrm>
              <a:off x="8884229" y="4083630"/>
              <a:ext cx="72737" cy="7273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微软雅黑" panose="020B0503020204020204" pitchFamily="82" charset="2"/>
                <a:ea typeface="微软雅黑" panose="020B0503020204020204" pitchFamily="82" charset="2"/>
              </a:endParaRPr>
            </a:p>
          </p:txBody>
        </p:sp>
        <p:sp>
          <p:nvSpPr>
            <p:cNvPr id="87" name="矩形 86">
              <a:extLst>
                <a:ext uri="{FF2B5EF4-FFF2-40B4-BE49-F238E27FC236}">
                  <a16:creationId xmlns:a16="http://schemas.microsoft.com/office/drawing/2014/main" id="{0465787E-1A83-4E2D-B900-38475269DE98}"/>
                </a:ext>
              </a:extLst>
            </p:cNvPr>
            <p:cNvSpPr/>
            <p:nvPr/>
          </p:nvSpPr>
          <p:spPr>
            <a:xfrm>
              <a:off x="8229605" y="4572000"/>
              <a:ext cx="1347352" cy="280555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微软雅黑" panose="020B0503020204020204" pitchFamily="82" charset="2"/>
                <a:ea typeface="微软雅黑" panose="020B0503020204020204" pitchFamily="82" charset="2"/>
              </a:endParaRPr>
            </a:p>
          </p:txBody>
        </p:sp>
        <p:sp>
          <p:nvSpPr>
            <p:cNvPr id="88" name="矩形 87">
              <a:extLst>
                <a:ext uri="{FF2B5EF4-FFF2-40B4-BE49-F238E27FC236}">
                  <a16:creationId xmlns:a16="http://schemas.microsoft.com/office/drawing/2014/main" id="{7382D58F-505D-468A-B8B5-D9D7E3C49EEF}"/>
                </a:ext>
              </a:extLst>
            </p:cNvPr>
            <p:cNvSpPr/>
            <p:nvPr/>
          </p:nvSpPr>
          <p:spPr>
            <a:xfrm>
              <a:off x="8788981" y="4305319"/>
              <a:ext cx="270164" cy="256290"/>
            </a:xfrm>
            <a:prstGeom prst="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微软雅黑" panose="020B0503020204020204" pitchFamily="82" charset="2"/>
                <a:ea typeface="微软雅黑" panose="020B0503020204020204" pitchFamily="82" charset="2"/>
              </a:endParaRPr>
            </a:p>
          </p:txBody>
        </p:sp>
      </p:grpSp>
      <p:sp>
        <p:nvSpPr>
          <p:cNvPr id="99" name="文本框 98">
            <a:extLst>
              <a:ext uri="{FF2B5EF4-FFF2-40B4-BE49-F238E27FC236}">
                <a16:creationId xmlns:a16="http://schemas.microsoft.com/office/drawing/2014/main" id="{2E9DC125-8544-43B5-8F8B-39DD623C7D40}"/>
              </a:ext>
            </a:extLst>
          </p:cNvPr>
          <p:cNvSpPr txBox="1"/>
          <p:nvPr/>
        </p:nvSpPr>
        <p:spPr>
          <a:xfrm>
            <a:off x="4476140" y="4927117"/>
            <a:ext cx="1348156" cy="292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b="1" dirty="0">
                <a:latin typeface="微软雅黑" panose="020B0503020204020204" pitchFamily="82" charset="2"/>
                <a:ea typeface="微软雅黑" panose="020B0503020204020204" pitchFamily="82" charset="2"/>
              </a:rPr>
              <a:t>系统崩溃</a:t>
            </a:r>
          </a:p>
        </p:txBody>
      </p:sp>
      <p:sp>
        <p:nvSpPr>
          <p:cNvPr id="100" name="文本框 99">
            <a:extLst>
              <a:ext uri="{FF2B5EF4-FFF2-40B4-BE49-F238E27FC236}">
                <a16:creationId xmlns:a16="http://schemas.microsoft.com/office/drawing/2014/main" id="{7EF92CF7-FB27-4145-B01D-17D0BC34576C}"/>
              </a:ext>
            </a:extLst>
          </p:cNvPr>
          <p:cNvSpPr txBox="1"/>
          <p:nvPr/>
        </p:nvSpPr>
        <p:spPr>
          <a:xfrm>
            <a:off x="4188335" y="5691169"/>
            <a:ext cx="1923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 dirty="0">
                <a:latin typeface="微软雅黑" panose="020B0503020204020204" pitchFamily="82" charset="2"/>
                <a:ea typeface="微软雅黑" panose="020B0503020204020204" pitchFamily="82" charset="2"/>
              </a:rPr>
              <a:t>原子性、持久性</a:t>
            </a:r>
          </a:p>
        </p:txBody>
      </p:sp>
      <p:sp>
        <p:nvSpPr>
          <p:cNvPr id="101" name="下箭头 36">
            <a:extLst>
              <a:ext uri="{FF2B5EF4-FFF2-40B4-BE49-F238E27FC236}">
                <a16:creationId xmlns:a16="http://schemas.microsoft.com/office/drawing/2014/main" id="{1CDC9D13-3031-4B87-AF87-1743E8D1F821}"/>
              </a:ext>
            </a:extLst>
          </p:cNvPr>
          <p:cNvSpPr/>
          <p:nvPr/>
        </p:nvSpPr>
        <p:spPr>
          <a:xfrm>
            <a:off x="4990522" y="5317561"/>
            <a:ext cx="319393" cy="336698"/>
          </a:xfrm>
          <a:prstGeom prst="downArrow">
            <a:avLst/>
          </a:prstGeom>
          <a:solidFill>
            <a:srgbClr val="6F1787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pic>
        <p:nvPicPr>
          <p:cNvPr id="102" name="图片 101">
            <a:extLst>
              <a:ext uri="{FF2B5EF4-FFF2-40B4-BE49-F238E27FC236}">
                <a16:creationId xmlns:a16="http://schemas.microsoft.com/office/drawing/2014/main" id="{79363B48-C05A-46AF-A6D0-029E01AC16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4248" y="3601354"/>
            <a:ext cx="1261803" cy="1261803"/>
          </a:xfrm>
          <a:prstGeom prst="rect">
            <a:avLst/>
          </a:prstGeom>
        </p:spPr>
      </p:pic>
      <p:sp>
        <p:nvSpPr>
          <p:cNvPr id="103" name="内容占位符 3">
            <a:extLst>
              <a:ext uri="{FF2B5EF4-FFF2-40B4-BE49-F238E27FC236}">
                <a16:creationId xmlns:a16="http://schemas.microsoft.com/office/drawing/2014/main" id="{029EA8FD-4DA2-4D66-8B0E-2B90345324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7985" y="1362980"/>
            <a:ext cx="11684524" cy="5005387"/>
          </a:xfrm>
        </p:spPr>
        <p:txBody>
          <a:bodyPr/>
          <a:lstStyle/>
          <a:p>
            <a:r>
              <a:rPr kumimoji="1" lang="zh-CN" altLang="en-US" sz="2400" dirty="0">
                <a:latin typeface="微软雅黑" panose="020B0503020204020204" pitchFamily="82" charset="2"/>
                <a:ea typeface="微软雅黑" panose="020B0503020204020204" pitchFamily="82" charset="2"/>
              </a:rPr>
              <a:t>事务故障：</a:t>
            </a:r>
            <a:r>
              <a:rPr lang="zh-CN" altLang="zh-CN" sz="2400" dirty="0">
                <a:latin typeface="微软雅黑" panose="020B0503020204020204" pitchFamily="82" charset="2"/>
                <a:ea typeface="微软雅黑" panose="020B0503020204020204" pitchFamily="82" charset="2"/>
              </a:rPr>
              <a:t>数据库事务因为资源冲突或者死锁等原因导致执行失败</a:t>
            </a:r>
            <a:r>
              <a:rPr lang="zh-CN" altLang="en-US" sz="2400" dirty="0">
                <a:latin typeface="微软雅黑" panose="020B0503020204020204" pitchFamily="82" charset="2"/>
                <a:ea typeface="微软雅黑" panose="020B0503020204020204" pitchFamily="82" charset="2"/>
              </a:rPr>
              <a:t>。</a:t>
            </a:r>
            <a:endParaRPr kumimoji="1" lang="en-US" altLang="zh-CN" sz="24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r>
              <a:rPr kumimoji="1" lang="zh-CN" altLang="en-US" sz="2400" dirty="0">
                <a:latin typeface="微软雅黑" panose="020B0503020204020204" pitchFamily="82" charset="2"/>
                <a:ea typeface="微软雅黑" panose="020B0503020204020204" pitchFamily="82" charset="2"/>
              </a:rPr>
              <a:t>系统崩溃：</a:t>
            </a:r>
            <a:r>
              <a:rPr lang="zh-CN" altLang="zh-CN" sz="2400" dirty="0">
                <a:latin typeface="微软雅黑" panose="020B0503020204020204" pitchFamily="82" charset="2"/>
                <a:ea typeface="微软雅黑" panose="020B0503020204020204" pitchFamily="82" charset="2"/>
              </a:rPr>
              <a:t>数据库自身或操作系统的故障导致数据库进程意外退出</a:t>
            </a:r>
            <a:r>
              <a:rPr lang="zh-CN" altLang="en-US" sz="2400" dirty="0">
                <a:latin typeface="微软雅黑" panose="020B0503020204020204" pitchFamily="82" charset="2"/>
                <a:ea typeface="微软雅黑" panose="020B0503020204020204" pitchFamily="82" charset="2"/>
              </a:rPr>
              <a:t>。</a:t>
            </a:r>
            <a:r>
              <a:rPr lang="zh-CN" altLang="zh-CN" sz="2400" dirty="0">
                <a:latin typeface="微软雅黑" panose="020B0503020204020204" pitchFamily="82" charset="2"/>
                <a:ea typeface="微软雅黑" panose="020B0503020204020204" pitchFamily="82" charset="2"/>
              </a:rPr>
              <a:t> </a:t>
            </a:r>
            <a:endParaRPr kumimoji="1" lang="en-US" altLang="zh-CN" sz="24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r>
              <a:rPr lang="zh-CN" altLang="en-US" sz="2400" dirty="0">
                <a:latin typeface="微软雅黑" panose="020B0503020204020204" pitchFamily="82" charset="2"/>
                <a:ea typeface="微软雅黑" panose="020B0503020204020204" pitchFamily="82" charset="2"/>
              </a:rPr>
              <a:t>磁盘故障：</a:t>
            </a:r>
            <a:r>
              <a:rPr lang="zh-CN" altLang="zh-CN" sz="2400" dirty="0">
                <a:latin typeface="微软雅黑" panose="020B0503020204020204" pitchFamily="82" charset="2"/>
                <a:ea typeface="微软雅黑" panose="020B0503020204020204" pitchFamily="82" charset="2"/>
              </a:rPr>
              <a:t>数据因为</a:t>
            </a:r>
            <a:r>
              <a:rPr lang="zh-CN" altLang="en-US" sz="2400" dirty="0">
                <a:latin typeface="微软雅黑" panose="020B0503020204020204" pitchFamily="82" charset="2"/>
                <a:ea typeface="微软雅黑" panose="020B0503020204020204" pitchFamily="82" charset="2"/>
              </a:rPr>
              <a:t>磁盘（其他</a:t>
            </a:r>
            <a:r>
              <a:rPr lang="zh-CN" altLang="zh-CN" sz="2400" dirty="0">
                <a:latin typeface="微软雅黑" panose="020B0503020204020204" pitchFamily="82" charset="2"/>
                <a:ea typeface="微软雅黑" panose="020B0503020204020204" pitchFamily="82" charset="2"/>
              </a:rPr>
              <a:t>非易失性存储</a:t>
            </a:r>
            <a:r>
              <a:rPr lang="zh-CN" altLang="en-US" sz="2400" dirty="0">
                <a:latin typeface="微软雅黑" panose="020B0503020204020204" pitchFamily="82" charset="2"/>
                <a:ea typeface="微软雅黑" panose="020B0503020204020204" pitchFamily="82" charset="2"/>
              </a:rPr>
              <a:t>）损坏</a:t>
            </a:r>
            <a:r>
              <a:rPr lang="zh-CN" altLang="zh-CN" sz="2400" dirty="0">
                <a:latin typeface="微软雅黑" panose="020B0503020204020204" pitchFamily="82" charset="2"/>
                <a:ea typeface="微软雅黑" panose="020B0503020204020204" pitchFamily="82" charset="2"/>
              </a:rPr>
              <a:t>导致无法被读取</a:t>
            </a:r>
            <a:r>
              <a:rPr lang="zh-CN" altLang="en-US" sz="2400" dirty="0">
                <a:latin typeface="微软雅黑" panose="020B0503020204020204" pitchFamily="82" charset="2"/>
                <a:ea typeface="微软雅黑" panose="020B0503020204020204" pitchFamily="82" charset="2"/>
              </a:rPr>
              <a:t>。</a:t>
            </a:r>
            <a:endParaRPr lang="en-US" altLang="zh-CN" sz="24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r>
              <a:rPr kumimoji="1" lang="zh-CN" altLang="en-US" sz="2400" dirty="0">
                <a:latin typeface="微软雅黑" panose="020B0503020204020204" pitchFamily="82" charset="2"/>
                <a:ea typeface="微软雅黑" panose="020B0503020204020204" pitchFamily="82" charset="2"/>
              </a:rPr>
              <a:t>自然灾害：</a:t>
            </a:r>
            <a:r>
              <a:rPr lang="zh-CN" altLang="zh-CN" sz="2400" dirty="0">
                <a:latin typeface="微软雅黑" panose="020B0503020204020204" pitchFamily="82" charset="2"/>
                <a:ea typeface="微软雅黑" panose="020B0503020204020204" pitchFamily="82" charset="2"/>
              </a:rPr>
              <a:t>自然灾害对数据库系统所在的环境造成了彻底性破坏</a:t>
            </a:r>
            <a:r>
              <a:rPr lang="zh-CN" altLang="en-US" sz="2400" dirty="0">
                <a:latin typeface="微软雅黑" panose="020B0503020204020204" pitchFamily="82" charset="2"/>
                <a:ea typeface="微软雅黑" panose="020B0503020204020204" pitchFamily="82" charset="2"/>
              </a:rPr>
              <a:t>。</a:t>
            </a:r>
            <a:endParaRPr kumimoji="1" lang="zh-CN" altLang="en-US" sz="24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97474513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18">
            <a:extLst>
              <a:ext uri="{FF2B5EF4-FFF2-40B4-BE49-F238E27FC236}">
                <a16:creationId xmlns:a16="http://schemas.microsoft.com/office/drawing/2014/main" id="{80806718-5217-41C4-B8DF-7331A426BE14}"/>
              </a:ext>
            </a:extLst>
          </p:cNvPr>
          <p:cNvSpPr/>
          <p:nvPr/>
        </p:nvSpPr>
        <p:spPr>
          <a:xfrm>
            <a:off x="1250431" y="1749884"/>
            <a:ext cx="9691135" cy="3673475"/>
          </a:xfrm>
          <a:prstGeom prst="roundRect">
            <a:avLst>
              <a:gd name="adj" fmla="val 9827"/>
            </a:avLst>
          </a:prstGeom>
          <a:solidFill>
            <a:schemeClr val="bg1"/>
          </a:solidFill>
          <a:ln w="12700" cap="flat">
            <a:gradFill>
              <a:gsLst>
                <a:gs pos="0">
                  <a:srgbClr val="3B20FF">
                    <a:alpha val="16000"/>
                  </a:srgbClr>
                </a:gs>
                <a:gs pos="100000">
                  <a:srgbClr val="6F1787"/>
                </a:gs>
              </a:gsLst>
              <a:lin ang="10800000" scaled="1"/>
            </a:gradFill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endParaRPr lang="zh-CN" altLang="en-US" b="1" dirty="0">
              <a:latin typeface="微软雅黑" panose="020B0503020204020204" pitchFamily="82" charset="2"/>
              <a:ea typeface="微软雅黑" panose="020B0503020204020204" pitchFamily="82" charset="2"/>
              <a:sym typeface="+mn-ea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CA27B75-4DB6-254D-883E-D7FF83617FE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BBDC00-B9E2-4EFD-9306-2934E87247C6}" type="slidenum">
              <a:rPr lang="zh-CN" altLang="en-US" smtClean="0">
                <a:latin typeface="微软雅黑" panose="020B0503020204020204" pitchFamily="82" charset="2"/>
                <a:ea typeface="微软雅黑" panose="020B0503020204020204" pitchFamily="82" charset="2"/>
              </a:rPr>
              <a:pPr/>
              <a:t>60</a:t>
            </a:fld>
            <a:endParaRPr lang="zh-CN" altLang="en-US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C7CB432F-6E51-534E-AC7F-DFAD5216EF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微软雅黑" panose="020B0503020204020204" pitchFamily="82" charset="2"/>
                <a:ea typeface="微软雅黑" panose="020B0503020204020204" pitchFamily="82" charset="2"/>
              </a:rPr>
              <a:t>undo/redo</a:t>
            </a:r>
            <a:r>
              <a:rPr kumimoji="1" lang="zh-CN" altLang="en-US" dirty="0">
                <a:latin typeface="微软雅黑" panose="020B0503020204020204" pitchFamily="82" charset="2"/>
                <a:ea typeface="微软雅黑" panose="020B0503020204020204" pitchFamily="82" charset="2"/>
              </a:rPr>
              <a:t>恢复的重做阶段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BA67783-FD65-5642-BD50-B27DD98349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03348" y="2252761"/>
            <a:ext cx="9385300" cy="5005387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kumimoji="1" lang="zh-CN" altLang="en-US" sz="2400" dirty="0">
                <a:latin typeface="微软雅黑" panose="020B0503020204020204" pitchFamily="82" charset="2"/>
                <a:ea typeface="微软雅黑" panose="020B0503020204020204" pitchFamily="82" charset="2"/>
              </a:rPr>
              <a:t>系统按时间顺序</a:t>
            </a:r>
            <a:r>
              <a:rPr kumimoji="1" lang="zh-CN" altLang="en-US" sz="2400" b="1" dirty="0">
                <a:solidFill>
                  <a:srgbClr val="6F1787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正向扫描日志</a:t>
            </a:r>
            <a:r>
              <a:rPr kumimoji="1" lang="zh-CN" altLang="en-US" sz="2400" dirty="0">
                <a:latin typeface="微软雅黑" panose="020B0503020204020204" pitchFamily="82" charset="2"/>
                <a:ea typeface="微软雅黑" panose="020B0503020204020204" pitchFamily="82" charset="2"/>
              </a:rPr>
              <a:t>，如果出现了一条</a:t>
            </a:r>
            <a:r>
              <a:rPr kumimoji="1" lang="zh-CN" altLang="en-US" sz="2400" b="1" dirty="0">
                <a:solidFill>
                  <a:srgbClr val="6F1787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标注重做</a:t>
            </a:r>
            <a:r>
              <a:rPr kumimoji="1" lang="zh-CN" altLang="en-US" sz="2400" dirty="0">
                <a:latin typeface="微软雅黑" panose="020B0503020204020204" pitchFamily="82" charset="2"/>
                <a:ea typeface="微软雅黑" panose="020B0503020204020204" pitchFamily="82" charset="2"/>
              </a:rPr>
              <a:t>的日志记录，系统便重做它。</a:t>
            </a:r>
            <a:endParaRPr kumimoji="1" lang="en-US" altLang="zh-CN" sz="24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400" dirty="0">
                <a:latin typeface="微软雅黑" panose="020B0503020204020204" pitchFamily="82" charset="2"/>
                <a:ea typeface="微软雅黑" panose="020B0503020204020204" pitchFamily="82" charset="2"/>
              </a:rPr>
              <a:t>由于系统重做了所有的日志更新记录，这个过程和数据库的执行历史是相同的，因此该过程也被称作</a:t>
            </a:r>
            <a:r>
              <a:rPr kumimoji="1" lang="zh-CN" altLang="en-US" sz="2400" b="1" dirty="0">
                <a:solidFill>
                  <a:srgbClr val="6F1787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重放历史</a:t>
            </a:r>
            <a:r>
              <a:rPr kumimoji="1" lang="zh-CN" altLang="en-US" sz="2400" dirty="0">
                <a:latin typeface="微软雅黑" panose="020B0503020204020204" pitchFamily="82" charset="2"/>
                <a:ea typeface="微软雅黑" panose="020B0503020204020204" pitchFamily="82" charset="2"/>
              </a:rPr>
              <a:t>（</a:t>
            </a:r>
            <a:r>
              <a:rPr kumimoji="1" lang="en" altLang="zh-CN" sz="2400" dirty="0">
                <a:latin typeface="微软雅黑" panose="020B0503020204020204" pitchFamily="82" charset="2"/>
                <a:ea typeface="微软雅黑" panose="020B0503020204020204" pitchFamily="82" charset="2"/>
              </a:rPr>
              <a:t>repeating history</a:t>
            </a:r>
            <a:r>
              <a:rPr kumimoji="1" lang="zh-CN" altLang="en" sz="2400" dirty="0">
                <a:latin typeface="微软雅黑" panose="020B0503020204020204" pitchFamily="82" charset="2"/>
                <a:ea typeface="微软雅黑" panose="020B0503020204020204" pitchFamily="82" charset="2"/>
              </a:rPr>
              <a:t>）。</a:t>
            </a:r>
            <a:endParaRPr kumimoji="1" lang="zh-CN" altLang="en-US" sz="24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8222D16-B336-684A-BA60-0C14B8088A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zh-CN" altLang="en-US">
                <a:latin typeface="微软雅黑" panose="020B0503020204020204" pitchFamily="82" charset="2"/>
                <a:ea typeface="微软雅黑" panose="020B0503020204020204" pitchFamily="82" charset="2"/>
              </a:rPr>
              <a:t>数据库系统</a:t>
            </a:r>
            <a:r>
              <a:rPr lang="en-US" altLang="zh-CN">
                <a:latin typeface="微软雅黑" panose="020B0503020204020204" pitchFamily="82" charset="2"/>
                <a:ea typeface="微软雅黑" panose="020B0503020204020204" pitchFamily="82" charset="2"/>
              </a:rPr>
              <a:t>—</a:t>
            </a:r>
            <a:r>
              <a:rPr lang="zh-CN" altLang="en-US">
                <a:latin typeface="微软雅黑" panose="020B0503020204020204" pitchFamily="82" charset="2"/>
                <a:ea typeface="微软雅黑" panose="020B0503020204020204" pitchFamily="82" charset="2"/>
              </a:rPr>
              <a:t>故障恢复</a:t>
            </a:r>
            <a:endParaRPr lang="en-US" altLang="zh-CN" sz="12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13882497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18">
            <a:extLst>
              <a:ext uri="{FF2B5EF4-FFF2-40B4-BE49-F238E27FC236}">
                <a16:creationId xmlns:a16="http://schemas.microsoft.com/office/drawing/2014/main" id="{59AB2F37-8801-4431-8E9C-05825C198CA2}"/>
              </a:ext>
            </a:extLst>
          </p:cNvPr>
          <p:cNvSpPr/>
          <p:nvPr/>
        </p:nvSpPr>
        <p:spPr>
          <a:xfrm>
            <a:off x="1171430" y="1487488"/>
            <a:ext cx="10399658" cy="4672090"/>
          </a:xfrm>
          <a:prstGeom prst="roundRect">
            <a:avLst>
              <a:gd name="adj" fmla="val 9827"/>
            </a:avLst>
          </a:prstGeom>
          <a:solidFill>
            <a:schemeClr val="bg1"/>
          </a:solidFill>
          <a:ln w="12700" cap="flat">
            <a:gradFill>
              <a:gsLst>
                <a:gs pos="0">
                  <a:srgbClr val="3B20FF">
                    <a:alpha val="16000"/>
                  </a:srgbClr>
                </a:gs>
                <a:gs pos="100000">
                  <a:srgbClr val="6F1787"/>
                </a:gs>
              </a:gsLst>
              <a:lin ang="10800000" scaled="1"/>
            </a:gradFill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endParaRPr lang="zh-CN" altLang="en-US" b="1" dirty="0">
              <a:latin typeface="微软雅黑" panose="020B0503020204020204" pitchFamily="82" charset="2"/>
              <a:ea typeface="微软雅黑" panose="020B0503020204020204" pitchFamily="82" charset="2"/>
              <a:sym typeface="+mn-ea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CA27B75-4DB6-254D-883E-D7FF83617FE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BBDC00-B9E2-4EFD-9306-2934E87247C6}" type="slidenum">
              <a:rPr lang="zh-CN" altLang="en-US" smtClean="0">
                <a:latin typeface="微软雅黑" panose="020B0503020204020204" pitchFamily="82" charset="2"/>
                <a:ea typeface="微软雅黑" panose="020B0503020204020204" pitchFamily="82" charset="2"/>
              </a:rPr>
              <a:pPr/>
              <a:t>61</a:t>
            </a:fld>
            <a:endParaRPr lang="zh-CN" altLang="en-US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C7CB432F-6E51-534E-AC7F-DFAD5216EF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微软雅黑" panose="020B0503020204020204" pitchFamily="82" charset="2"/>
                <a:ea typeface="微软雅黑" panose="020B0503020204020204" pitchFamily="82" charset="2"/>
              </a:rPr>
              <a:t>undo/redo</a:t>
            </a:r>
            <a:r>
              <a:rPr kumimoji="1" lang="zh-CN" altLang="en-US" dirty="0">
                <a:latin typeface="微软雅黑" panose="020B0503020204020204" pitchFamily="82" charset="2"/>
                <a:ea typeface="微软雅黑" panose="020B0503020204020204" pitchFamily="82" charset="2"/>
              </a:rPr>
              <a:t>恢复的撤销阶段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BA67783-FD65-5642-BD50-B27DD98349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2677" y="1697831"/>
            <a:ext cx="9458889" cy="5005387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pitchFamily="82" charset="2"/>
                <a:ea typeface="微软雅黑" panose="020B0503020204020204" pitchFamily="82" charset="2"/>
              </a:rPr>
              <a:t>从</a:t>
            </a:r>
            <a:r>
              <a:rPr lang="zh-CN" altLang="en-US" sz="2400" b="1" dirty="0">
                <a:solidFill>
                  <a:srgbClr val="6F1787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日志末尾反向扫描</a:t>
            </a:r>
            <a:r>
              <a:rPr lang="zh-CN" altLang="en-US" sz="2400" dirty="0">
                <a:latin typeface="微软雅黑" panose="020B0503020204020204" pitchFamily="82" charset="2"/>
                <a:ea typeface="微软雅黑" panose="020B0503020204020204" pitchFamily="82" charset="2"/>
              </a:rPr>
              <a:t>整个日志，如果出现了一条标注撤销的日志记录，那么系统会撤销它（包括修改缓冲区）。</a:t>
            </a:r>
            <a:endParaRPr lang="en-US" altLang="zh-CN" sz="24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pitchFamily="82" charset="2"/>
                <a:ea typeface="微软雅黑" panose="020B0503020204020204" pitchFamily="82" charset="2"/>
              </a:rPr>
              <a:t>一旦事务撤销完成（即扫描中遇到了</a:t>
            </a:r>
            <a:r>
              <a:rPr lang="en-US" altLang="zh-CN" sz="2400" dirty="0">
                <a:latin typeface="微软雅黑" panose="020B0503020204020204" pitchFamily="82" charset="2"/>
                <a:ea typeface="微软雅黑" panose="020B0503020204020204" pitchFamily="82" charset="2"/>
              </a:rPr>
              <a:t>&lt;𝑇 </a:t>
            </a:r>
            <a:r>
              <a:rPr lang="en" altLang="zh-CN" sz="2400" dirty="0">
                <a:latin typeface="微软雅黑" panose="020B0503020204020204" pitchFamily="82" charset="2"/>
                <a:ea typeface="微软雅黑" panose="020B0503020204020204" pitchFamily="82" charset="2"/>
              </a:rPr>
              <a:t>start&gt;</a:t>
            </a:r>
            <a:r>
              <a:rPr lang="zh-CN" altLang="en" sz="2400" dirty="0">
                <a:latin typeface="微软雅黑" panose="020B0503020204020204" pitchFamily="82" charset="2"/>
                <a:ea typeface="微软雅黑" panose="020B0503020204020204" pitchFamily="82" charset="2"/>
              </a:rPr>
              <a:t>），</a:t>
            </a:r>
            <a:r>
              <a:rPr lang="zh-CN" altLang="en-US" sz="2400" dirty="0">
                <a:latin typeface="微软雅黑" panose="020B0503020204020204" pitchFamily="82" charset="2"/>
                <a:ea typeface="微软雅黑" panose="020B0503020204020204" pitchFamily="82" charset="2"/>
              </a:rPr>
              <a:t>数据库会自动写入</a:t>
            </a:r>
            <a:r>
              <a:rPr lang="en-US" altLang="zh-CN" sz="2400" dirty="0">
                <a:latin typeface="微软雅黑" panose="020B0503020204020204" pitchFamily="82" charset="2"/>
                <a:ea typeface="微软雅黑" panose="020B0503020204020204" pitchFamily="82" charset="2"/>
              </a:rPr>
              <a:t>&lt;𝑇 </a:t>
            </a:r>
            <a:r>
              <a:rPr lang="en" altLang="zh-CN" sz="2400" dirty="0">
                <a:latin typeface="微软雅黑" panose="020B0503020204020204" pitchFamily="82" charset="2"/>
                <a:ea typeface="微软雅黑" panose="020B0503020204020204" pitchFamily="82" charset="2"/>
              </a:rPr>
              <a:t>abort&gt;</a:t>
            </a:r>
            <a:r>
              <a:rPr lang="zh-CN" altLang="en" sz="2400" dirty="0">
                <a:latin typeface="微软雅黑" panose="020B0503020204020204" pitchFamily="82" charset="2"/>
                <a:ea typeface="微软雅黑" panose="020B0503020204020204" pitchFamily="82" charset="2"/>
              </a:rPr>
              <a:t>，</a:t>
            </a:r>
            <a:r>
              <a:rPr lang="zh-CN" altLang="en-US" sz="2400" dirty="0">
                <a:latin typeface="微软雅黑" panose="020B0503020204020204" pitchFamily="82" charset="2"/>
                <a:ea typeface="微软雅黑" panose="020B0503020204020204" pitchFamily="82" charset="2"/>
              </a:rPr>
              <a:t>代表该事务已经回滚完成。</a:t>
            </a:r>
            <a:endParaRPr lang="en-US" altLang="zh-CN" sz="24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pitchFamily="82" charset="2"/>
                <a:ea typeface="微软雅黑" panose="020B0503020204020204" pitchFamily="82" charset="2"/>
              </a:rPr>
              <a:t>问题：如果在恢复过程中，如果系统故障了，该如何处理？</a:t>
            </a:r>
            <a:endParaRPr lang="en-US" altLang="zh-CN" sz="24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pitchFamily="82" charset="2"/>
                <a:ea typeface="微软雅黑" panose="020B0503020204020204" pitchFamily="82" charset="2"/>
              </a:rPr>
              <a:t>由于</a:t>
            </a:r>
            <a:r>
              <a:rPr lang="en" altLang="zh-CN" sz="2400" dirty="0">
                <a:latin typeface="微软雅黑" panose="020B0503020204020204" pitchFamily="82" charset="2"/>
                <a:ea typeface="微软雅黑" panose="020B0503020204020204" pitchFamily="82" charset="2"/>
              </a:rPr>
              <a:t>undo</a:t>
            </a:r>
            <a:r>
              <a:rPr lang="zh-CN" altLang="en-US" sz="2400" dirty="0">
                <a:latin typeface="微软雅黑" panose="020B0503020204020204" pitchFamily="82" charset="2"/>
                <a:ea typeface="微软雅黑" panose="020B0503020204020204" pitchFamily="82" charset="2"/>
              </a:rPr>
              <a:t>日志是逻辑日志，不能多次执行一条</a:t>
            </a:r>
            <a:r>
              <a:rPr lang="en" altLang="zh-CN" sz="2400" dirty="0">
                <a:latin typeface="微软雅黑" panose="020B0503020204020204" pitchFamily="82" charset="2"/>
                <a:ea typeface="微软雅黑" panose="020B0503020204020204" pitchFamily="82" charset="2"/>
              </a:rPr>
              <a:t>undo</a:t>
            </a:r>
            <a:r>
              <a:rPr lang="zh-CN" altLang="en-US" sz="2400" dirty="0">
                <a:latin typeface="微软雅黑" panose="020B0503020204020204" pitchFamily="82" charset="2"/>
                <a:ea typeface="微软雅黑" panose="020B0503020204020204" pitchFamily="82" charset="2"/>
              </a:rPr>
              <a:t>日志，撤销过程中需要记录某条</a:t>
            </a:r>
            <a:r>
              <a:rPr lang="en" altLang="zh-CN" sz="2400" dirty="0">
                <a:latin typeface="微软雅黑" panose="020B0503020204020204" pitchFamily="82" charset="2"/>
                <a:ea typeface="微软雅黑" panose="020B0503020204020204" pitchFamily="82" charset="2"/>
              </a:rPr>
              <a:t>undo</a:t>
            </a:r>
            <a:r>
              <a:rPr lang="zh-CN" altLang="en-US" sz="2400" dirty="0">
                <a:latin typeface="微软雅黑" panose="020B0503020204020204" pitchFamily="82" charset="2"/>
                <a:ea typeface="微软雅黑" panose="020B0503020204020204" pitchFamily="82" charset="2"/>
              </a:rPr>
              <a:t>日志（补偿日志）是否被执行过。 </a:t>
            </a:r>
            <a:endParaRPr kumimoji="1" lang="zh-CN" altLang="en-US" sz="24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8222D16-B336-684A-BA60-0C14B8088A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zh-CN" altLang="en-US">
                <a:latin typeface="微软雅黑" panose="020B0503020204020204" pitchFamily="82" charset="2"/>
                <a:ea typeface="微软雅黑" panose="020B0503020204020204" pitchFamily="82" charset="2"/>
              </a:rPr>
              <a:t>数据库系统</a:t>
            </a:r>
            <a:r>
              <a:rPr lang="en-US" altLang="zh-CN">
                <a:latin typeface="微软雅黑" panose="020B0503020204020204" pitchFamily="82" charset="2"/>
                <a:ea typeface="微软雅黑" panose="020B0503020204020204" pitchFamily="82" charset="2"/>
              </a:rPr>
              <a:t>—</a:t>
            </a:r>
            <a:r>
              <a:rPr lang="zh-CN" altLang="en-US">
                <a:latin typeface="微软雅黑" panose="020B0503020204020204" pitchFamily="82" charset="2"/>
                <a:ea typeface="微软雅黑" panose="020B0503020204020204" pitchFamily="82" charset="2"/>
              </a:rPr>
              <a:t>故障恢复</a:t>
            </a:r>
            <a:endParaRPr lang="en-US" altLang="zh-CN" sz="12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95765354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18">
            <a:extLst>
              <a:ext uri="{FF2B5EF4-FFF2-40B4-BE49-F238E27FC236}">
                <a16:creationId xmlns:a16="http://schemas.microsoft.com/office/drawing/2014/main" id="{0CA07791-2993-4C00-AF1D-083FF7428CE2}"/>
              </a:ext>
            </a:extLst>
          </p:cNvPr>
          <p:cNvSpPr/>
          <p:nvPr/>
        </p:nvSpPr>
        <p:spPr>
          <a:xfrm>
            <a:off x="345939" y="1330392"/>
            <a:ext cx="11225149" cy="3432342"/>
          </a:xfrm>
          <a:prstGeom prst="roundRect">
            <a:avLst>
              <a:gd name="adj" fmla="val 9827"/>
            </a:avLst>
          </a:prstGeom>
          <a:solidFill>
            <a:schemeClr val="bg1"/>
          </a:solidFill>
          <a:ln w="12700" cap="flat">
            <a:gradFill>
              <a:gsLst>
                <a:gs pos="0">
                  <a:srgbClr val="3B20FF">
                    <a:alpha val="16000"/>
                  </a:srgbClr>
                </a:gs>
                <a:gs pos="100000">
                  <a:srgbClr val="6F1787"/>
                </a:gs>
              </a:gsLst>
              <a:lin ang="10800000" scaled="1"/>
            </a:gradFill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endParaRPr lang="zh-CN" altLang="en-US" b="1" dirty="0">
              <a:latin typeface="微软雅黑" panose="020B0503020204020204" pitchFamily="82" charset="2"/>
              <a:ea typeface="微软雅黑" panose="020B0503020204020204" pitchFamily="82" charset="2"/>
              <a:sym typeface="+mn-ea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CDFAC48E-4094-C945-911C-8E91FFAFF64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BBDC00-B9E2-4EFD-9306-2934E87247C6}" type="slidenum">
              <a:rPr lang="zh-CN" altLang="en-US" smtClean="0">
                <a:latin typeface="微软雅黑" panose="020B0503020204020204" pitchFamily="82" charset="2"/>
                <a:ea typeface="微软雅黑" panose="020B0503020204020204" pitchFamily="82" charset="2"/>
              </a:rPr>
              <a:pPr/>
              <a:t>62</a:t>
            </a:fld>
            <a:endParaRPr lang="zh-CN" altLang="en-US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C7710DA8-E9BC-0C4D-B398-CA8330DB3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latin typeface="微软雅黑" panose="020B0503020204020204" pitchFamily="82" charset="2"/>
                <a:ea typeface="微软雅黑" panose="020B0503020204020204" pitchFamily="82" charset="2"/>
              </a:rPr>
              <a:t>基于</a:t>
            </a:r>
            <a:r>
              <a:rPr kumimoji="1" lang="en-US" altLang="zh-CN" dirty="0">
                <a:latin typeface="微软雅黑" panose="020B0503020204020204" pitchFamily="82" charset="2"/>
                <a:ea typeface="微软雅黑" panose="020B0503020204020204" pitchFamily="82" charset="2"/>
              </a:rPr>
              <a:t>undo/redo</a:t>
            </a:r>
            <a:r>
              <a:rPr kumimoji="1" lang="zh-CN" altLang="en-US" dirty="0">
                <a:latin typeface="微软雅黑" panose="020B0503020204020204" pitchFamily="82" charset="2"/>
                <a:ea typeface="微软雅黑" panose="020B0503020204020204" pitchFamily="82" charset="2"/>
              </a:rPr>
              <a:t>日志的恢复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E16A1EC-1B99-FE48-AB96-BC4FABE06F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9904" y="1387333"/>
            <a:ext cx="10874188" cy="5005387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kumimoji="1" lang="zh-CN" altLang="en-US" sz="2400" dirty="0">
                <a:latin typeface="微软雅黑" panose="020B0503020204020204" pitchFamily="82" charset="2"/>
                <a:ea typeface="微软雅黑" panose="020B0503020204020204" pitchFamily="82" charset="2"/>
              </a:rPr>
              <a:t>补偿日志：</a:t>
            </a:r>
            <a:r>
              <a:rPr kumimoji="1" lang="en-US" altLang="zh-CN" sz="2400" dirty="0">
                <a:latin typeface="微软雅黑" panose="020B0503020204020204" pitchFamily="82" charset="2"/>
                <a:ea typeface="微软雅黑" panose="020B0503020204020204" pitchFamily="82" charset="2"/>
              </a:rPr>
              <a:t>Undo</a:t>
            </a:r>
            <a:r>
              <a:rPr kumimoji="1" lang="zh-CN" altLang="en-US" sz="2400" dirty="0">
                <a:latin typeface="微软雅黑" panose="020B0503020204020204" pitchFamily="82" charset="2"/>
                <a:ea typeface="微软雅黑" panose="020B0503020204020204" pitchFamily="82" charset="2"/>
              </a:rPr>
              <a:t>日志的</a:t>
            </a:r>
            <a:r>
              <a:rPr kumimoji="1" lang="en-US" altLang="zh-CN" sz="2400" dirty="0">
                <a:latin typeface="微软雅黑" panose="020B0503020204020204" pitchFamily="82" charset="2"/>
                <a:ea typeface="微软雅黑" panose="020B0503020204020204" pitchFamily="82" charset="2"/>
              </a:rPr>
              <a:t>redo</a:t>
            </a:r>
            <a:r>
              <a:rPr kumimoji="1" lang="zh-CN" altLang="en-US" sz="2400" dirty="0">
                <a:latin typeface="微软雅黑" panose="020B0503020204020204" pitchFamily="82" charset="2"/>
                <a:ea typeface="微软雅黑" panose="020B0503020204020204" pitchFamily="82" charset="2"/>
              </a:rPr>
              <a:t>日志</a:t>
            </a:r>
            <a:endParaRPr kumimoji="1" lang="en-US" altLang="zh-CN" sz="24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lvl="1"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pitchFamily="82" charset="2"/>
                <a:ea typeface="微软雅黑" panose="020B0503020204020204" pitchFamily="82" charset="2"/>
              </a:rPr>
              <a:t>每次执行</a:t>
            </a:r>
            <a:r>
              <a:rPr lang="en" altLang="zh-CN" sz="2400" dirty="0">
                <a:latin typeface="微软雅黑" panose="020B0503020204020204" pitchFamily="82" charset="2"/>
                <a:ea typeface="微软雅黑" panose="020B0503020204020204" pitchFamily="82" charset="2"/>
              </a:rPr>
              <a:t>undo</a:t>
            </a:r>
            <a:r>
              <a:rPr lang="zh-CN" altLang="en-US" sz="2400" dirty="0">
                <a:latin typeface="微软雅黑" panose="020B0503020204020204" pitchFamily="82" charset="2"/>
                <a:ea typeface="微软雅黑" panose="020B0503020204020204" pitchFamily="82" charset="2"/>
              </a:rPr>
              <a:t>日志记录后，数据库需要向日志中写入一条</a:t>
            </a:r>
            <a:r>
              <a:rPr lang="zh-CN" altLang="en-US" sz="2400" b="1" dirty="0">
                <a:solidFill>
                  <a:srgbClr val="6F1787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补偿日志记录</a:t>
            </a:r>
            <a:r>
              <a:rPr lang="zh-CN" altLang="en-US" sz="2400" dirty="0">
                <a:latin typeface="微软雅黑" panose="020B0503020204020204" pitchFamily="82" charset="2"/>
                <a:ea typeface="微软雅黑" panose="020B0503020204020204" pitchFamily="82" charset="2"/>
              </a:rPr>
              <a:t>（</a:t>
            </a:r>
            <a:r>
              <a:rPr lang="en-US" altLang="zh-CN" sz="2400" dirty="0">
                <a:latin typeface="微软雅黑" panose="020B0503020204020204" pitchFamily="82" charset="2"/>
                <a:ea typeface="微软雅黑" panose="020B0503020204020204" pitchFamily="82" charset="2"/>
              </a:rPr>
              <a:t>compensation log record</a:t>
            </a:r>
            <a:r>
              <a:rPr lang="zh-CN" altLang="zh-CN" sz="2400" dirty="0">
                <a:latin typeface="微软雅黑" panose="020B0503020204020204" pitchFamily="82" charset="2"/>
                <a:ea typeface="微软雅黑" panose="020B0503020204020204" pitchFamily="82" charset="2"/>
              </a:rPr>
              <a:t>，</a:t>
            </a:r>
            <a:r>
              <a:rPr lang="en-US" altLang="zh-CN" sz="2400" dirty="0">
                <a:latin typeface="微软雅黑" panose="020B0503020204020204" pitchFamily="82" charset="2"/>
                <a:ea typeface="微软雅黑" panose="020B0503020204020204" pitchFamily="82" charset="2"/>
              </a:rPr>
              <a:t>CLR</a:t>
            </a:r>
            <a:r>
              <a:rPr lang="zh-CN" altLang="en-US" sz="2400" dirty="0">
                <a:latin typeface="微软雅黑" panose="020B0503020204020204" pitchFamily="82" charset="2"/>
                <a:ea typeface="微软雅黑" panose="020B0503020204020204" pitchFamily="82" charset="2"/>
              </a:rPr>
              <a:t>），记录撤销的动作</a:t>
            </a:r>
            <a:endParaRPr lang="en-US" altLang="zh-CN" sz="24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lvl="1">
              <a:lnSpc>
                <a:spcPct val="150000"/>
              </a:lnSpc>
            </a:pPr>
            <a:r>
              <a:rPr kumimoji="1" lang="en-US" altLang="zh-CN" sz="2400" b="1" dirty="0">
                <a:solidFill>
                  <a:srgbClr val="6F1787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CLR</a:t>
            </a:r>
            <a:r>
              <a:rPr kumimoji="1" lang="zh-CN" altLang="en-US" sz="2400" b="1" dirty="0">
                <a:solidFill>
                  <a:srgbClr val="6F1787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实现了</a:t>
            </a:r>
            <a:r>
              <a:rPr kumimoji="1" lang="en-US" altLang="zh-CN" sz="2400" b="1" dirty="0">
                <a:solidFill>
                  <a:srgbClr val="6F1787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undo</a:t>
            </a:r>
            <a:r>
              <a:rPr kumimoji="1" lang="zh-CN" altLang="en-US" sz="2400" b="1" dirty="0">
                <a:solidFill>
                  <a:srgbClr val="6F1787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日志的</a:t>
            </a:r>
            <a:r>
              <a:rPr kumimoji="1" lang="en-US" altLang="zh-CN" sz="2400" b="1" dirty="0">
                <a:solidFill>
                  <a:srgbClr val="6F1787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redo</a:t>
            </a:r>
            <a:r>
              <a:rPr kumimoji="1" lang="zh-CN" altLang="en-US" sz="2400" dirty="0">
                <a:latin typeface="微软雅黑" panose="020B0503020204020204" pitchFamily="82" charset="2"/>
                <a:ea typeface="微软雅黑" panose="020B0503020204020204" pitchFamily="82" charset="2"/>
              </a:rPr>
              <a:t>，记录已经</a:t>
            </a:r>
            <a:r>
              <a:rPr kumimoji="1" lang="en-US" altLang="zh-CN" sz="2400" dirty="0">
                <a:latin typeface="微软雅黑" panose="020B0503020204020204" pitchFamily="82" charset="2"/>
                <a:ea typeface="微软雅黑" panose="020B0503020204020204" pitchFamily="82" charset="2"/>
              </a:rPr>
              <a:t>undo</a:t>
            </a:r>
            <a:r>
              <a:rPr kumimoji="1" lang="zh-CN" altLang="en-US" sz="2400" dirty="0">
                <a:latin typeface="微软雅黑" panose="020B0503020204020204" pitchFamily="82" charset="2"/>
                <a:ea typeface="微软雅黑" panose="020B0503020204020204" pitchFamily="82" charset="2"/>
              </a:rPr>
              <a:t>的日志，保证</a:t>
            </a:r>
            <a:r>
              <a:rPr lang="en-US" altLang="zh-CN" sz="2400" dirty="0">
                <a:latin typeface="微软雅黑" panose="020B0503020204020204" pitchFamily="82" charset="2"/>
                <a:ea typeface="微软雅黑" panose="020B0503020204020204" pitchFamily="82" charset="2"/>
              </a:rPr>
              <a:t>undo</a:t>
            </a:r>
            <a:r>
              <a:rPr lang="zh-CN" altLang="en-US" sz="2400" dirty="0">
                <a:latin typeface="微软雅黑" panose="020B0503020204020204" pitchFamily="82" charset="2"/>
                <a:ea typeface="微软雅黑" panose="020B0503020204020204" pitchFamily="82" charset="2"/>
              </a:rPr>
              <a:t>不被重复执行</a:t>
            </a:r>
            <a:endParaRPr kumimoji="1" lang="en-US" altLang="zh-CN" sz="24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34E5210-D6D3-8347-8E71-EEA50B5475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zh-CN" altLang="en-US">
                <a:latin typeface="微软雅黑" panose="020B0503020204020204" pitchFamily="82" charset="2"/>
                <a:ea typeface="微软雅黑" panose="020B0503020204020204" pitchFamily="82" charset="2"/>
              </a:rPr>
              <a:t>数据库系统</a:t>
            </a:r>
            <a:r>
              <a:rPr lang="en-US" altLang="zh-CN">
                <a:latin typeface="微软雅黑" panose="020B0503020204020204" pitchFamily="82" charset="2"/>
                <a:ea typeface="微软雅黑" panose="020B0503020204020204" pitchFamily="82" charset="2"/>
              </a:rPr>
              <a:t>—</a:t>
            </a:r>
            <a:r>
              <a:rPr lang="zh-CN" altLang="en-US">
                <a:latin typeface="微软雅黑" panose="020B0503020204020204" pitchFamily="82" charset="2"/>
                <a:ea typeface="微软雅黑" panose="020B0503020204020204" pitchFamily="82" charset="2"/>
              </a:rPr>
              <a:t>故障恢复</a:t>
            </a:r>
            <a:endParaRPr lang="en-US" altLang="zh-CN" sz="12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26293162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18">
            <a:extLst>
              <a:ext uri="{FF2B5EF4-FFF2-40B4-BE49-F238E27FC236}">
                <a16:creationId xmlns:a16="http://schemas.microsoft.com/office/drawing/2014/main" id="{32483011-1F48-48A4-9A27-3FB7FDC814A0}"/>
              </a:ext>
            </a:extLst>
          </p:cNvPr>
          <p:cNvSpPr/>
          <p:nvPr/>
        </p:nvSpPr>
        <p:spPr>
          <a:xfrm>
            <a:off x="7651864" y="1194105"/>
            <a:ext cx="4058819" cy="4990795"/>
          </a:xfrm>
          <a:prstGeom prst="roundRect">
            <a:avLst>
              <a:gd name="adj" fmla="val 9827"/>
            </a:avLst>
          </a:prstGeom>
          <a:solidFill>
            <a:schemeClr val="bg1"/>
          </a:solidFill>
          <a:ln w="12700" cap="flat">
            <a:gradFill>
              <a:gsLst>
                <a:gs pos="0">
                  <a:srgbClr val="3B20FF">
                    <a:alpha val="16000"/>
                  </a:srgbClr>
                </a:gs>
                <a:gs pos="100000">
                  <a:srgbClr val="6F1787"/>
                </a:gs>
              </a:gsLst>
              <a:lin ang="10800000" scaled="1"/>
            </a:gradFill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endParaRPr lang="zh-CN" altLang="en-US" b="1" dirty="0">
              <a:latin typeface="微软雅黑" panose="020B0503020204020204" pitchFamily="82" charset="2"/>
              <a:ea typeface="微软雅黑" panose="020B0503020204020204" pitchFamily="82" charset="2"/>
              <a:sym typeface="+mn-ea"/>
            </a:endParaRPr>
          </a:p>
        </p:txBody>
      </p:sp>
      <p:sp>
        <p:nvSpPr>
          <p:cNvPr id="9" name="Shape18">
            <a:extLst>
              <a:ext uri="{FF2B5EF4-FFF2-40B4-BE49-F238E27FC236}">
                <a16:creationId xmlns:a16="http://schemas.microsoft.com/office/drawing/2014/main" id="{20B027EE-7C11-46D2-93B1-EF7F0DE1F363}"/>
              </a:ext>
            </a:extLst>
          </p:cNvPr>
          <p:cNvSpPr/>
          <p:nvPr/>
        </p:nvSpPr>
        <p:spPr>
          <a:xfrm>
            <a:off x="424932" y="1749884"/>
            <a:ext cx="6979168" cy="3279315"/>
          </a:xfrm>
          <a:prstGeom prst="roundRect">
            <a:avLst>
              <a:gd name="adj" fmla="val 9827"/>
            </a:avLst>
          </a:prstGeom>
          <a:solidFill>
            <a:schemeClr val="bg1"/>
          </a:solidFill>
          <a:ln w="12700" cap="flat">
            <a:gradFill>
              <a:gsLst>
                <a:gs pos="0">
                  <a:srgbClr val="3B20FF">
                    <a:alpha val="16000"/>
                  </a:srgbClr>
                </a:gs>
                <a:gs pos="100000">
                  <a:srgbClr val="6F1787"/>
                </a:gs>
              </a:gsLst>
              <a:lin ang="10800000" scaled="1"/>
            </a:gradFill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endParaRPr lang="zh-CN" altLang="en-US" b="1" dirty="0">
              <a:latin typeface="微软雅黑" panose="020B0503020204020204" pitchFamily="82" charset="2"/>
              <a:ea typeface="微软雅黑" panose="020B0503020204020204" pitchFamily="82" charset="2"/>
              <a:sym typeface="+mn-ea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CDFAC48E-4094-C945-911C-8E91FFAFF64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BBDC00-B9E2-4EFD-9306-2934E87247C6}" type="slidenum">
              <a:rPr lang="zh-CN" altLang="en-US" smtClean="0">
                <a:latin typeface="微软雅黑" panose="020B0503020204020204" pitchFamily="82" charset="2"/>
                <a:ea typeface="微软雅黑" panose="020B0503020204020204" pitchFamily="82" charset="2"/>
              </a:rPr>
              <a:pPr/>
              <a:t>63</a:t>
            </a:fld>
            <a:endParaRPr lang="zh-CN" altLang="en-US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C7710DA8-E9BC-0C4D-B398-CA8330DB3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latin typeface="微软雅黑" panose="020B0503020204020204" pitchFamily="82" charset="2"/>
                <a:ea typeface="微软雅黑" panose="020B0503020204020204" pitchFamily="82" charset="2"/>
              </a:rPr>
              <a:t>基于</a:t>
            </a:r>
            <a:r>
              <a:rPr kumimoji="1" lang="en-US" altLang="zh-CN" dirty="0">
                <a:latin typeface="微软雅黑" panose="020B0503020204020204" pitchFamily="82" charset="2"/>
                <a:ea typeface="微软雅黑" panose="020B0503020204020204" pitchFamily="82" charset="2"/>
              </a:rPr>
              <a:t>undo/redo</a:t>
            </a:r>
            <a:r>
              <a:rPr kumimoji="1" lang="zh-CN" altLang="en-US" dirty="0">
                <a:latin typeface="微软雅黑" panose="020B0503020204020204" pitchFamily="82" charset="2"/>
                <a:ea typeface="微软雅黑" panose="020B0503020204020204" pitchFamily="82" charset="2"/>
              </a:rPr>
              <a:t>日志的恢复</a:t>
            </a: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34E5210-D6D3-8347-8E71-EEA50B5475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zh-CN" altLang="en-US">
                <a:latin typeface="微软雅黑" panose="020B0503020204020204" pitchFamily="82" charset="2"/>
                <a:ea typeface="微软雅黑" panose="020B0503020204020204" pitchFamily="82" charset="2"/>
              </a:rPr>
              <a:t>数据库系统</a:t>
            </a:r>
            <a:r>
              <a:rPr lang="en-US" altLang="zh-CN">
                <a:latin typeface="微软雅黑" panose="020B0503020204020204" pitchFamily="82" charset="2"/>
                <a:ea typeface="微软雅黑" panose="020B0503020204020204" pitchFamily="82" charset="2"/>
              </a:rPr>
              <a:t>—</a:t>
            </a:r>
            <a:r>
              <a:rPr lang="zh-CN" altLang="en-US">
                <a:latin typeface="微软雅黑" panose="020B0503020204020204" pitchFamily="82" charset="2"/>
                <a:ea typeface="微软雅黑" panose="020B0503020204020204" pitchFamily="82" charset="2"/>
              </a:rPr>
              <a:t>故障恢复</a:t>
            </a:r>
            <a:endParaRPr lang="en-US" altLang="zh-CN" sz="12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26BA5761-D51B-6E4E-9335-A2239C155A38}"/>
                  </a:ext>
                </a:extLst>
              </p:cNvPr>
              <p:cNvSpPr txBox="1"/>
              <p:nvPr/>
            </p:nvSpPr>
            <p:spPr>
              <a:xfrm>
                <a:off x="840233" y="2019923"/>
                <a:ext cx="6144767" cy="37203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Wingdings" pitchFamily="2" charset="2"/>
                  <a:buChar char="p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b="1" i="1" smtClean="0">
                            <a:solidFill>
                              <a:srgbClr val="6F178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b="1" i="1">
                            <a:solidFill>
                              <a:srgbClr val="6F1787"/>
                            </a:solidFill>
                            <a:latin typeface="Cambria Math" charset="0"/>
                          </a:rPr>
                          <m:t>𝑻</m:t>
                        </m:r>
                      </m:e>
                      <m:sub>
                        <m:r>
                          <a:rPr kumimoji="1" lang="en-US" altLang="zh-CN" sz="2400" b="1" i="1">
                            <a:solidFill>
                              <a:srgbClr val="6F1787"/>
                            </a:solidFill>
                            <a:latin typeface="Cambria Math" charset="0"/>
                          </a:rPr>
                          <m:t>𝟏</m:t>
                        </m:r>
                      </m:sub>
                    </m:sSub>
                    <m:r>
                      <a:rPr kumimoji="1" lang="en-US" altLang="zh-CN" sz="2400" b="1" i="1">
                        <a:solidFill>
                          <a:srgbClr val="6F1787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kumimoji="1" lang="en-US" altLang="zh-CN" sz="2400" b="1" i="1">
                            <a:solidFill>
                              <a:srgbClr val="6F178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b="1" i="1">
                            <a:solidFill>
                              <a:srgbClr val="6F1787"/>
                            </a:solidFill>
                            <a:latin typeface="Cambria Math" charset="0"/>
                          </a:rPr>
                          <m:t>𝑻</m:t>
                        </m:r>
                      </m:e>
                      <m:sub>
                        <m:r>
                          <a:rPr kumimoji="1" lang="en-US" altLang="zh-CN" sz="2400" b="1" i="1">
                            <a:solidFill>
                              <a:srgbClr val="6F1787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kumimoji="1" lang="zh-CN" altLang="en-US" sz="2400" b="1" dirty="0">
                    <a:solidFill>
                      <a:srgbClr val="6F1787"/>
                    </a:solidFill>
                    <a:latin typeface="微软雅黑" panose="020B0503020204020204" pitchFamily="82" charset="2"/>
                    <a:ea typeface="微软雅黑" panose="020B0503020204020204" pitchFamily="82" charset="2"/>
                  </a:rPr>
                  <a:t>在崩溃以前就已经提交，因此需要被重做</a:t>
                </a:r>
                <a:endParaRPr kumimoji="1" lang="en-US" altLang="zh-CN" sz="2400" b="1" dirty="0">
                  <a:latin typeface="微软雅黑" panose="020B0503020204020204" pitchFamily="82" charset="2"/>
                  <a:ea typeface="微软雅黑" panose="020B0503020204020204" pitchFamily="82" charset="2"/>
                </a:endParaRPr>
              </a:p>
              <a:p>
                <a:pPr marL="914400" lvl="1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zh-CN" altLang="en-US" sz="2000" dirty="0">
                    <a:latin typeface="微软雅黑" panose="020B0503020204020204" pitchFamily="82" charset="2"/>
                    <a:ea typeface="微软雅黑" panose="020B0503020204020204" pitchFamily="82" charset="2"/>
                  </a:rPr>
                  <a:t>日志</a:t>
                </a:r>
                <a:r>
                  <a:rPr kumimoji="1" lang="en-US" altLang="zh-CN" sz="2000" dirty="0">
                    <a:latin typeface="微软雅黑" panose="020B0503020204020204" pitchFamily="82" charset="2"/>
                    <a:ea typeface="微软雅黑" panose="020B0503020204020204" pitchFamily="82" charset="2"/>
                  </a:rPr>
                  <a:t>002</a:t>
                </a:r>
                <a:r>
                  <a:rPr kumimoji="1" lang="zh-CN" altLang="en-US" sz="2000" dirty="0">
                    <a:latin typeface="微软雅黑" panose="020B0503020204020204" pitchFamily="82" charset="2"/>
                    <a:ea typeface="微软雅黑" panose="020B0503020204020204" pitchFamily="82" charset="2"/>
                  </a:rPr>
                  <a:t>、</a:t>
                </a:r>
                <a:r>
                  <a:rPr kumimoji="1" lang="en-US" altLang="zh-CN" sz="2000" dirty="0">
                    <a:latin typeface="微软雅黑" panose="020B0503020204020204" pitchFamily="82" charset="2"/>
                    <a:ea typeface="微软雅黑" panose="020B0503020204020204" pitchFamily="82" charset="2"/>
                  </a:rPr>
                  <a:t>003</a:t>
                </a:r>
                <a:r>
                  <a:rPr kumimoji="1" lang="zh-CN" altLang="en-US" sz="2000" dirty="0">
                    <a:latin typeface="微软雅黑" panose="020B0503020204020204" pitchFamily="82" charset="2"/>
                    <a:ea typeface="微软雅黑" panose="020B0503020204020204" pitchFamily="82" charset="2"/>
                  </a:rPr>
                  <a:t>、</a:t>
                </a:r>
                <a:r>
                  <a:rPr kumimoji="1" lang="en-US" altLang="zh-CN" sz="2000" dirty="0">
                    <a:latin typeface="微软雅黑" panose="020B0503020204020204" pitchFamily="82" charset="2"/>
                    <a:ea typeface="微软雅黑" panose="020B0503020204020204" pitchFamily="82" charset="2"/>
                  </a:rPr>
                  <a:t>005</a:t>
                </a:r>
                <a:r>
                  <a:rPr kumimoji="1" lang="zh-CN" altLang="en-US" sz="2000" dirty="0">
                    <a:latin typeface="微软雅黑" panose="020B0503020204020204" pitchFamily="82" charset="2"/>
                    <a:ea typeface="微软雅黑" panose="020B0503020204020204" pitchFamily="82" charset="2"/>
                  </a:rPr>
                  <a:t>、</a:t>
                </a:r>
                <a:r>
                  <a:rPr kumimoji="1" lang="en-US" altLang="zh-CN" sz="2000" dirty="0">
                    <a:latin typeface="微软雅黑" panose="020B0503020204020204" pitchFamily="82" charset="2"/>
                    <a:ea typeface="微软雅黑" panose="020B0503020204020204" pitchFamily="82" charset="2"/>
                  </a:rPr>
                  <a:t>007</a:t>
                </a:r>
                <a:r>
                  <a:rPr kumimoji="1" lang="zh-CN" altLang="en-US" sz="2000" dirty="0">
                    <a:latin typeface="微软雅黑" panose="020B0503020204020204" pitchFamily="82" charset="2"/>
                    <a:ea typeface="微软雅黑" panose="020B0503020204020204" pitchFamily="82" charset="2"/>
                  </a:rPr>
                  <a:t>、</a:t>
                </a:r>
                <a:r>
                  <a:rPr kumimoji="1" lang="en-US" altLang="zh-CN" sz="2000" dirty="0">
                    <a:latin typeface="微软雅黑" panose="020B0503020204020204" pitchFamily="82" charset="2"/>
                    <a:ea typeface="微软雅黑" panose="020B0503020204020204" pitchFamily="82" charset="2"/>
                  </a:rPr>
                  <a:t>010</a:t>
                </a:r>
                <a:r>
                  <a:rPr kumimoji="1" lang="zh-CN" altLang="en-US" sz="2000" dirty="0">
                    <a:latin typeface="微软雅黑" panose="020B0503020204020204" pitchFamily="82" charset="2"/>
                    <a:ea typeface="微软雅黑" panose="020B0503020204020204" pitchFamily="82" charset="2"/>
                  </a:rPr>
                  <a:t>需要被重做</a:t>
                </a:r>
                <a:endParaRPr kumimoji="1" lang="en-US" altLang="zh-CN" sz="2000" dirty="0">
                  <a:latin typeface="微软雅黑" panose="020B0503020204020204" pitchFamily="82" charset="2"/>
                  <a:ea typeface="微软雅黑" panose="020B0503020204020204" pitchFamily="82" charset="2"/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pitchFamily="2" charset="2"/>
                  <a:buChar char="p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b="1" i="1" smtClean="0">
                            <a:solidFill>
                              <a:srgbClr val="6F178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b="1" i="1">
                            <a:solidFill>
                              <a:srgbClr val="6F1787"/>
                            </a:solidFill>
                            <a:latin typeface="Cambria Math" charset="0"/>
                          </a:rPr>
                          <m:t>𝑻</m:t>
                        </m:r>
                      </m:e>
                      <m:sub>
                        <m:r>
                          <a:rPr kumimoji="1" lang="en-US" altLang="zh-CN" sz="2400" b="1" i="1">
                            <a:solidFill>
                              <a:srgbClr val="6F1787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</m:oMath>
                </a14:m>
                <a:r>
                  <a:rPr kumimoji="1" lang="zh-CN" altLang="en-US" sz="2400" b="1" dirty="0">
                    <a:solidFill>
                      <a:srgbClr val="6F1787"/>
                    </a:solidFill>
                    <a:latin typeface="微软雅黑" panose="020B0503020204020204" pitchFamily="82" charset="2"/>
                    <a:ea typeface="微软雅黑" panose="020B0503020204020204" pitchFamily="82" charset="2"/>
                  </a:rPr>
                  <a:t>在崩溃之前没有结束，需要撤销</a:t>
                </a:r>
                <a:r>
                  <a:rPr kumimoji="1" lang="en-US" altLang="zh-CN" sz="2400" b="1" dirty="0">
                    <a:solidFill>
                      <a:srgbClr val="6F1787"/>
                    </a:solidFill>
                    <a:latin typeface="微软雅黑" panose="020B0503020204020204" pitchFamily="82" charset="2"/>
                    <a:ea typeface="微软雅黑" panose="020B0503020204020204" pitchFamily="82" charset="2"/>
                  </a:rPr>
                  <a:t>/</a:t>
                </a:r>
                <a:r>
                  <a:rPr kumimoji="1" lang="zh-CN" altLang="en-US" sz="2400" b="1" dirty="0">
                    <a:solidFill>
                      <a:srgbClr val="6F1787"/>
                    </a:solidFill>
                    <a:latin typeface="微软雅黑" panose="020B0503020204020204" pitchFamily="82" charset="2"/>
                    <a:ea typeface="微软雅黑" panose="020B0503020204020204" pitchFamily="82" charset="2"/>
                  </a:rPr>
                  <a:t>回滚</a:t>
                </a:r>
                <a:endParaRPr kumimoji="1" lang="en-US" altLang="zh-CN" sz="2400" b="1" dirty="0">
                  <a:solidFill>
                    <a:srgbClr val="6F1787"/>
                  </a:solidFill>
                  <a:latin typeface="微软雅黑" panose="020B0503020204020204" pitchFamily="82" charset="2"/>
                  <a:ea typeface="微软雅黑" panose="020B0503020204020204" pitchFamily="82" charset="2"/>
                </a:endParaRPr>
              </a:p>
              <a:p>
                <a:pPr marL="914400" lvl="1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zh-CN" altLang="en-US" sz="2000" dirty="0">
                    <a:latin typeface="微软雅黑" panose="020B0503020204020204" pitchFamily="82" charset="2"/>
                    <a:ea typeface="微软雅黑" panose="020B0503020204020204" pitchFamily="82" charset="2"/>
                  </a:rPr>
                  <a:t>日志</a:t>
                </a:r>
                <a:r>
                  <a:rPr kumimoji="1" lang="en-US" altLang="zh-CN" sz="2000" dirty="0">
                    <a:latin typeface="微软雅黑" panose="020B0503020204020204" pitchFamily="82" charset="2"/>
                    <a:ea typeface="微软雅黑" panose="020B0503020204020204" pitchFamily="82" charset="2"/>
                  </a:rPr>
                  <a:t>009</a:t>
                </a:r>
                <a:r>
                  <a:rPr kumimoji="1" lang="zh-CN" altLang="en-US" sz="2000" dirty="0">
                    <a:latin typeface="微软雅黑" panose="020B0503020204020204" pitchFamily="82" charset="2"/>
                    <a:ea typeface="微软雅黑" panose="020B0503020204020204" pitchFamily="82" charset="2"/>
                  </a:rPr>
                  <a:t>、</a:t>
                </a:r>
                <a:r>
                  <a:rPr kumimoji="1" lang="en-US" altLang="zh-CN" sz="2000" dirty="0">
                    <a:latin typeface="微软雅黑" panose="020B0503020204020204" pitchFamily="82" charset="2"/>
                    <a:ea typeface="微软雅黑" panose="020B0503020204020204" pitchFamily="82" charset="2"/>
                  </a:rPr>
                  <a:t>012</a:t>
                </a:r>
                <a:r>
                  <a:rPr kumimoji="1" lang="zh-CN" altLang="en-US" sz="2000" dirty="0">
                    <a:latin typeface="微软雅黑" panose="020B0503020204020204" pitchFamily="82" charset="2"/>
                    <a:ea typeface="微软雅黑" panose="020B0503020204020204" pitchFamily="82" charset="2"/>
                  </a:rPr>
                  <a:t>需要被撤销</a:t>
                </a:r>
              </a:p>
              <a:p>
                <a:pPr marL="285750" indent="-285750">
                  <a:lnSpc>
                    <a:spcPct val="150000"/>
                  </a:lnSpc>
                  <a:buFont typeface="Wingdings" pitchFamily="2" charset="2"/>
                  <a:buChar char="p"/>
                </a:pPr>
                <a:endParaRPr kumimoji="1" lang="en-US" altLang="zh-CN" sz="2400" dirty="0">
                  <a:latin typeface="微软雅黑" panose="020B0503020204020204" pitchFamily="82" charset="2"/>
                  <a:ea typeface="微软雅黑" panose="020B0503020204020204" pitchFamily="82" charset="2"/>
                </a:endParaRPr>
              </a:p>
              <a:p>
                <a:pPr>
                  <a:lnSpc>
                    <a:spcPct val="150000"/>
                  </a:lnSpc>
                </a:pPr>
                <a:endParaRPr kumimoji="1" lang="zh-CN" altLang="en-US" sz="2400" dirty="0">
                  <a:latin typeface="微软雅黑" panose="020B0503020204020204" pitchFamily="82" charset="2"/>
                  <a:ea typeface="微软雅黑" panose="020B0503020204020204" pitchFamily="82" charset="2"/>
                </a:endParaRP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26BA5761-D51B-6E4E-9335-A2239C155A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233" y="2019923"/>
                <a:ext cx="6144767" cy="3720377"/>
              </a:xfrm>
              <a:prstGeom prst="rect">
                <a:avLst/>
              </a:prstGeom>
              <a:blipFill>
                <a:blip r:embed="rId2"/>
                <a:stretch>
                  <a:fillRect l="-1389" r="-12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CD9A2C6E-8F76-548B-476A-9F52ACE02300}"/>
                  </a:ext>
                </a:extLst>
              </p:cNvPr>
              <p:cNvSpPr txBox="1"/>
              <p:nvPr/>
            </p:nvSpPr>
            <p:spPr>
              <a:xfrm>
                <a:off x="7943429" y="1427344"/>
                <a:ext cx="3767254" cy="45243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CN" sz="2400" i="1" smtClean="0">
                          <a:latin typeface="Cambria Math" charset="0"/>
                        </a:rPr>
                        <m:t>001:&lt;</m:t>
                      </m:r>
                      <m:sSub>
                        <m:sSub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i="1">
                              <a:latin typeface="Cambria Math" charset="0"/>
                            </a:rPr>
                            <m:t>𝑇</m:t>
                          </m:r>
                        </m:e>
                        <m:sub>
                          <m:r>
                            <a:rPr kumimoji="1" lang="en-US" altLang="zh-CN" sz="2400" i="1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CN" sz="2400" i="1">
                          <a:latin typeface="Cambria Math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kumimoji="1" lang="en-US" altLang="zh-CN" sz="2400">
                          <a:latin typeface="Cambria Math" charset="0"/>
                        </a:rPr>
                        <m:t>start</m:t>
                      </m:r>
                      <m:r>
                        <a:rPr kumimoji="1" lang="en-US" altLang="zh-CN" sz="2400" i="1">
                          <a:latin typeface="Cambria Math" charset="0"/>
                        </a:rPr>
                        <m:t>&gt;</m:t>
                      </m:r>
                    </m:oMath>
                  </m:oMathPara>
                </a14:m>
                <a:endParaRPr kumimoji="1" lang="en-US" altLang="zh-CN" sz="2400" dirty="0">
                  <a:latin typeface="微软雅黑" panose="020B0503020204020204" pitchFamily="82" charset="2"/>
                  <a:ea typeface="微软雅黑" panose="020B0503020204020204" pitchFamily="82" charset="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CN" sz="2400">
                          <a:latin typeface="Cambria Math" charset="0"/>
                        </a:rPr>
                        <m:t>002:</m:t>
                      </m:r>
                      <m:r>
                        <a:rPr kumimoji="1" lang="en-US" altLang="zh-CN" sz="2400" i="1">
                          <a:latin typeface="Cambria Math" charset="0"/>
                        </a:rPr>
                        <m:t>&lt;</m:t>
                      </m:r>
                      <m:sSub>
                        <m:sSub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i="1">
                              <a:latin typeface="Cambria Math" charset="0"/>
                            </a:rPr>
                            <m:t>𝑇</m:t>
                          </m:r>
                        </m:e>
                        <m:sub>
                          <m:r>
                            <a:rPr kumimoji="1" lang="en-US" altLang="zh-CN" sz="2400" i="1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CN" sz="2400" i="1">
                          <a:latin typeface="Cambria Math" charset="0"/>
                        </a:rPr>
                        <m:t>, </m:t>
                      </m:r>
                      <m:r>
                        <a:rPr kumimoji="1" lang="en-US" altLang="zh-CN" sz="2400" i="1">
                          <a:latin typeface="Cambria Math" charset="0"/>
                        </a:rPr>
                        <m:t>𝐴</m:t>
                      </m:r>
                      <m:r>
                        <a:rPr kumimoji="1" lang="en-US" altLang="zh-CN" sz="2400" i="1">
                          <a:latin typeface="Cambria Math" charset="0"/>
                        </a:rPr>
                        <m:t>, 100, 300&gt;</m:t>
                      </m:r>
                    </m:oMath>
                  </m:oMathPara>
                </a14:m>
                <a:endParaRPr kumimoji="1" lang="zh-CN" altLang="en-US" sz="2400" dirty="0">
                  <a:latin typeface="微软雅黑" panose="020B0503020204020204" pitchFamily="82" charset="2"/>
                  <a:ea typeface="微软雅黑" panose="020B0503020204020204" pitchFamily="82" charset="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CN" sz="2400">
                          <a:latin typeface="Cambria Math" charset="0"/>
                        </a:rPr>
                        <m:t>003:</m:t>
                      </m:r>
                      <m:r>
                        <a:rPr kumimoji="1" lang="en-US" altLang="zh-CN" sz="2400" i="1">
                          <a:latin typeface="Cambria Math" charset="0"/>
                        </a:rPr>
                        <m:t>&lt;</m:t>
                      </m:r>
                      <m:sSub>
                        <m:sSub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i="1">
                              <a:latin typeface="Cambria Math" charset="0"/>
                            </a:rPr>
                            <m:t>𝑇</m:t>
                          </m:r>
                        </m:e>
                        <m:sub>
                          <m:r>
                            <a:rPr kumimoji="1" lang="en-US" altLang="zh-CN" sz="2400" i="1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,200, 250&gt;</m:t>
                      </m:r>
                    </m:oMath>
                  </m:oMathPara>
                </a14:m>
                <a:endParaRPr kumimoji="1" lang="en-US" altLang="zh-CN" sz="2400" dirty="0">
                  <a:latin typeface="微软雅黑" panose="020B0503020204020204" pitchFamily="82" charset="2"/>
                  <a:ea typeface="微软雅黑" panose="020B0503020204020204" pitchFamily="82" charset="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CN" sz="2400">
                          <a:latin typeface="Cambria Math" charset="0"/>
                        </a:rPr>
                        <m:t>004:</m:t>
                      </m:r>
                      <m:r>
                        <a:rPr kumimoji="1" lang="en-US" altLang="zh-CN" sz="2400" i="1">
                          <a:latin typeface="Cambria Math" charset="0"/>
                        </a:rPr>
                        <m:t>&lt;</m:t>
                      </m:r>
                      <m:sSub>
                        <m:sSub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i="1">
                              <a:latin typeface="Cambria Math" charset="0"/>
                            </a:rPr>
                            <m:t>𝑇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kumimoji="1" lang="en-US" altLang="zh-CN" sz="2400" i="1">
                          <a:latin typeface="Cambria Math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1" lang="en-US" altLang="zh-CN" sz="2400">
                          <a:latin typeface="Cambria Math" charset="0"/>
                        </a:rPr>
                        <m:t>start</m:t>
                      </m:r>
                      <m:r>
                        <a:rPr kumimoji="1" lang="en-US" altLang="zh-CN" sz="2400" i="1">
                          <a:latin typeface="Cambria Math" charset="0"/>
                        </a:rPr>
                        <m:t>&gt;</m:t>
                      </m:r>
                    </m:oMath>
                  </m:oMathPara>
                </a14:m>
                <a:endParaRPr kumimoji="1" lang="en-US" altLang="zh-CN" sz="2400" dirty="0">
                  <a:latin typeface="微软雅黑" panose="020B0503020204020204" pitchFamily="82" charset="2"/>
                  <a:ea typeface="微软雅黑" panose="020B0503020204020204" pitchFamily="82" charset="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CN" sz="2400">
                          <a:latin typeface="Cambria Math" charset="0"/>
                        </a:rPr>
                        <m:t>005:</m:t>
                      </m:r>
                      <m:r>
                        <a:rPr kumimoji="1" lang="en-US" altLang="zh-CN" sz="2400" i="1">
                          <a:latin typeface="Cambria Math" charset="0"/>
                        </a:rPr>
                        <m:t>&lt;</m:t>
                      </m:r>
                      <m:sSub>
                        <m:sSub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i="1">
                              <a:latin typeface="Cambria Math" charset="0"/>
                            </a:rPr>
                            <m:t>𝑇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CN" sz="2400" i="1">
                          <a:latin typeface="Cambria Math" charset="0"/>
                        </a:rPr>
                        <m:t>,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kumimoji="1" lang="en-US" altLang="zh-CN" sz="2400" i="1">
                          <a:latin typeface="Cambria Math" charset="0"/>
                        </a:rPr>
                        <m:t>,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kumimoji="1" lang="en-US" altLang="zh-CN" sz="2400" i="1">
                          <a:latin typeface="Cambria Math" charset="0"/>
                        </a:rPr>
                        <m:t>00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1" lang="zh-CN" alt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300</m:t>
                      </m:r>
                      <m:r>
                        <a:rPr kumimoji="1" lang="en-US" altLang="zh-CN" sz="2400" i="1">
                          <a:latin typeface="Cambria Math" charset="0"/>
                        </a:rPr>
                        <m:t>&gt;</m:t>
                      </m:r>
                    </m:oMath>
                  </m:oMathPara>
                </a14:m>
                <a:endParaRPr kumimoji="1" lang="zh-CN" altLang="en-US" sz="2400" dirty="0">
                  <a:latin typeface="微软雅黑" panose="020B0503020204020204" pitchFamily="82" charset="2"/>
                  <a:ea typeface="微软雅黑" panose="020B0503020204020204" pitchFamily="82" charset="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CN" sz="2400">
                          <a:latin typeface="Cambria Math" charset="0"/>
                        </a:rPr>
                        <m:t>006:</m:t>
                      </m:r>
                      <m:r>
                        <a:rPr kumimoji="1" lang="en-US" altLang="zh-CN" sz="2400" i="1">
                          <a:latin typeface="Cambria Math" charset="0"/>
                        </a:rPr>
                        <m:t>&lt;</m:t>
                      </m:r>
                      <m:sSub>
                        <m:sSub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i="1">
                              <a:latin typeface="Cambria Math" charset="0"/>
                            </a:rPr>
                            <m:t>𝑇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zh-CN" sz="2400" i="1">
                          <a:latin typeface="Cambria Math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1" lang="en-US" altLang="zh-CN" sz="2400">
                          <a:latin typeface="Cambria Math" charset="0"/>
                        </a:rPr>
                        <m:t>start</m:t>
                      </m:r>
                      <m:r>
                        <a:rPr kumimoji="1" lang="en-US" altLang="zh-CN" sz="2400" i="1">
                          <a:latin typeface="Cambria Math" charset="0"/>
                        </a:rPr>
                        <m:t>&gt;</m:t>
                      </m:r>
                    </m:oMath>
                  </m:oMathPara>
                </a14:m>
                <a:endParaRPr kumimoji="1" lang="en-US" altLang="zh-CN" sz="2400" dirty="0">
                  <a:latin typeface="微软雅黑" panose="020B0503020204020204" pitchFamily="82" charset="2"/>
                  <a:ea typeface="微软雅黑" panose="020B0503020204020204" pitchFamily="82" charset="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CN" sz="2400">
                          <a:latin typeface="Cambria Math" charset="0"/>
                        </a:rPr>
                        <m:t>00</m:t>
                      </m:r>
                      <m:r>
                        <a:rPr kumimoji="1" lang="en-US" altLang="zh-CN" sz="2400" b="0" i="0" smtClean="0">
                          <a:latin typeface="Cambria Math" panose="02040503050406030204" pitchFamily="18" charset="0"/>
                        </a:rPr>
                        <m:t>7</m:t>
                      </m:r>
                      <m:r>
                        <a:rPr kumimoji="1" lang="en-US" altLang="zh-CN" sz="2400">
                          <a:latin typeface="Cambria Math" charset="0"/>
                        </a:rPr>
                        <m:t>:</m:t>
                      </m:r>
                      <m:r>
                        <a:rPr kumimoji="1" lang="en-US" altLang="zh-CN" sz="2400" i="1">
                          <a:latin typeface="Cambria Math" charset="0"/>
                        </a:rPr>
                        <m:t>&lt;</m:t>
                      </m:r>
                      <m:sSub>
                        <m:sSub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i="1">
                              <a:latin typeface="Cambria Math" charset="0"/>
                            </a:rPr>
                            <m:t>𝑇</m:t>
                          </m:r>
                        </m:e>
                        <m:sub>
                          <m:r>
                            <a:rPr kumimoji="1" lang="en-US" altLang="zh-CN" sz="2400" i="1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,300, 350&gt;</m:t>
                      </m:r>
                    </m:oMath>
                  </m:oMathPara>
                </a14:m>
                <a:endParaRPr kumimoji="1" lang="en-US" altLang="zh-CN" sz="2400" dirty="0">
                  <a:latin typeface="微软雅黑" panose="020B0503020204020204" pitchFamily="82" charset="2"/>
                  <a:ea typeface="微软雅黑" panose="020B0503020204020204" pitchFamily="82" charset="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CN" sz="2400">
                          <a:latin typeface="Cambria Math" charset="0"/>
                        </a:rPr>
                        <m:t>00</m:t>
                      </m:r>
                      <m:r>
                        <a:rPr kumimoji="1" lang="en-US" altLang="zh-CN" sz="2400" b="0" i="0" smtClean="0">
                          <a:latin typeface="Cambria Math" panose="02040503050406030204" pitchFamily="18" charset="0"/>
                        </a:rPr>
                        <m:t>8</m:t>
                      </m:r>
                      <m:r>
                        <a:rPr kumimoji="1" lang="en-US" altLang="zh-CN" sz="2400">
                          <a:latin typeface="Cambria Math" charset="0"/>
                        </a:rPr>
                        <m:t>:</m:t>
                      </m:r>
                      <m:r>
                        <a:rPr kumimoji="1" lang="en-US" altLang="zh-CN" sz="2400" i="1">
                          <a:latin typeface="Cambria Math" charset="0"/>
                        </a:rPr>
                        <m:t>&lt;</m:t>
                      </m:r>
                      <m:sSub>
                        <m:sSub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i="1">
                              <a:latin typeface="Cambria Math" charset="0"/>
                            </a:rPr>
                            <m:t>𝑇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CN" sz="2400" i="1">
                          <a:latin typeface="Cambria Math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kumimoji="1" lang="en-US" altLang="zh-CN" sz="2400" b="0" i="0" smtClean="0">
                          <a:latin typeface="Cambria Math" panose="02040503050406030204" pitchFamily="18" charset="0"/>
                        </a:rPr>
                        <m:t>commit</m:t>
                      </m:r>
                      <m:r>
                        <a:rPr kumimoji="1" lang="en-US" altLang="zh-CN" sz="2400" i="1">
                          <a:latin typeface="Cambria Math" charset="0"/>
                        </a:rPr>
                        <m:t>&gt;</m:t>
                      </m:r>
                    </m:oMath>
                  </m:oMathPara>
                </a14:m>
                <a:endParaRPr kumimoji="1" lang="zh-CN" altLang="en-US" sz="2400" dirty="0">
                  <a:latin typeface="微软雅黑" panose="020B0503020204020204" pitchFamily="82" charset="2"/>
                  <a:ea typeface="微软雅黑" panose="020B0503020204020204" pitchFamily="82" charset="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CN" sz="2400">
                          <a:latin typeface="Cambria Math" charset="0"/>
                        </a:rPr>
                        <m:t>0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09</m:t>
                      </m:r>
                      <m:r>
                        <a:rPr kumimoji="1" lang="en-US" altLang="zh-CN" sz="2400" i="1">
                          <a:latin typeface="Cambria Math" charset="0"/>
                        </a:rPr>
                        <m:t>:&lt;</m:t>
                      </m:r>
                      <m:sSub>
                        <m:sSub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i="1">
                              <a:latin typeface="Cambria Math" charset="0"/>
                            </a:rPr>
                            <m:t>𝑇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1" lang="en-US" altLang="zh-CN" sz="2400" i="1">
                          <a:latin typeface="Cambria Math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, 250,450&gt;</m:t>
                      </m:r>
                    </m:oMath>
                  </m:oMathPara>
                </a14:m>
                <a:endParaRPr kumimoji="1" lang="en-US" altLang="zh-CN" sz="2400" dirty="0">
                  <a:latin typeface="微软雅黑" panose="020B0503020204020204" pitchFamily="82" charset="2"/>
                  <a:ea typeface="微软雅黑" panose="020B0503020204020204" pitchFamily="82" charset="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CN" sz="2400">
                          <a:latin typeface="Cambria Math" charset="0"/>
                        </a:rPr>
                        <m:t>0</m:t>
                      </m:r>
                      <m:r>
                        <a:rPr kumimoji="1" lang="en-US" altLang="zh-CN" sz="2400" i="1">
                          <a:latin typeface="Cambria Math" charset="0"/>
                        </a:rPr>
                        <m:t>1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kumimoji="1" lang="en-US" altLang="zh-CN" sz="2400" i="1">
                          <a:latin typeface="Cambria Math" charset="0"/>
                        </a:rPr>
                        <m:t>:&lt;</m:t>
                      </m:r>
                      <m:sSub>
                        <m:sSub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i="1">
                              <a:latin typeface="Cambria Math" charset="0"/>
                            </a:rPr>
                            <m:t>𝑇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zh-CN" sz="2400" i="1">
                          <a:latin typeface="Cambria Math" charset="0"/>
                        </a:rPr>
                        <m:t>,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kumimoji="1" lang="en-US" altLang="zh-CN" sz="2400" i="1">
                          <a:latin typeface="Cambria Math" charset="0"/>
                        </a:rPr>
                        <m:t>,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kumimoji="1" lang="en-US" altLang="zh-CN" sz="2400" i="1">
                          <a:latin typeface="Cambria Math" charset="0"/>
                        </a:rPr>
                        <m:t>00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,500</m:t>
                      </m:r>
                      <m:r>
                        <a:rPr kumimoji="1" lang="en-US" altLang="zh-CN" sz="2400" i="1">
                          <a:latin typeface="Cambria Math" charset="0"/>
                        </a:rPr>
                        <m:t>&gt;</m:t>
                      </m:r>
                    </m:oMath>
                  </m:oMathPara>
                </a14:m>
                <a:endParaRPr kumimoji="1" lang="en-US" altLang="zh-CN" sz="2400" dirty="0">
                  <a:latin typeface="微软雅黑" panose="020B0503020204020204" pitchFamily="82" charset="2"/>
                  <a:ea typeface="微软雅黑" panose="020B0503020204020204" pitchFamily="82" charset="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CN" sz="2400">
                          <a:latin typeface="Cambria Math" charset="0"/>
                        </a:rPr>
                        <m:t>01</m:t>
                      </m:r>
                      <m:r>
                        <a:rPr kumimoji="1" lang="en-US" altLang="zh-CN" sz="2400" b="0" i="0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kumimoji="1" lang="en-US" altLang="zh-CN" sz="2400">
                          <a:latin typeface="Cambria Math" charset="0"/>
                        </a:rPr>
                        <m:t>:</m:t>
                      </m:r>
                      <m:r>
                        <a:rPr kumimoji="1" lang="en-US" altLang="zh-CN" sz="2400" i="1">
                          <a:latin typeface="Cambria Math" charset="0"/>
                        </a:rPr>
                        <m:t>&lt;</m:t>
                      </m:r>
                      <m:sSub>
                        <m:sSub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i="1">
                              <a:latin typeface="Cambria Math" charset="0"/>
                            </a:rPr>
                            <m:t>𝑇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zh-CN" sz="2400" i="1">
                          <a:latin typeface="Cambria Math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kumimoji="1" lang="en-US" altLang="zh-CN" sz="2400" b="0" i="0" smtClean="0">
                          <a:latin typeface="Cambria Math" panose="02040503050406030204" pitchFamily="18" charset="0"/>
                        </a:rPr>
                        <m:t>commit</m:t>
                      </m:r>
                      <m:r>
                        <a:rPr kumimoji="1" lang="en-US" altLang="zh-CN" sz="2400" i="1">
                          <a:latin typeface="Cambria Math" charset="0"/>
                        </a:rPr>
                        <m:t>&gt;</m:t>
                      </m:r>
                    </m:oMath>
                  </m:oMathPara>
                </a14:m>
                <a:endParaRPr kumimoji="1" lang="en-US" altLang="zh-CN" sz="2400" dirty="0">
                  <a:latin typeface="微软雅黑" panose="020B0503020204020204" pitchFamily="82" charset="2"/>
                  <a:ea typeface="微软雅黑" panose="020B0503020204020204" pitchFamily="82" charset="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CN" sz="2400">
                          <a:latin typeface="Cambria Math" charset="0"/>
                        </a:rPr>
                        <m:t>01</m:t>
                      </m:r>
                      <m:r>
                        <a:rPr kumimoji="1" lang="en-US" altLang="zh-CN" sz="2400" b="0" i="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kumimoji="1" lang="en-US" altLang="zh-CN" sz="2400">
                          <a:latin typeface="Cambria Math" charset="0"/>
                        </a:rPr>
                        <m:t>:</m:t>
                      </m:r>
                      <m:r>
                        <a:rPr kumimoji="1" lang="en-US" altLang="zh-CN" sz="2400" i="1">
                          <a:latin typeface="Cambria Math" charset="0"/>
                        </a:rPr>
                        <m:t>&lt;</m:t>
                      </m:r>
                      <m:sSub>
                        <m:sSub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i="1">
                              <a:latin typeface="Cambria Math" charset="0"/>
                            </a:rPr>
                            <m:t>𝑇</m:t>
                          </m:r>
                        </m:e>
                        <m:sub>
                          <m:r>
                            <a:rPr kumimoji="1" lang="en-US" altLang="zh-CN" sz="2400" i="1">
                              <a:latin typeface="Cambria Math" charset="0"/>
                            </a:rPr>
                            <m:t>3</m:t>
                          </m:r>
                        </m:sub>
                      </m:sSub>
                      <m:r>
                        <a:rPr kumimoji="1" lang="en-US" altLang="zh-CN" sz="2400" i="1">
                          <a:latin typeface="Cambria Math" charset="0"/>
                        </a:rPr>
                        <m:t>,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kumimoji="1" lang="en-US" altLang="zh-CN" sz="2400" i="1">
                          <a:latin typeface="Cambria Math" charset="0"/>
                        </a:rPr>
                        <m:t>, 400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,800</m:t>
                      </m:r>
                      <m:r>
                        <a:rPr kumimoji="1" lang="en-US" altLang="zh-CN" sz="2400" i="1">
                          <a:latin typeface="Cambria Math" charset="0"/>
                        </a:rPr>
                        <m:t>&gt;</m:t>
                      </m:r>
                    </m:oMath>
                  </m:oMathPara>
                </a14:m>
                <a:endParaRPr kumimoji="1" lang="en-US" altLang="zh-CN" sz="2400" dirty="0">
                  <a:latin typeface="微软雅黑" panose="020B0503020204020204" pitchFamily="82" charset="2"/>
                  <a:ea typeface="微软雅黑" panose="020B0503020204020204" pitchFamily="82" charset="2"/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CD9A2C6E-8F76-548B-476A-9F52ACE023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3429" y="1427344"/>
                <a:ext cx="3767254" cy="4524315"/>
              </a:xfrm>
              <a:prstGeom prst="rect">
                <a:avLst/>
              </a:prstGeom>
              <a:blipFill>
                <a:blip r:embed="rId3"/>
                <a:stretch>
                  <a:fillRect l="-4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2928333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18">
            <a:extLst>
              <a:ext uri="{FF2B5EF4-FFF2-40B4-BE49-F238E27FC236}">
                <a16:creationId xmlns:a16="http://schemas.microsoft.com/office/drawing/2014/main" id="{4C706551-5A5B-4A45-BA96-9E352035715A}"/>
              </a:ext>
            </a:extLst>
          </p:cNvPr>
          <p:cNvSpPr/>
          <p:nvPr/>
        </p:nvSpPr>
        <p:spPr>
          <a:xfrm>
            <a:off x="423632" y="1156547"/>
            <a:ext cx="6755416" cy="5293757"/>
          </a:xfrm>
          <a:prstGeom prst="roundRect">
            <a:avLst>
              <a:gd name="adj" fmla="val 9827"/>
            </a:avLst>
          </a:prstGeom>
          <a:solidFill>
            <a:schemeClr val="bg1"/>
          </a:solidFill>
          <a:ln w="12700" cap="flat">
            <a:gradFill>
              <a:gsLst>
                <a:gs pos="0">
                  <a:srgbClr val="3B20FF">
                    <a:alpha val="16000"/>
                  </a:srgbClr>
                </a:gs>
                <a:gs pos="100000">
                  <a:srgbClr val="6F1787"/>
                </a:gs>
              </a:gsLst>
              <a:lin ang="10800000" scaled="1"/>
            </a:gradFill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endParaRPr lang="zh-CN" altLang="en-US" b="1" dirty="0">
              <a:latin typeface="微软雅黑" panose="020B0503020204020204" pitchFamily="82" charset="2"/>
              <a:ea typeface="微软雅黑" panose="020B0503020204020204" pitchFamily="82" charset="2"/>
              <a:sym typeface="+mn-ea"/>
            </a:endParaRPr>
          </a:p>
        </p:txBody>
      </p:sp>
      <p:sp>
        <p:nvSpPr>
          <p:cNvPr id="10" name="Shape18">
            <a:extLst>
              <a:ext uri="{FF2B5EF4-FFF2-40B4-BE49-F238E27FC236}">
                <a16:creationId xmlns:a16="http://schemas.microsoft.com/office/drawing/2014/main" id="{37A104FF-D464-4916-A503-C80F5BBB45F2}"/>
              </a:ext>
            </a:extLst>
          </p:cNvPr>
          <p:cNvSpPr/>
          <p:nvPr/>
        </p:nvSpPr>
        <p:spPr>
          <a:xfrm>
            <a:off x="7404100" y="1394284"/>
            <a:ext cx="4267200" cy="4117516"/>
          </a:xfrm>
          <a:prstGeom prst="roundRect">
            <a:avLst>
              <a:gd name="adj" fmla="val 9827"/>
            </a:avLst>
          </a:prstGeom>
          <a:solidFill>
            <a:schemeClr val="bg1"/>
          </a:solidFill>
          <a:ln w="12700" cap="flat">
            <a:gradFill>
              <a:gsLst>
                <a:gs pos="0">
                  <a:srgbClr val="3B20FF">
                    <a:alpha val="16000"/>
                  </a:srgbClr>
                </a:gs>
                <a:gs pos="100000">
                  <a:srgbClr val="6F1787"/>
                </a:gs>
              </a:gsLst>
              <a:lin ang="10800000" scaled="1"/>
            </a:gradFill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endParaRPr lang="zh-CN" altLang="en-US" b="1" dirty="0">
              <a:latin typeface="微软雅黑" panose="020B0503020204020204" pitchFamily="82" charset="2"/>
              <a:ea typeface="微软雅黑" panose="020B0503020204020204" pitchFamily="82" charset="2"/>
              <a:sym typeface="+mn-ea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CDFAC48E-4094-C945-911C-8E91FFAFF64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BBDC00-B9E2-4EFD-9306-2934E87247C6}" type="slidenum">
              <a:rPr lang="zh-CN" altLang="en-US" smtClean="0">
                <a:latin typeface="微软雅黑" panose="020B0503020204020204" pitchFamily="82" charset="2"/>
                <a:ea typeface="微软雅黑" panose="020B0503020204020204" pitchFamily="82" charset="2"/>
              </a:rPr>
              <a:pPr/>
              <a:t>64</a:t>
            </a:fld>
            <a:endParaRPr lang="zh-CN" altLang="en-US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C7710DA8-E9BC-0C4D-B398-CA8330DB3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latin typeface="微软雅黑" panose="020B0503020204020204" pitchFamily="82" charset="2"/>
                <a:ea typeface="微软雅黑" panose="020B0503020204020204" pitchFamily="82" charset="2"/>
              </a:rPr>
              <a:t>基于</a:t>
            </a:r>
            <a:r>
              <a:rPr kumimoji="1" lang="en-US" altLang="zh-CN" dirty="0">
                <a:latin typeface="微软雅黑" panose="020B0503020204020204" pitchFamily="82" charset="2"/>
                <a:ea typeface="微软雅黑" panose="020B0503020204020204" pitchFamily="82" charset="2"/>
              </a:rPr>
              <a:t>undo/redo</a:t>
            </a:r>
            <a:r>
              <a:rPr kumimoji="1" lang="zh-CN" altLang="en-US" dirty="0">
                <a:latin typeface="微软雅黑" panose="020B0503020204020204" pitchFamily="82" charset="2"/>
                <a:ea typeface="微软雅黑" panose="020B0503020204020204" pitchFamily="82" charset="2"/>
              </a:rPr>
              <a:t>日志的恢复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E16A1EC-1B99-FE48-AB96-BC4FABE06F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93386" y="1672714"/>
            <a:ext cx="3852862" cy="186531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kumimoji="1" lang="zh-CN" altLang="en-US" sz="2400" b="1" dirty="0">
                <a:solidFill>
                  <a:srgbClr val="6F1787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撤销过程中数据修改不会立刻写回磁盘，需要写入</a:t>
            </a:r>
            <a:r>
              <a:rPr kumimoji="1" lang="en-US" altLang="zh-CN" sz="2400" b="1" dirty="0">
                <a:solidFill>
                  <a:srgbClr val="6F1787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CLR</a:t>
            </a:r>
            <a:r>
              <a:rPr kumimoji="1" lang="zh-CN" altLang="en-US" sz="2400" b="1" dirty="0">
                <a:solidFill>
                  <a:srgbClr val="6F1787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日志</a:t>
            </a:r>
            <a:endParaRPr kumimoji="1" lang="en-US" altLang="zh-CN" sz="2400" b="1" dirty="0">
              <a:solidFill>
                <a:srgbClr val="6F1787"/>
              </a:solidFill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6F1787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一旦撤销完成后系统再次崩溃，可以使用</a:t>
            </a:r>
            <a:r>
              <a:rPr lang="en-US" altLang="zh-CN" sz="2400" b="1" dirty="0">
                <a:solidFill>
                  <a:srgbClr val="6F1787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CLR</a:t>
            </a:r>
            <a:r>
              <a:rPr lang="zh-CN" altLang="en-US" sz="2400" b="1" dirty="0">
                <a:solidFill>
                  <a:srgbClr val="6F1787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重做撤销操作</a:t>
            </a:r>
            <a:endParaRPr kumimoji="1" lang="zh-CN" altLang="en-US" sz="2400" b="1" dirty="0">
              <a:solidFill>
                <a:srgbClr val="6F1787"/>
              </a:solidFill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34E5210-D6D3-8347-8E71-EEA50B5475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zh-CN" altLang="en-US">
                <a:latin typeface="微软雅黑" panose="020B0503020204020204" pitchFamily="82" charset="2"/>
                <a:ea typeface="微软雅黑" panose="020B0503020204020204" pitchFamily="82" charset="2"/>
              </a:rPr>
              <a:t>数据库系统</a:t>
            </a:r>
            <a:r>
              <a:rPr lang="en-US" altLang="zh-CN">
                <a:latin typeface="微软雅黑" panose="020B0503020204020204" pitchFamily="82" charset="2"/>
                <a:ea typeface="微软雅黑" panose="020B0503020204020204" pitchFamily="82" charset="2"/>
              </a:rPr>
              <a:t>—</a:t>
            </a:r>
            <a:r>
              <a:rPr lang="zh-CN" altLang="en-US">
                <a:latin typeface="微软雅黑" panose="020B0503020204020204" pitchFamily="82" charset="2"/>
                <a:ea typeface="微软雅黑" panose="020B0503020204020204" pitchFamily="82" charset="2"/>
              </a:rPr>
              <a:t>故障恢复</a:t>
            </a:r>
            <a:endParaRPr lang="en-US" altLang="zh-CN" sz="12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D8A5727E-A81A-6E40-9705-3113C013FB17}"/>
                  </a:ext>
                </a:extLst>
              </p:cNvPr>
              <p:cNvSpPr txBox="1"/>
              <p:nvPr/>
            </p:nvSpPr>
            <p:spPr>
              <a:xfrm>
                <a:off x="809251" y="1294499"/>
                <a:ext cx="3013362" cy="52937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CN" sz="2000" i="1" smtClean="0">
                          <a:latin typeface="Cambria Math" charset="0"/>
                        </a:rPr>
                        <m:t>001:&lt;</m:t>
                      </m:r>
                      <m:sSub>
                        <m:sSubPr>
                          <m:ctrlPr>
                            <a:rPr kumimoji="1"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000" i="1">
                              <a:latin typeface="Cambria Math" charset="0"/>
                            </a:rPr>
                            <m:t>𝑇</m:t>
                          </m:r>
                        </m:e>
                        <m:sub>
                          <m:r>
                            <a:rPr kumimoji="1" lang="en-US" altLang="zh-CN" sz="2000" i="1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CN" sz="2000" i="1">
                          <a:latin typeface="Cambria Math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kumimoji="1" lang="en-US" altLang="zh-CN" sz="2000">
                          <a:latin typeface="Cambria Math" charset="0"/>
                        </a:rPr>
                        <m:t>start</m:t>
                      </m:r>
                      <m:r>
                        <a:rPr kumimoji="1" lang="en-US" altLang="zh-CN" sz="2000" i="1">
                          <a:latin typeface="Cambria Math" charset="0"/>
                        </a:rPr>
                        <m:t>&gt;</m:t>
                      </m:r>
                    </m:oMath>
                  </m:oMathPara>
                </a14:m>
                <a:endParaRPr kumimoji="1" lang="en-US" altLang="zh-CN" sz="2000" dirty="0">
                  <a:latin typeface="微软雅黑" panose="020B0503020204020204" pitchFamily="82" charset="2"/>
                  <a:ea typeface="微软雅黑" panose="020B0503020204020204" pitchFamily="82" charset="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CN" sz="2000">
                          <a:latin typeface="Cambria Math" charset="0"/>
                        </a:rPr>
                        <m:t>002:</m:t>
                      </m:r>
                      <m:r>
                        <a:rPr kumimoji="1" lang="en-US" altLang="zh-CN" sz="2000" i="1">
                          <a:latin typeface="Cambria Math" charset="0"/>
                        </a:rPr>
                        <m:t>&lt;</m:t>
                      </m:r>
                      <m:sSub>
                        <m:sSubPr>
                          <m:ctrlPr>
                            <a:rPr kumimoji="1"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000" i="1">
                              <a:latin typeface="Cambria Math" charset="0"/>
                            </a:rPr>
                            <m:t>𝑇</m:t>
                          </m:r>
                        </m:e>
                        <m:sub>
                          <m:r>
                            <a:rPr kumimoji="1" lang="en-US" altLang="zh-CN" sz="2000" i="1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CN" sz="2000" i="1">
                          <a:latin typeface="Cambria Math" charset="0"/>
                        </a:rPr>
                        <m:t>, </m:t>
                      </m:r>
                      <m:r>
                        <a:rPr kumimoji="1" lang="en-US" altLang="zh-CN" sz="2000" i="1">
                          <a:latin typeface="Cambria Math" charset="0"/>
                        </a:rPr>
                        <m:t>𝐴</m:t>
                      </m:r>
                      <m:r>
                        <a:rPr kumimoji="1" lang="en-US" altLang="zh-CN" sz="2000" i="1">
                          <a:latin typeface="Cambria Math" charset="0"/>
                        </a:rPr>
                        <m:t>, 100, 300&gt;</m:t>
                      </m:r>
                    </m:oMath>
                  </m:oMathPara>
                </a14:m>
                <a:endParaRPr kumimoji="1" lang="zh-CN" altLang="en-US" sz="2000" dirty="0">
                  <a:latin typeface="微软雅黑" panose="020B0503020204020204" pitchFamily="82" charset="2"/>
                  <a:ea typeface="微软雅黑" panose="020B0503020204020204" pitchFamily="82" charset="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CN" sz="2000">
                          <a:latin typeface="Cambria Math" charset="0"/>
                        </a:rPr>
                        <m:t>003:</m:t>
                      </m:r>
                      <m:r>
                        <a:rPr kumimoji="1" lang="en-US" altLang="zh-CN" sz="2000" i="1">
                          <a:latin typeface="Cambria Math" charset="0"/>
                        </a:rPr>
                        <m:t>&lt;</m:t>
                      </m:r>
                      <m:sSub>
                        <m:sSubPr>
                          <m:ctrlPr>
                            <a:rPr kumimoji="1"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000" i="1">
                              <a:latin typeface="Cambria Math" charset="0"/>
                            </a:rPr>
                            <m:t>𝑇</m:t>
                          </m:r>
                        </m:e>
                        <m:sub>
                          <m:r>
                            <a:rPr kumimoji="1" lang="en-US" altLang="zh-CN" sz="2000" i="1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CN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1" lang="en-US" altLang="zh-CN" sz="20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kumimoji="1" lang="en-US" altLang="zh-CN" sz="2000" b="0" i="1" smtClean="0">
                          <a:latin typeface="Cambria Math" panose="02040503050406030204" pitchFamily="18" charset="0"/>
                        </a:rPr>
                        <m:t>,200, 250&gt;</m:t>
                      </m:r>
                    </m:oMath>
                  </m:oMathPara>
                </a14:m>
                <a:endParaRPr kumimoji="1" lang="en-US" altLang="zh-CN" sz="2000" dirty="0">
                  <a:latin typeface="微软雅黑" panose="020B0503020204020204" pitchFamily="82" charset="2"/>
                  <a:ea typeface="微软雅黑" panose="020B0503020204020204" pitchFamily="82" charset="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CN" sz="2000">
                          <a:latin typeface="Cambria Math" charset="0"/>
                        </a:rPr>
                        <m:t>004:</m:t>
                      </m:r>
                      <m:r>
                        <a:rPr kumimoji="1" lang="en-US" altLang="zh-CN" sz="2000" i="1">
                          <a:latin typeface="Cambria Math" charset="0"/>
                        </a:rPr>
                        <m:t>&lt;</m:t>
                      </m:r>
                      <m:sSub>
                        <m:sSubPr>
                          <m:ctrlPr>
                            <a:rPr kumimoji="1"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000" i="1">
                              <a:latin typeface="Cambria Math" charset="0"/>
                            </a:rPr>
                            <m:t>𝑇</m:t>
                          </m:r>
                        </m:e>
                        <m:sub>
                          <m:r>
                            <a:rPr kumimoji="1" lang="en-US" altLang="zh-CN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kumimoji="1" lang="en-US" altLang="zh-CN" sz="2000" i="1">
                          <a:latin typeface="Cambria Math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1" lang="en-US" altLang="zh-CN" sz="2000">
                          <a:latin typeface="Cambria Math" charset="0"/>
                        </a:rPr>
                        <m:t>start</m:t>
                      </m:r>
                      <m:r>
                        <a:rPr kumimoji="1" lang="en-US" altLang="zh-CN" sz="2000" i="1">
                          <a:latin typeface="Cambria Math" charset="0"/>
                        </a:rPr>
                        <m:t>&gt;</m:t>
                      </m:r>
                    </m:oMath>
                  </m:oMathPara>
                </a14:m>
                <a:endParaRPr kumimoji="1" lang="en-US" altLang="zh-CN" sz="2000" dirty="0">
                  <a:latin typeface="微软雅黑" panose="020B0503020204020204" pitchFamily="82" charset="2"/>
                  <a:ea typeface="微软雅黑" panose="020B0503020204020204" pitchFamily="82" charset="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CN" sz="2000">
                          <a:latin typeface="Cambria Math" charset="0"/>
                        </a:rPr>
                        <m:t>005:</m:t>
                      </m:r>
                      <m:r>
                        <a:rPr kumimoji="1" lang="en-US" altLang="zh-CN" sz="2000" i="1">
                          <a:latin typeface="Cambria Math" charset="0"/>
                        </a:rPr>
                        <m:t>&lt;</m:t>
                      </m:r>
                      <m:sSub>
                        <m:sSubPr>
                          <m:ctrlPr>
                            <a:rPr kumimoji="1"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000" i="1">
                              <a:latin typeface="Cambria Math" charset="0"/>
                            </a:rPr>
                            <m:t>𝑇</m:t>
                          </m:r>
                        </m:e>
                        <m:sub>
                          <m:r>
                            <a:rPr kumimoji="1" lang="en-US" altLang="zh-CN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CN" sz="2000" i="1">
                          <a:latin typeface="Cambria Math" charset="0"/>
                        </a:rPr>
                        <m:t>, </m:t>
                      </m:r>
                      <m:r>
                        <a:rPr kumimoji="1" lang="en-US" altLang="zh-CN" sz="20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kumimoji="1" lang="en-US" altLang="zh-CN" sz="2000" i="1">
                          <a:latin typeface="Cambria Math" charset="0"/>
                        </a:rPr>
                        <m:t>, </m:t>
                      </m:r>
                      <m:r>
                        <a:rPr kumimoji="1" lang="en-US" altLang="zh-CN" sz="2000" b="0" i="1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kumimoji="1" lang="en-US" altLang="zh-CN" sz="2000" i="1">
                          <a:latin typeface="Cambria Math" charset="0"/>
                        </a:rPr>
                        <m:t>00</m:t>
                      </m:r>
                      <m:r>
                        <a:rPr kumimoji="1" lang="en-US" altLang="zh-CN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1" lang="zh-CN" alt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000" b="0" i="1" smtClean="0">
                          <a:latin typeface="Cambria Math" panose="02040503050406030204" pitchFamily="18" charset="0"/>
                        </a:rPr>
                        <m:t>300</m:t>
                      </m:r>
                      <m:r>
                        <a:rPr kumimoji="1" lang="en-US" altLang="zh-CN" sz="2000" i="1">
                          <a:latin typeface="Cambria Math" charset="0"/>
                        </a:rPr>
                        <m:t>&gt;</m:t>
                      </m:r>
                    </m:oMath>
                  </m:oMathPara>
                </a14:m>
                <a:endParaRPr kumimoji="1" lang="zh-CN" altLang="en-US" sz="2000" dirty="0">
                  <a:latin typeface="微软雅黑" panose="020B0503020204020204" pitchFamily="82" charset="2"/>
                  <a:ea typeface="微软雅黑" panose="020B0503020204020204" pitchFamily="82" charset="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CN" sz="2000">
                          <a:latin typeface="Cambria Math" charset="0"/>
                        </a:rPr>
                        <m:t>006:</m:t>
                      </m:r>
                      <m:r>
                        <a:rPr kumimoji="1" lang="en-US" altLang="zh-CN" sz="2000" i="1">
                          <a:latin typeface="Cambria Math" charset="0"/>
                        </a:rPr>
                        <m:t>&lt;</m:t>
                      </m:r>
                      <m:sSub>
                        <m:sSubPr>
                          <m:ctrlPr>
                            <a:rPr kumimoji="1"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000" i="1">
                              <a:latin typeface="Cambria Math" charset="0"/>
                            </a:rPr>
                            <m:t>𝑇</m:t>
                          </m:r>
                        </m:e>
                        <m:sub>
                          <m:r>
                            <a:rPr kumimoji="1" lang="en-US" altLang="zh-CN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zh-CN" sz="2000" i="1">
                          <a:latin typeface="Cambria Math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1" lang="en-US" altLang="zh-CN" sz="2000">
                          <a:latin typeface="Cambria Math" charset="0"/>
                        </a:rPr>
                        <m:t>start</m:t>
                      </m:r>
                      <m:r>
                        <a:rPr kumimoji="1" lang="en-US" altLang="zh-CN" sz="2000" i="1">
                          <a:latin typeface="Cambria Math" charset="0"/>
                        </a:rPr>
                        <m:t>&gt;</m:t>
                      </m:r>
                    </m:oMath>
                  </m:oMathPara>
                </a14:m>
                <a:endParaRPr kumimoji="1" lang="en-US" altLang="zh-CN" sz="2000" dirty="0">
                  <a:latin typeface="微软雅黑" panose="020B0503020204020204" pitchFamily="82" charset="2"/>
                  <a:ea typeface="微软雅黑" panose="020B0503020204020204" pitchFamily="82" charset="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CN" sz="2000">
                          <a:latin typeface="Cambria Math" charset="0"/>
                        </a:rPr>
                        <m:t>00</m:t>
                      </m:r>
                      <m:r>
                        <a:rPr kumimoji="1" lang="en-US" altLang="zh-CN" sz="2000" b="0" i="0" smtClean="0">
                          <a:latin typeface="Cambria Math" panose="02040503050406030204" pitchFamily="18" charset="0"/>
                        </a:rPr>
                        <m:t>7</m:t>
                      </m:r>
                      <m:r>
                        <a:rPr kumimoji="1" lang="en-US" altLang="zh-CN" sz="2000">
                          <a:latin typeface="Cambria Math" charset="0"/>
                        </a:rPr>
                        <m:t>:</m:t>
                      </m:r>
                      <m:r>
                        <a:rPr kumimoji="1" lang="en-US" altLang="zh-CN" sz="2000" i="1">
                          <a:latin typeface="Cambria Math" charset="0"/>
                        </a:rPr>
                        <m:t>&lt;</m:t>
                      </m:r>
                      <m:sSub>
                        <m:sSubPr>
                          <m:ctrlPr>
                            <a:rPr kumimoji="1"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000" i="1">
                              <a:latin typeface="Cambria Math" charset="0"/>
                            </a:rPr>
                            <m:t>𝑇</m:t>
                          </m:r>
                        </m:e>
                        <m:sub>
                          <m:r>
                            <a:rPr kumimoji="1" lang="en-US" altLang="zh-CN" sz="2000" i="1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zh-CN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1" lang="en-US" altLang="zh-CN" sz="20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kumimoji="1" lang="en-US" altLang="zh-CN" sz="2000" b="0" i="1" smtClean="0">
                          <a:latin typeface="Cambria Math" panose="02040503050406030204" pitchFamily="18" charset="0"/>
                        </a:rPr>
                        <m:t>,300, 350&gt;</m:t>
                      </m:r>
                    </m:oMath>
                  </m:oMathPara>
                </a14:m>
                <a:endParaRPr kumimoji="1" lang="en-US" altLang="zh-CN" sz="2000" dirty="0">
                  <a:latin typeface="微软雅黑" panose="020B0503020204020204" pitchFamily="82" charset="2"/>
                  <a:ea typeface="微软雅黑" panose="020B0503020204020204" pitchFamily="82" charset="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CN" sz="2000">
                          <a:latin typeface="Cambria Math" charset="0"/>
                        </a:rPr>
                        <m:t>00</m:t>
                      </m:r>
                      <m:r>
                        <a:rPr kumimoji="1" lang="en-US" altLang="zh-CN" sz="2000" b="0" i="0" smtClean="0">
                          <a:latin typeface="Cambria Math" panose="02040503050406030204" pitchFamily="18" charset="0"/>
                        </a:rPr>
                        <m:t>8</m:t>
                      </m:r>
                      <m:r>
                        <a:rPr kumimoji="1" lang="en-US" altLang="zh-CN" sz="2000">
                          <a:latin typeface="Cambria Math" charset="0"/>
                        </a:rPr>
                        <m:t>:</m:t>
                      </m:r>
                      <m:r>
                        <a:rPr kumimoji="1" lang="en-US" altLang="zh-CN" sz="2000" i="1">
                          <a:latin typeface="Cambria Math" charset="0"/>
                        </a:rPr>
                        <m:t>&lt;</m:t>
                      </m:r>
                      <m:sSub>
                        <m:sSubPr>
                          <m:ctrlPr>
                            <a:rPr kumimoji="1"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000" i="1">
                              <a:latin typeface="Cambria Math" charset="0"/>
                            </a:rPr>
                            <m:t>𝑇</m:t>
                          </m:r>
                        </m:e>
                        <m:sub>
                          <m:r>
                            <a:rPr kumimoji="1" lang="en-US" altLang="zh-CN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CN" sz="2000" i="1">
                          <a:latin typeface="Cambria Math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kumimoji="1" lang="en-US" altLang="zh-CN" sz="2000" b="0" i="0" smtClean="0">
                          <a:latin typeface="Cambria Math" panose="02040503050406030204" pitchFamily="18" charset="0"/>
                        </a:rPr>
                        <m:t>commit</m:t>
                      </m:r>
                      <m:r>
                        <a:rPr kumimoji="1" lang="en-US" altLang="zh-CN" sz="2000" i="1">
                          <a:latin typeface="Cambria Math" charset="0"/>
                        </a:rPr>
                        <m:t>&gt;</m:t>
                      </m:r>
                    </m:oMath>
                  </m:oMathPara>
                </a14:m>
                <a:endParaRPr kumimoji="1" lang="zh-CN" altLang="en-US" sz="2000" dirty="0">
                  <a:latin typeface="微软雅黑" panose="020B0503020204020204" pitchFamily="82" charset="2"/>
                  <a:ea typeface="微软雅黑" panose="020B0503020204020204" pitchFamily="82" charset="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CN" sz="2000">
                          <a:latin typeface="Cambria Math" charset="0"/>
                        </a:rPr>
                        <m:t>0</m:t>
                      </m:r>
                      <m:r>
                        <a:rPr kumimoji="1" lang="en-US" altLang="zh-CN" sz="2000" b="0" i="1" smtClean="0">
                          <a:latin typeface="Cambria Math" panose="02040503050406030204" pitchFamily="18" charset="0"/>
                        </a:rPr>
                        <m:t>09</m:t>
                      </m:r>
                      <m:r>
                        <a:rPr kumimoji="1" lang="en-US" altLang="zh-CN" sz="2000" i="1">
                          <a:latin typeface="Cambria Math" charset="0"/>
                        </a:rPr>
                        <m:t>:&lt;</m:t>
                      </m:r>
                      <m:sSub>
                        <m:sSubPr>
                          <m:ctrlPr>
                            <a:rPr kumimoji="1"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000" i="1">
                              <a:latin typeface="Cambria Math" charset="0"/>
                            </a:rPr>
                            <m:t>𝑇</m:t>
                          </m:r>
                        </m:e>
                        <m:sub>
                          <m:r>
                            <a:rPr kumimoji="1" lang="en-US" altLang="zh-CN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kumimoji="1" lang="en-US" altLang="zh-CN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1" lang="en-US" altLang="zh-CN" sz="2000" i="1">
                          <a:latin typeface="Cambria Math" charset="0"/>
                        </a:rPr>
                        <m:t> </m:t>
                      </m:r>
                      <m:r>
                        <a:rPr kumimoji="1" lang="en-US" altLang="zh-CN" sz="20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kumimoji="1" lang="en-US" altLang="zh-CN" sz="2000" b="0" i="1" smtClean="0">
                          <a:latin typeface="Cambria Math" panose="02040503050406030204" pitchFamily="18" charset="0"/>
                        </a:rPr>
                        <m:t>, 250,450&gt;</m:t>
                      </m:r>
                    </m:oMath>
                  </m:oMathPara>
                </a14:m>
                <a:endParaRPr kumimoji="1" lang="en-US" altLang="zh-CN" sz="2000" dirty="0">
                  <a:latin typeface="微软雅黑" panose="020B0503020204020204" pitchFamily="82" charset="2"/>
                  <a:ea typeface="微软雅黑" panose="020B0503020204020204" pitchFamily="82" charset="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CN" sz="2000">
                          <a:latin typeface="Cambria Math" charset="0"/>
                        </a:rPr>
                        <m:t>0</m:t>
                      </m:r>
                      <m:r>
                        <a:rPr kumimoji="1" lang="en-US" altLang="zh-CN" sz="2000" i="1">
                          <a:latin typeface="Cambria Math" charset="0"/>
                        </a:rPr>
                        <m:t>1</m:t>
                      </m:r>
                      <m:r>
                        <a:rPr kumimoji="1" lang="en-US" altLang="zh-CN" sz="2000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kumimoji="1" lang="en-US" altLang="zh-CN" sz="2000" i="1">
                          <a:latin typeface="Cambria Math" charset="0"/>
                        </a:rPr>
                        <m:t>:&lt;</m:t>
                      </m:r>
                      <m:sSub>
                        <m:sSubPr>
                          <m:ctrlPr>
                            <a:rPr kumimoji="1"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000" i="1">
                              <a:latin typeface="Cambria Math" charset="0"/>
                            </a:rPr>
                            <m:t>𝑇</m:t>
                          </m:r>
                        </m:e>
                        <m:sub>
                          <m:r>
                            <a:rPr kumimoji="1" lang="en-US" altLang="zh-CN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zh-CN" sz="2000" i="1">
                          <a:latin typeface="Cambria Math" charset="0"/>
                        </a:rPr>
                        <m:t>, </m:t>
                      </m:r>
                      <m:r>
                        <a:rPr kumimoji="1" lang="en-US" altLang="zh-CN" sz="20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kumimoji="1" lang="en-US" altLang="zh-CN" sz="2000" i="1">
                          <a:latin typeface="Cambria Math" charset="0"/>
                        </a:rPr>
                        <m:t>, </m:t>
                      </m:r>
                      <m:r>
                        <a:rPr kumimoji="1" lang="en-US" altLang="zh-CN" sz="2000" b="0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kumimoji="1" lang="en-US" altLang="zh-CN" sz="2000" i="1">
                          <a:latin typeface="Cambria Math" charset="0"/>
                        </a:rPr>
                        <m:t>00</m:t>
                      </m:r>
                      <m:r>
                        <a:rPr kumimoji="1" lang="en-US" altLang="zh-CN" sz="2000" b="0" i="1" smtClean="0">
                          <a:latin typeface="Cambria Math" panose="02040503050406030204" pitchFamily="18" charset="0"/>
                        </a:rPr>
                        <m:t>,500</m:t>
                      </m:r>
                      <m:r>
                        <a:rPr kumimoji="1" lang="en-US" altLang="zh-CN" sz="2000" i="1">
                          <a:latin typeface="Cambria Math" charset="0"/>
                        </a:rPr>
                        <m:t>&gt;</m:t>
                      </m:r>
                    </m:oMath>
                  </m:oMathPara>
                </a14:m>
                <a:endParaRPr kumimoji="1" lang="en-US" altLang="zh-CN" sz="2000" dirty="0">
                  <a:latin typeface="微软雅黑" panose="020B0503020204020204" pitchFamily="82" charset="2"/>
                  <a:ea typeface="微软雅黑" panose="020B0503020204020204" pitchFamily="82" charset="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CN" sz="2000">
                          <a:latin typeface="Cambria Math" charset="0"/>
                        </a:rPr>
                        <m:t>01</m:t>
                      </m:r>
                      <m:r>
                        <a:rPr kumimoji="1" lang="en-US" altLang="zh-CN" sz="2000" b="0" i="0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kumimoji="1" lang="en-US" altLang="zh-CN" sz="2000">
                          <a:latin typeface="Cambria Math" charset="0"/>
                        </a:rPr>
                        <m:t>:</m:t>
                      </m:r>
                      <m:r>
                        <a:rPr kumimoji="1" lang="en-US" altLang="zh-CN" sz="2000" i="1">
                          <a:latin typeface="Cambria Math" charset="0"/>
                        </a:rPr>
                        <m:t>&lt;</m:t>
                      </m:r>
                      <m:sSub>
                        <m:sSubPr>
                          <m:ctrlPr>
                            <a:rPr kumimoji="1"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000" i="1">
                              <a:latin typeface="Cambria Math" charset="0"/>
                            </a:rPr>
                            <m:t>𝑇</m:t>
                          </m:r>
                        </m:e>
                        <m:sub>
                          <m:r>
                            <a:rPr kumimoji="1" lang="en-US" altLang="zh-CN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zh-CN" sz="2000" i="1">
                          <a:latin typeface="Cambria Math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kumimoji="1" lang="en-US" altLang="zh-CN" sz="2000" b="0" i="0" smtClean="0">
                          <a:latin typeface="Cambria Math" panose="02040503050406030204" pitchFamily="18" charset="0"/>
                        </a:rPr>
                        <m:t>commit</m:t>
                      </m:r>
                      <m:r>
                        <a:rPr kumimoji="1" lang="en-US" altLang="zh-CN" sz="2000" i="1">
                          <a:latin typeface="Cambria Math" charset="0"/>
                        </a:rPr>
                        <m:t>&gt;</m:t>
                      </m:r>
                    </m:oMath>
                  </m:oMathPara>
                </a14:m>
                <a:endParaRPr kumimoji="1" lang="en-US" altLang="zh-CN" sz="2000" dirty="0">
                  <a:latin typeface="微软雅黑" panose="020B0503020204020204" pitchFamily="82" charset="2"/>
                  <a:ea typeface="微软雅黑" panose="020B0503020204020204" pitchFamily="82" charset="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CN" sz="2000">
                          <a:latin typeface="Cambria Math" charset="0"/>
                        </a:rPr>
                        <m:t>01</m:t>
                      </m:r>
                      <m:r>
                        <a:rPr kumimoji="1" lang="en-US" altLang="zh-CN" sz="2000" b="0" i="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kumimoji="1" lang="en-US" altLang="zh-CN" sz="2000">
                          <a:latin typeface="Cambria Math" charset="0"/>
                        </a:rPr>
                        <m:t>:</m:t>
                      </m:r>
                      <m:r>
                        <a:rPr kumimoji="1" lang="en-US" altLang="zh-CN" sz="2000" i="1">
                          <a:latin typeface="Cambria Math" charset="0"/>
                        </a:rPr>
                        <m:t>&lt;</m:t>
                      </m:r>
                      <m:sSub>
                        <m:sSubPr>
                          <m:ctrlPr>
                            <a:rPr kumimoji="1"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000" i="1">
                              <a:latin typeface="Cambria Math" charset="0"/>
                            </a:rPr>
                            <m:t>𝑇</m:t>
                          </m:r>
                        </m:e>
                        <m:sub>
                          <m:r>
                            <a:rPr kumimoji="1" lang="en-US" altLang="zh-CN" sz="2000" i="1">
                              <a:latin typeface="Cambria Math" charset="0"/>
                            </a:rPr>
                            <m:t>3</m:t>
                          </m:r>
                        </m:sub>
                      </m:sSub>
                      <m:r>
                        <a:rPr kumimoji="1" lang="en-US" altLang="zh-CN" sz="2000" i="1">
                          <a:latin typeface="Cambria Math" charset="0"/>
                        </a:rPr>
                        <m:t>, </m:t>
                      </m:r>
                      <m:r>
                        <a:rPr kumimoji="1" lang="en-US" altLang="zh-CN" sz="20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kumimoji="1" lang="en-US" altLang="zh-CN" sz="2000" i="1">
                          <a:latin typeface="Cambria Math" charset="0"/>
                        </a:rPr>
                        <m:t>, 400</m:t>
                      </m:r>
                      <m:r>
                        <a:rPr kumimoji="1" lang="en-US" altLang="zh-CN" sz="2000" b="0" i="1" smtClean="0">
                          <a:latin typeface="Cambria Math" panose="02040503050406030204" pitchFamily="18" charset="0"/>
                        </a:rPr>
                        <m:t>,800</m:t>
                      </m:r>
                      <m:r>
                        <a:rPr kumimoji="1" lang="en-US" altLang="zh-CN" sz="2000" i="1">
                          <a:latin typeface="Cambria Math" charset="0"/>
                        </a:rPr>
                        <m:t>&gt;</m:t>
                      </m:r>
                    </m:oMath>
                  </m:oMathPara>
                </a14:m>
                <a:endParaRPr kumimoji="1" lang="en-US" altLang="zh-CN" sz="2000" dirty="0">
                  <a:latin typeface="微软雅黑" panose="020B0503020204020204" pitchFamily="82" charset="2"/>
                  <a:ea typeface="微软雅黑" panose="020B0503020204020204" pitchFamily="82" charset="2"/>
                </a:endParaRPr>
              </a:p>
              <a:p>
                <a:endParaRPr kumimoji="1" lang="en-US" altLang="zh-CN" sz="2000" dirty="0">
                  <a:latin typeface="微软雅黑" panose="020B0503020204020204" pitchFamily="82" charset="2"/>
                  <a:ea typeface="微软雅黑" panose="020B0503020204020204" pitchFamily="82" charset="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CN" sz="2000">
                          <a:latin typeface="Cambria Math" charset="0"/>
                        </a:rPr>
                        <m:t>01</m:t>
                      </m:r>
                      <m:r>
                        <a:rPr kumimoji="1" lang="en-US" altLang="zh-CN" sz="2000" b="0" i="0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kumimoji="1" lang="en-US" altLang="zh-CN" sz="2000">
                          <a:latin typeface="Cambria Math" charset="0"/>
                        </a:rPr>
                        <m:t>:</m:t>
                      </m:r>
                      <m:r>
                        <a:rPr kumimoji="1" lang="en-US" altLang="zh-CN" sz="2000" i="1">
                          <a:latin typeface="Cambria Math" charset="0"/>
                        </a:rPr>
                        <m:t>&lt;</m:t>
                      </m:r>
                      <m:sSub>
                        <m:sSubPr>
                          <m:ctrlPr>
                            <a:rPr kumimoji="1"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000" i="1">
                              <a:latin typeface="Cambria Math" charset="0"/>
                            </a:rPr>
                            <m:t>𝑇</m:t>
                          </m:r>
                        </m:e>
                        <m:sub>
                          <m:r>
                            <a:rPr kumimoji="1" lang="en-US" altLang="zh-CN" sz="2000" i="1">
                              <a:latin typeface="Cambria Math" charset="0"/>
                            </a:rPr>
                            <m:t>3</m:t>
                          </m:r>
                        </m:sub>
                      </m:sSub>
                      <m:r>
                        <a:rPr kumimoji="1" lang="en-US" altLang="zh-CN" sz="2000" i="1">
                          <a:latin typeface="Cambria Math" charset="0"/>
                        </a:rPr>
                        <m:t>, </m:t>
                      </m:r>
                      <m:r>
                        <a:rPr kumimoji="1" lang="en-US" altLang="zh-CN" sz="2000" i="1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kumimoji="1" lang="en-US" altLang="zh-CN" sz="2000" i="1">
                          <a:latin typeface="Cambria Math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kumimoji="1" lang="en-US" altLang="zh-CN" sz="2000" b="0" i="0" smtClean="0">
                          <a:latin typeface="Cambria Math" panose="02040503050406030204" pitchFamily="18" charset="0"/>
                        </a:rPr>
                        <m:t>CLR</m:t>
                      </m:r>
                      <m:r>
                        <a:rPr kumimoji="1" lang="en-US" altLang="zh-CN" sz="2000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1" lang="en-US" altLang="zh-CN" sz="2000" b="0" i="1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kumimoji="1" lang="en-US" altLang="zh-CN" sz="2000" i="1">
                          <a:latin typeface="Cambria Math" panose="02040503050406030204" pitchFamily="18" charset="0"/>
                        </a:rPr>
                        <m:t>00</m:t>
                      </m:r>
                      <m:r>
                        <a:rPr kumimoji="1" lang="en-US" altLang="zh-CN" sz="2000" i="1">
                          <a:latin typeface="Cambria Math" charset="0"/>
                        </a:rPr>
                        <m:t>&gt;</m:t>
                      </m:r>
                    </m:oMath>
                  </m:oMathPara>
                </a14:m>
                <a:endParaRPr kumimoji="1" lang="en-US" altLang="zh-CN" sz="2000" dirty="0">
                  <a:latin typeface="微软雅黑" panose="020B0503020204020204" pitchFamily="82" charset="2"/>
                  <a:ea typeface="微软雅黑" panose="020B0503020204020204" pitchFamily="82" charset="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CN" sz="2000">
                          <a:latin typeface="Cambria Math" charset="0"/>
                        </a:rPr>
                        <m:t>0</m:t>
                      </m:r>
                      <m:r>
                        <a:rPr kumimoji="1" lang="en-US" altLang="zh-CN" sz="2000" b="0" i="1" smtClean="0">
                          <a:latin typeface="Cambria Math" panose="02040503050406030204" pitchFamily="18" charset="0"/>
                        </a:rPr>
                        <m:t>14</m:t>
                      </m:r>
                      <m:r>
                        <a:rPr kumimoji="1" lang="en-US" altLang="zh-CN" sz="2000" i="1">
                          <a:latin typeface="Cambria Math" charset="0"/>
                        </a:rPr>
                        <m:t>:&lt;</m:t>
                      </m:r>
                      <m:sSub>
                        <m:sSubPr>
                          <m:ctrlPr>
                            <a:rPr kumimoji="1"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000" i="1">
                              <a:latin typeface="Cambria Math" charset="0"/>
                            </a:rPr>
                            <m:t>𝑇</m:t>
                          </m:r>
                        </m:e>
                        <m:sub>
                          <m:r>
                            <a:rPr kumimoji="1" lang="en-US" altLang="zh-CN" sz="200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kumimoji="1" lang="en-US" altLang="zh-CN" sz="2000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1" lang="en-US" altLang="zh-CN" sz="2000" i="1">
                          <a:latin typeface="Cambria Math" charset="0"/>
                        </a:rPr>
                        <m:t> </m:t>
                      </m:r>
                      <m:r>
                        <a:rPr kumimoji="1" lang="en-US" altLang="zh-CN" sz="2000" i="1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kumimoji="1" lang="en-US" altLang="zh-CN" sz="2000" i="1"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kumimoji="1" lang="en-US" altLang="zh-CN" sz="2000" b="0" i="0" smtClean="0">
                          <a:latin typeface="Cambria Math" panose="02040503050406030204" pitchFamily="18" charset="0"/>
                        </a:rPr>
                        <m:t>CLR</m:t>
                      </m:r>
                      <m:r>
                        <a:rPr kumimoji="1" lang="en-US" altLang="zh-CN" sz="2000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1" lang="en-US" altLang="zh-CN" sz="20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kumimoji="1" lang="en-US" altLang="zh-CN" sz="2000" i="1">
                          <a:latin typeface="Cambria Math" panose="02040503050406030204" pitchFamily="18" charset="0"/>
                        </a:rPr>
                        <m:t>50&gt;</m:t>
                      </m:r>
                    </m:oMath>
                  </m:oMathPara>
                </a14:m>
                <a:endParaRPr kumimoji="1" lang="en-US" altLang="zh-CN" sz="2000" dirty="0">
                  <a:latin typeface="微软雅黑" panose="020B0503020204020204" pitchFamily="82" charset="2"/>
                  <a:ea typeface="微软雅黑" panose="020B0503020204020204" pitchFamily="82" charset="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CN" sz="2000">
                          <a:latin typeface="Cambria Math" charset="0"/>
                        </a:rPr>
                        <m:t>01</m:t>
                      </m:r>
                      <m:r>
                        <a:rPr kumimoji="1" lang="en-US" altLang="zh-CN" sz="2000" b="0" i="0" smtClean="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kumimoji="1" lang="en-US" altLang="zh-CN" sz="2000">
                          <a:latin typeface="Cambria Math" charset="0"/>
                        </a:rPr>
                        <m:t>:</m:t>
                      </m:r>
                      <m:r>
                        <a:rPr kumimoji="1" lang="en-US" altLang="zh-CN" sz="2000" i="1">
                          <a:latin typeface="Cambria Math" charset="0"/>
                        </a:rPr>
                        <m:t>&lt;</m:t>
                      </m:r>
                      <m:sSub>
                        <m:sSubPr>
                          <m:ctrlPr>
                            <a:rPr kumimoji="1"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000" i="1">
                              <a:latin typeface="Cambria Math" charset="0"/>
                            </a:rPr>
                            <m:t>𝑇</m:t>
                          </m:r>
                        </m:e>
                        <m:sub>
                          <m:r>
                            <a:rPr kumimoji="1" lang="en-US" altLang="zh-CN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kumimoji="1" lang="en-US" altLang="zh-CN" sz="2000" i="1">
                          <a:latin typeface="Cambria Math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kumimoji="1" lang="en-US" altLang="zh-CN" sz="2000" b="0" i="0" smtClean="0">
                          <a:latin typeface="Cambria Math" panose="02040503050406030204" pitchFamily="18" charset="0"/>
                        </a:rPr>
                        <m:t>abort</m:t>
                      </m:r>
                      <m:r>
                        <a:rPr kumimoji="1" lang="en-US" altLang="zh-CN" sz="2000" i="1">
                          <a:latin typeface="Cambria Math" charset="0"/>
                        </a:rPr>
                        <m:t>&gt;</m:t>
                      </m:r>
                    </m:oMath>
                  </m:oMathPara>
                </a14:m>
                <a:endParaRPr kumimoji="1" lang="en-US" altLang="zh-CN" sz="2000" dirty="0">
                  <a:latin typeface="微软雅黑" panose="020B0503020204020204" pitchFamily="82" charset="2"/>
                  <a:ea typeface="微软雅黑" panose="020B0503020204020204" pitchFamily="82" charset="2"/>
                </a:endParaRPr>
              </a:p>
              <a:p>
                <a:endParaRPr kumimoji="1" lang="en-US" altLang="zh-CN" sz="2000" dirty="0">
                  <a:latin typeface="微软雅黑" panose="020B0503020204020204" pitchFamily="82" charset="2"/>
                  <a:ea typeface="微软雅黑" panose="020B0503020204020204" pitchFamily="82" charset="2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D8A5727E-A81A-6E40-9705-3113C013FB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251" y="1294499"/>
                <a:ext cx="3013362" cy="529375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直线连接符 7">
            <a:extLst>
              <a:ext uri="{FF2B5EF4-FFF2-40B4-BE49-F238E27FC236}">
                <a16:creationId xmlns:a16="http://schemas.microsoft.com/office/drawing/2014/main" id="{564554D5-669C-9746-AFFD-8F97F8CA0DF1}"/>
              </a:ext>
            </a:extLst>
          </p:cNvPr>
          <p:cNvCxnSpPr/>
          <p:nvPr/>
        </p:nvCxnSpPr>
        <p:spPr bwMode="auto">
          <a:xfrm>
            <a:off x="868872" y="5156956"/>
            <a:ext cx="2894120" cy="0"/>
          </a:xfrm>
          <a:prstGeom prst="line">
            <a:avLst/>
          </a:prstGeom>
          <a:ln w="31750">
            <a:prstDash val="dash"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2E1AC202-6B60-494C-B79B-0E10B7948454}"/>
              </a:ext>
            </a:extLst>
          </p:cNvPr>
          <p:cNvSpPr txBox="1"/>
          <p:nvPr/>
        </p:nvSpPr>
        <p:spPr>
          <a:xfrm>
            <a:off x="3947395" y="4926123"/>
            <a:ext cx="32542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latin typeface="微软雅黑" panose="020B0503020204020204" pitchFamily="82" charset="2"/>
                <a:ea typeface="微软雅黑" panose="020B0503020204020204" pitchFamily="82" charset="2"/>
              </a:rPr>
              <a:t>系统崩溃后开始恢复</a:t>
            </a:r>
          </a:p>
        </p:txBody>
      </p:sp>
    </p:spTree>
    <p:extLst>
      <p:ext uri="{BB962C8B-B14F-4D97-AF65-F5344CB8AC3E}">
        <p14:creationId xmlns:p14="http://schemas.microsoft.com/office/powerpoint/2010/main" val="151407349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18">
            <a:extLst>
              <a:ext uri="{FF2B5EF4-FFF2-40B4-BE49-F238E27FC236}">
                <a16:creationId xmlns:a16="http://schemas.microsoft.com/office/drawing/2014/main" id="{CD668A87-BEEF-4FC1-B5D3-372FC92A354E}"/>
              </a:ext>
            </a:extLst>
          </p:cNvPr>
          <p:cNvSpPr/>
          <p:nvPr/>
        </p:nvSpPr>
        <p:spPr>
          <a:xfrm>
            <a:off x="789256" y="1914984"/>
            <a:ext cx="10677207" cy="3666783"/>
          </a:xfrm>
          <a:prstGeom prst="roundRect">
            <a:avLst>
              <a:gd name="adj" fmla="val 9827"/>
            </a:avLst>
          </a:prstGeom>
          <a:solidFill>
            <a:schemeClr val="bg1"/>
          </a:solidFill>
          <a:ln w="12700" cap="flat">
            <a:gradFill>
              <a:gsLst>
                <a:gs pos="0">
                  <a:srgbClr val="3B20FF">
                    <a:alpha val="16000"/>
                  </a:srgbClr>
                </a:gs>
                <a:gs pos="100000">
                  <a:srgbClr val="6F1787"/>
                </a:gs>
              </a:gsLst>
              <a:lin ang="10800000" scaled="1"/>
            </a:gradFill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endParaRPr lang="zh-CN" altLang="en-US" b="1" dirty="0">
              <a:latin typeface="微软雅黑" panose="020B0503020204020204" pitchFamily="82" charset="2"/>
              <a:ea typeface="微软雅黑" panose="020B0503020204020204" pitchFamily="82" charset="2"/>
              <a:sym typeface="+mn-ea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2A4533AA-ECBB-F946-9664-BF560C69F9D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BBDC00-B9E2-4EFD-9306-2934E87247C6}" type="slidenum">
              <a:rPr lang="zh-CN" altLang="en-US" smtClean="0">
                <a:latin typeface="微软雅黑" panose="020B0503020204020204" pitchFamily="82" charset="2"/>
                <a:ea typeface="微软雅黑" panose="020B0503020204020204" pitchFamily="82" charset="2"/>
              </a:rPr>
              <a:pPr/>
              <a:t>65</a:t>
            </a:fld>
            <a:endParaRPr lang="zh-CN" altLang="en-US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1A7C13DB-DDA6-0447-9781-8A76E2EC5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latin typeface="微软雅黑" panose="020B0503020204020204" pitchFamily="82" charset="2"/>
                <a:ea typeface="微软雅黑" panose="020B0503020204020204" pitchFamily="82" charset="2"/>
              </a:rPr>
              <a:t>检查点机制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DE32C4A-8932-8846-8108-4FDD88D833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6850" y="1988009"/>
            <a:ext cx="9959289" cy="5005387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kumimoji="1" lang="zh-CN" altLang="en-US" sz="2400" dirty="0">
                <a:latin typeface="微软雅黑" panose="020B0503020204020204" pitchFamily="82" charset="2"/>
                <a:ea typeface="微软雅黑" panose="020B0503020204020204" pitchFamily="82" charset="2"/>
              </a:rPr>
              <a:t>数据库的日志会随着事务的执行不断变长，这会使恢复过程中系统需要扫描并处理更多的日志，恢复时间也相应地变长，需要压缩日志大小来降低恢复的时间。</a:t>
            </a:r>
            <a:endParaRPr kumimoji="1" lang="en-US" altLang="zh-CN" sz="24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400" dirty="0">
                <a:latin typeface="微软雅黑" panose="020B0503020204020204" pitchFamily="82" charset="2"/>
                <a:ea typeface="微软雅黑" panose="020B0503020204020204" pitchFamily="82" charset="2"/>
              </a:rPr>
              <a:t>数据库设计了一种检查点</a:t>
            </a:r>
            <a:r>
              <a:rPr kumimoji="1" lang="en-US" altLang="zh-CN" sz="2400" dirty="0">
                <a:latin typeface="微软雅黑" panose="020B0503020204020204" pitchFamily="82" charset="2"/>
                <a:ea typeface="微软雅黑" panose="020B0503020204020204" pitchFamily="82" charset="2"/>
              </a:rPr>
              <a:t>(</a:t>
            </a:r>
            <a:r>
              <a:rPr kumimoji="1" lang="en" altLang="zh-CN" sz="2400" dirty="0">
                <a:latin typeface="微软雅黑" panose="020B0503020204020204" pitchFamily="82" charset="2"/>
                <a:ea typeface="微软雅黑" panose="020B0503020204020204" pitchFamily="82" charset="2"/>
              </a:rPr>
              <a:t>checkpoint</a:t>
            </a:r>
            <a:r>
              <a:rPr lang="en-US" altLang="zh-CN" sz="2400" dirty="0">
                <a:latin typeface="微软雅黑" panose="020B0503020204020204" pitchFamily="82" charset="2"/>
                <a:ea typeface="微软雅黑" panose="020B0503020204020204" pitchFamily="82" charset="2"/>
              </a:rPr>
              <a:t>)</a:t>
            </a:r>
            <a:r>
              <a:rPr lang="zh-CN" altLang="en-US" sz="2400" dirty="0">
                <a:latin typeface="微软雅黑" panose="020B0503020204020204" pitchFamily="82" charset="2"/>
                <a:ea typeface="微软雅黑" panose="020B0503020204020204" pitchFamily="82" charset="2"/>
              </a:rPr>
              <a:t>机制</a:t>
            </a:r>
            <a:r>
              <a:rPr kumimoji="1" lang="zh-CN" altLang="en" sz="2400" dirty="0">
                <a:latin typeface="微软雅黑" panose="020B0503020204020204" pitchFamily="82" charset="2"/>
                <a:ea typeface="微软雅黑" panose="020B0503020204020204" pitchFamily="82" charset="2"/>
              </a:rPr>
              <a:t>，</a:t>
            </a:r>
            <a:r>
              <a:rPr kumimoji="1" lang="zh-CN" altLang="en-US" sz="2400" dirty="0">
                <a:latin typeface="微软雅黑" panose="020B0503020204020204" pitchFamily="82" charset="2"/>
                <a:ea typeface="微软雅黑" panose="020B0503020204020204" pitchFamily="82" charset="2"/>
              </a:rPr>
              <a:t>检查点定义了一个脏页刷盘的时刻，要求</a:t>
            </a:r>
            <a:r>
              <a:rPr kumimoji="1" lang="zh-CN" altLang="en-US" sz="2400" b="1" dirty="0">
                <a:solidFill>
                  <a:srgbClr val="6F1787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检查点之前的日志记录对应的缓冲区数据页面修改已经刷新到磁盘。</a:t>
            </a: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A0C92D7-BBCA-6F46-AF33-8BCA29FE1F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zh-CN" altLang="en-US">
                <a:latin typeface="微软雅黑" panose="020B0503020204020204" pitchFamily="82" charset="2"/>
                <a:ea typeface="微软雅黑" panose="020B0503020204020204" pitchFamily="82" charset="2"/>
              </a:rPr>
              <a:t>数据库系统</a:t>
            </a:r>
            <a:r>
              <a:rPr lang="en-US" altLang="zh-CN">
                <a:latin typeface="微软雅黑" panose="020B0503020204020204" pitchFamily="82" charset="2"/>
                <a:ea typeface="微软雅黑" panose="020B0503020204020204" pitchFamily="82" charset="2"/>
              </a:rPr>
              <a:t>—</a:t>
            </a:r>
            <a:r>
              <a:rPr lang="zh-CN" altLang="en-US">
                <a:latin typeface="微软雅黑" panose="020B0503020204020204" pitchFamily="82" charset="2"/>
                <a:ea typeface="微软雅黑" panose="020B0503020204020204" pitchFamily="82" charset="2"/>
              </a:rPr>
              <a:t>故障恢复</a:t>
            </a:r>
            <a:endParaRPr lang="en-US" altLang="zh-CN" sz="12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22704519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18">
            <a:extLst>
              <a:ext uri="{FF2B5EF4-FFF2-40B4-BE49-F238E27FC236}">
                <a16:creationId xmlns:a16="http://schemas.microsoft.com/office/drawing/2014/main" id="{252FDCD5-97B2-4E90-B241-078409139B5E}"/>
              </a:ext>
            </a:extLst>
          </p:cNvPr>
          <p:cNvSpPr/>
          <p:nvPr/>
        </p:nvSpPr>
        <p:spPr>
          <a:xfrm>
            <a:off x="712858" y="1409461"/>
            <a:ext cx="10708727" cy="4559383"/>
          </a:xfrm>
          <a:prstGeom prst="roundRect">
            <a:avLst>
              <a:gd name="adj" fmla="val 9827"/>
            </a:avLst>
          </a:prstGeom>
          <a:solidFill>
            <a:schemeClr val="bg1"/>
          </a:solidFill>
          <a:ln w="12700" cap="flat">
            <a:gradFill>
              <a:gsLst>
                <a:gs pos="0">
                  <a:srgbClr val="3B20FF">
                    <a:alpha val="16000"/>
                  </a:srgbClr>
                </a:gs>
                <a:gs pos="100000">
                  <a:srgbClr val="6F1787"/>
                </a:gs>
              </a:gsLst>
              <a:lin ang="10800000" scaled="1"/>
            </a:gradFill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endParaRPr lang="zh-CN" altLang="en-US" b="1" dirty="0">
              <a:latin typeface="微软雅黑" panose="020B0503020204020204" pitchFamily="82" charset="2"/>
              <a:ea typeface="微软雅黑" panose="020B0503020204020204" pitchFamily="82" charset="2"/>
              <a:sym typeface="+mn-ea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E5316F03-C406-C049-A20E-F9117D5FA60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BBDC00-B9E2-4EFD-9306-2934E87247C6}" type="slidenum">
              <a:rPr lang="zh-CN" altLang="en-US" smtClean="0">
                <a:latin typeface="微软雅黑" panose="020B0503020204020204" pitchFamily="82" charset="2"/>
                <a:ea typeface="微软雅黑" panose="020B0503020204020204" pitchFamily="82" charset="2"/>
              </a:rPr>
              <a:pPr/>
              <a:t>66</a:t>
            </a:fld>
            <a:endParaRPr lang="zh-CN" altLang="en-US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62236515-83BE-F441-8932-74A1E29BBA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latin typeface="微软雅黑" panose="020B0503020204020204" pitchFamily="82" charset="2"/>
                <a:ea typeface="微软雅黑" panose="020B0503020204020204" pitchFamily="82" charset="2"/>
              </a:rPr>
              <a:t>检查点机制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C9DB511-5B5D-1443-9FAB-3A8E508106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8001" y="1409461"/>
            <a:ext cx="9715500" cy="5005387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kumimoji="1" lang="zh-CN" altLang="en-US" sz="2400" dirty="0">
                <a:latin typeface="微软雅黑" panose="020B0503020204020204" pitchFamily="82" charset="2"/>
                <a:ea typeface="微软雅黑" panose="020B0503020204020204" pitchFamily="82" charset="2"/>
              </a:rPr>
              <a:t>在有检查点的情况下，系统恢复首先定位到检查点时候的日志，并分为一下三种情况处理日志。</a:t>
            </a:r>
            <a:endParaRPr kumimoji="1" lang="en-US" altLang="zh-CN" sz="24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lvl="1">
              <a:lnSpc>
                <a:spcPct val="150000"/>
              </a:lnSpc>
            </a:pPr>
            <a:r>
              <a:rPr kumimoji="1" lang="zh-CN" altLang="en-US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（</a:t>
            </a:r>
            <a:r>
              <a:rPr kumimoji="1" lang="en-US" altLang="zh-CN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1</a:t>
            </a:r>
            <a:r>
              <a:rPr kumimoji="1" lang="zh-CN" altLang="en-US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）在检查点之前</a:t>
            </a:r>
            <a:r>
              <a:rPr kumimoji="1" lang="zh-CN" altLang="en-US" sz="2000" b="1" dirty="0">
                <a:solidFill>
                  <a:srgbClr val="6F1787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完成（</a:t>
            </a:r>
            <a:r>
              <a:rPr kumimoji="1" lang="en-US" altLang="zh-CN" sz="2000" b="1" dirty="0">
                <a:solidFill>
                  <a:srgbClr val="6F1787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commit</a:t>
            </a:r>
            <a:r>
              <a:rPr lang="en-US" altLang="zh-CN" sz="2000" b="1" dirty="0">
                <a:solidFill>
                  <a:srgbClr val="6F1787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/abort</a:t>
            </a:r>
            <a:r>
              <a:rPr kumimoji="1" lang="zh-CN" altLang="en-US" sz="2000" b="1" dirty="0">
                <a:solidFill>
                  <a:srgbClr val="6F1787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）</a:t>
            </a:r>
            <a:r>
              <a:rPr kumimoji="1" lang="zh-CN" altLang="en-US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的事务不需要处理；</a:t>
            </a:r>
            <a:endParaRPr kumimoji="1" lang="en-US" altLang="zh-CN" sz="20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lvl="1">
              <a:lnSpc>
                <a:spcPct val="150000"/>
              </a:lnSpc>
            </a:pPr>
            <a:r>
              <a:rPr kumimoji="1" lang="zh-CN" altLang="en-US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（</a:t>
            </a:r>
            <a:r>
              <a:rPr kumimoji="1" lang="en-US" altLang="zh-CN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2</a:t>
            </a:r>
            <a:r>
              <a:rPr kumimoji="1" lang="zh-CN" altLang="en-US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）在检查点之后</a:t>
            </a:r>
            <a:r>
              <a:rPr kumimoji="1" lang="en" altLang="zh-CN" sz="2000" b="1" dirty="0">
                <a:solidFill>
                  <a:srgbClr val="6F1787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commit/abort</a:t>
            </a:r>
            <a:r>
              <a:rPr kumimoji="1" lang="zh-CN" altLang="en-US" sz="2000" b="1" dirty="0">
                <a:solidFill>
                  <a:srgbClr val="6F1787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的事务需要重做；</a:t>
            </a:r>
            <a:endParaRPr kumimoji="1" lang="en-US" altLang="zh-CN" sz="2000" b="1" dirty="0">
              <a:solidFill>
                <a:srgbClr val="6F1787"/>
              </a:solidFill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lvl="1">
              <a:lnSpc>
                <a:spcPct val="150000"/>
              </a:lnSpc>
            </a:pPr>
            <a:r>
              <a:rPr kumimoji="1" lang="zh-CN" altLang="en-US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（</a:t>
            </a:r>
            <a:r>
              <a:rPr kumimoji="1" lang="en-US" altLang="zh-CN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3</a:t>
            </a:r>
            <a:r>
              <a:rPr kumimoji="1" lang="zh-CN" altLang="en-US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）所有未完成的事务（不含</a:t>
            </a:r>
            <a:r>
              <a:rPr kumimoji="1" lang="en" altLang="zh-CN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commit/abort</a:t>
            </a:r>
            <a:r>
              <a:rPr kumimoji="1" lang="zh-CN" altLang="en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）</a:t>
            </a:r>
            <a:r>
              <a:rPr kumimoji="1" lang="zh-CN" altLang="en-US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需要回滚。</a:t>
            </a:r>
            <a:endParaRPr kumimoji="1" lang="en-US" altLang="zh-CN" sz="20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p"/>
            </a:pPr>
            <a:r>
              <a:rPr kumimoji="1" lang="zh-CN" altLang="en-US" sz="2400" dirty="0">
                <a:latin typeface="微软雅黑" panose="020B0503020204020204" pitchFamily="82" charset="2"/>
                <a:ea typeface="微软雅黑" panose="020B0503020204020204" pitchFamily="82" charset="2"/>
              </a:rPr>
              <a:t>数据库管理系统往往会定时地执行检查点操作，用户也可以在终端手动输入“</a:t>
            </a:r>
            <a:r>
              <a:rPr kumimoji="1" lang="en" altLang="zh-CN" sz="2400" dirty="0">
                <a:latin typeface="微软雅黑" panose="020B0503020204020204" pitchFamily="82" charset="2"/>
                <a:ea typeface="微软雅黑" panose="020B0503020204020204" pitchFamily="82" charset="2"/>
              </a:rPr>
              <a:t>checkpoint”</a:t>
            </a:r>
            <a:r>
              <a:rPr kumimoji="1" lang="zh-CN" altLang="en-US" sz="2400" dirty="0">
                <a:latin typeface="微软雅黑" panose="020B0503020204020204" pitchFamily="82" charset="2"/>
                <a:ea typeface="微软雅黑" panose="020B0503020204020204" pitchFamily="82" charset="2"/>
              </a:rPr>
              <a:t>令数据库系统执行检查点操作。</a:t>
            </a:r>
            <a:endParaRPr kumimoji="1" lang="en-US" altLang="zh-CN" sz="24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p"/>
            </a:pPr>
            <a:r>
              <a:rPr kumimoji="1" lang="zh-CN" altLang="en-US" sz="2400" dirty="0">
                <a:latin typeface="微软雅黑" panose="020B0503020204020204" pitchFamily="82" charset="2"/>
                <a:ea typeface="微软雅黑" panose="020B0503020204020204" pitchFamily="82" charset="2"/>
              </a:rPr>
              <a:t>当数据库开始检查点操作后，它会持续将缓冲区的脏页写入磁盘。 </a:t>
            </a:r>
          </a:p>
          <a:p>
            <a:pPr>
              <a:lnSpc>
                <a:spcPct val="150000"/>
              </a:lnSpc>
            </a:pPr>
            <a:endParaRPr kumimoji="1" lang="zh-CN" altLang="en-US" sz="24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F11FADE-3F4C-4842-9DBF-DDEBB6CF8B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zh-CN" altLang="en-US">
                <a:latin typeface="微软雅黑" panose="020B0503020204020204" pitchFamily="82" charset="2"/>
                <a:ea typeface="微软雅黑" panose="020B0503020204020204" pitchFamily="82" charset="2"/>
              </a:rPr>
              <a:t>数据库系统</a:t>
            </a:r>
            <a:r>
              <a:rPr lang="en-US" altLang="zh-CN">
                <a:latin typeface="微软雅黑" panose="020B0503020204020204" pitchFamily="82" charset="2"/>
                <a:ea typeface="微软雅黑" panose="020B0503020204020204" pitchFamily="82" charset="2"/>
              </a:rPr>
              <a:t>—</a:t>
            </a:r>
            <a:r>
              <a:rPr lang="zh-CN" altLang="en-US">
                <a:latin typeface="微软雅黑" panose="020B0503020204020204" pitchFamily="82" charset="2"/>
                <a:ea typeface="微软雅黑" panose="020B0503020204020204" pitchFamily="82" charset="2"/>
              </a:rPr>
              <a:t>故障恢复</a:t>
            </a:r>
            <a:endParaRPr lang="en-US" altLang="zh-CN" sz="12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13199057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18">
            <a:extLst>
              <a:ext uri="{FF2B5EF4-FFF2-40B4-BE49-F238E27FC236}">
                <a16:creationId xmlns:a16="http://schemas.microsoft.com/office/drawing/2014/main" id="{4D85D6AD-99A2-497A-A956-FF2E8EEAE972}"/>
              </a:ext>
            </a:extLst>
          </p:cNvPr>
          <p:cNvSpPr/>
          <p:nvPr/>
        </p:nvSpPr>
        <p:spPr>
          <a:xfrm>
            <a:off x="5406468" y="1208849"/>
            <a:ext cx="6475090" cy="4955104"/>
          </a:xfrm>
          <a:prstGeom prst="roundRect">
            <a:avLst>
              <a:gd name="adj" fmla="val 9827"/>
            </a:avLst>
          </a:prstGeom>
          <a:solidFill>
            <a:schemeClr val="bg1"/>
          </a:solidFill>
          <a:ln w="12700" cap="flat">
            <a:gradFill>
              <a:gsLst>
                <a:gs pos="0">
                  <a:srgbClr val="3B20FF">
                    <a:alpha val="16000"/>
                  </a:srgbClr>
                </a:gs>
                <a:gs pos="100000">
                  <a:srgbClr val="6F1787"/>
                </a:gs>
              </a:gsLst>
              <a:lin ang="10800000" scaled="1"/>
            </a:gradFill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endParaRPr lang="zh-CN" altLang="en-US" b="1" dirty="0">
              <a:latin typeface="微软雅黑" panose="020B0503020204020204" pitchFamily="82" charset="2"/>
              <a:ea typeface="微软雅黑" panose="020B0503020204020204" pitchFamily="82" charset="2"/>
              <a:sym typeface="+mn-ea"/>
            </a:endParaRPr>
          </a:p>
        </p:txBody>
      </p:sp>
      <p:sp>
        <p:nvSpPr>
          <p:cNvPr id="46" name="Shape18">
            <a:extLst>
              <a:ext uri="{FF2B5EF4-FFF2-40B4-BE49-F238E27FC236}">
                <a16:creationId xmlns:a16="http://schemas.microsoft.com/office/drawing/2014/main" id="{ED7AE1F6-95A0-430A-841C-2F0CC99A8DE8}"/>
              </a:ext>
            </a:extLst>
          </p:cNvPr>
          <p:cNvSpPr/>
          <p:nvPr/>
        </p:nvSpPr>
        <p:spPr>
          <a:xfrm>
            <a:off x="208207" y="1023308"/>
            <a:ext cx="5034569" cy="5635643"/>
          </a:xfrm>
          <a:prstGeom prst="roundRect">
            <a:avLst>
              <a:gd name="adj" fmla="val 9827"/>
            </a:avLst>
          </a:prstGeom>
          <a:solidFill>
            <a:schemeClr val="bg1"/>
          </a:solidFill>
          <a:ln w="12700" cap="flat">
            <a:gradFill>
              <a:gsLst>
                <a:gs pos="0">
                  <a:srgbClr val="3B20FF">
                    <a:alpha val="16000"/>
                  </a:srgbClr>
                </a:gs>
                <a:gs pos="100000">
                  <a:srgbClr val="6F1787"/>
                </a:gs>
              </a:gsLst>
              <a:lin ang="10800000" scaled="1"/>
            </a:gradFill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endParaRPr lang="zh-CN" altLang="en-US" b="1" dirty="0">
              <a:latin typeface="微软雅黑" panose="020B0503020204020204" pitchFamily="82" charset="2"/>
              <a:ea typeface="微软雅黑" panose="020B0503020204020204" pitchFamily="82" charset="2"/>
              <a:sym typeface="+mn-ea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89CC295-869D-174B-8C5D-BAD63CCDFC9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BBDC00-B9E2-4EFD-9306-2934E87247C6}" type="slidenum">
              <a:rPr lang="zh-CN" altLang="en-US" smtClean="0">
                <a:latin typeface="微软雅黑" panose="020B0503020204020204" pitchFamily="82" charset="2"/>
                <a:ea typeface="微软雅黑" panose="020B0503020204020204" pitchFamily="82" charset="2"/>
              </a:rPr>
              <a:pPr/>
              <a:t>67</a:t>
            </a:fld>
            <a:endParaRPr lang="zh-CN" altLang="en-US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5FEE05A2-1E94-8C48-B37E-F57BF0442F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82" charset="2"/>
                <a:ea typeface="微软雅黑" panose="020B0503020204020204" pitchFamily="82" charset="2"/>
              </a:rPr>
              <a:t>全量检查点</a:t>
            </a:r>
            <a:endParaRPr kumimoji="1" lang="zh-CN" altLang="en-US" dirty="0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B198C06-3264-3341-AA18-7CE9DA7358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zh-CN" altLang="en-US">
                <a:latin typeface="微软雅黑" panose="020B0503020204020204" pitchFamily="82" charset="2"/>
                <a:ea typeface="微软雅黑" panose="020B0503020204020204" pitchFamily="82" charset="2"/>
              </a:rPr>
              <a:t>数据库系统</a:t>
            </a:r>
            <a:r>
              <a:rPr lang="en-US" altLang="zh-CN">
                <a:latin typeface="微软雅黑" panose="020B0503020204020204" pitchFamily="82" charset="2"/>
                <a:ea typeface="微软雅黑" panose="020B0503020204020204" pitchFamily="82" charset="2"/>
              </a:rPr>
              <a:t>—</a:t>
            </a:r>
            <a:r>
              <a:rPr lang="zh-CN" altLang="en-US">
                <a:latin typeface="微软雅黑" panose="020B0503020204020204" pitchFamily="82" charset="2"/>
                <a:ea typeface="微软雅黑" panose="020B0503020204020204" pitchFamily="82" charset="2"/>
              </a:rPr>
              <a:t>故障恢复</a:t>
            </a:r>
            <a:endParaRPr lang="en-US" altLang="zh-CN" sz="12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299C0E7-0D78-E34F-8D89-23169606FD5F}"/>
              </a:ext>
            </a:extLst>
          </p:cNvPr>
          <p:cNvSpPr txBox="1"/>
          <p:nvPr/>
        </p:nvSpPr>
        <p:spPr>
          <a:xfrm>
            <a:off x="308470" y="1184248"/>
            <a:ext cx="4962041" cy="54747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p"/>
            </a:pPr>
            <a:r>
              <a:rPr kumimoji="1" lang="zh-CN" altLang="en-US" sz="2400" b="1" dirty="0">
                <a:solidFill>
                  <a:srgbClr val="6F1787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刷新全量脏页</a:t>
            </a:r>
            <a:endParaRPr kumimoji="1" lang="en-US" altLang="zh-CN" sz="2400" b="1" dirty="0">
              <a:solidFill>
                <a:srgbClr val="6F1787"/>
              </a:solidFill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p"/>
            </a:pPr>
            <a:r>
              <a:rPr kumimoji="1" lang="zh-CN" altLang="en-US" sz="2400" b="1" dirty="0">
                <a:solidFill>
                  <a:srgbClr val="6F1787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记录</a:t>
            </a:r>
            <a:r>
              <a:rPr kumimoji="1" lang="en-US" altLang="zh-CN" sz="2400" b="1" dirty="0">
                <a:solidFill>
                  <a:srgbClr val="6F1787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checkpoint</a:t>
            </a:r>
            <a:r>
              <a:rPr kumimoji="1" lang="zh-CN" altLang="en-US" sz="2400" b="1" dirty="0">
                <a:solidFill>
                  <a:srgbClr val="6F1787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检查点</a:t>
            </a:r>
            <a:endParaRPr kumimoji="1" lang="en-US" altLang="zh-CN" sz="2400" b="1" dirty="0">
              <a:solidFill>
                <a:srgbClr val="6F1787"/>
              </a:solidFill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停止接受新的事务或修改请求，确保没有新的脏数据产生。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将当前所有未持久化的脏数据页写入磁盘，更新对应的数据文件。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记录检查点位置。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恢复接受新的事务或修改请求，继续正常的数据库操作。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p"/>
            </a:pPr>
            <a:r>
              <a:rPr kumimoji="1" lang="zh-CN" altLang="en-US" sz="2400" b="1" dirty="0">
                <a:solidFill>
                  <a:srgbClr val="6F1787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需要暂停业务（优化策略：非刷脏的页面可修改）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7DDD0B99-C7CD-C28D-C798-F563BF25A581}"/>
              </a:ext>
            </a:extLst>
          </p:cNvPr>
          <p:cNvGrpSpPr/>
          <p:nvPr/>
        </p:nvGrpSpPr>
        <p:grpSpPr>
          <a:xfrm>
            <a:off x="5493007" y="1729451"/>
            <a:ext cx="6597760" cy="4033367"/>
            <a:chOff x="5168313" y="1181963"/>
            <a:chExt cx="7421445" cy="4162697"/>
          </a:xfrm>
        </p:grpSpPr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BFA38BF0-D2A7-3957-EA6C-FCDE5C5D16AA}"/>
                </a:ext>
              </a:extLst>
            </p:cNvPr>
            <p:cNvGrpSpPr/>
            <p:nvPr/>
          </p:nvGrpSpPr>
          <p:grpSpPr>
            <a:xfrm>
              <a:off x="5168313" y="1181963"/>
              <a:ext cx="7421445" cy="4162697"/>
              <a:chOff x="153321" y="1145424"/>
              <a:chExt cx="7421445" cy="4162697"/>
            </a:xfrm>
          </p:grpSpPr>
          <p:sp>
            <p:nvSpPr>
              <p:cNvPr id="28" name="圆角矩形 27">
                <a:extLst>
                  <a:ext uri="{FF2B5EF4-FFF2-40B4-BE49-F238E27FC236}">
                    <a16:creationId xmlns:a16="http://schemas.microsoft.com/office/drawing/2014/main" id="{7236126A-1E9C-F343-80E8-237D42DC4E2A}"/>
                  </a:ext>
                </a:extLst>
              </p:cNvPr>
              <p:cNvSpPr/>
              <p:nvPr/>
            </p:nvSpPr>
            <p:spPr>
              <a:xfrm>
                <a:off x="242704" y="1636210"/>
                <a:ext cx="1857930" cy="650741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微软雅黑" panose="020B0503020204020204" pitchFamily="82" charset="2"/>
                  <a:ea typeface="微软雅黑" panose="020B0503020204020204" pitchFamily="82" charset="2"/>
                </a:endParaRPr>
              </a:p>
            </p:txBody>
          </p:sp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1155CEEE-C10C-EE47-986D-C65A954489AB}"/>
                  </a:ext>
                </a:extLst>
              </p:cNvPr>
              <p:cNvSpPr/>
              <p:nvPr/>
            </p:nvSpPr>
            <p:spPr>
              <a:xfrm>
                <a:off x="153321" y="3052244"/>
                <a:ext cx="2460406" cy="650742"/>
              </a:xfrm>
              <a:prstGeom prst="rect">
                <a:avLst/>
              </a:prstGeom>
              <a:solidFill>
                <a:schemeClr val="bg1"/>
              </a:solidFill>
              <a:ln w="349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b="1" dirty="0">
                    <a:solidFill>
                      <a:schemeClr val="tx1"/>
                    </a:solidFill>
                    <a:latin typeface="微软雅黑" panose="020B0503020204020204" pitchFamily="82" charset="2"/>
                    <a:ea typeface="微软雅黑" panose="020B0503020204020204" pitchFamily="82" charset="2"/>
                  </a:rPr>
                  <a:t>脏页队列</a:t>
                </a:r>
              </a:p>
            </p:txBody>
          </p:sp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59FCBC54-4781-4A4C-8131-B2492F74CD8B}"/>
                  </a:ext>
                </a:extLst>
              </p:cNvPr>
              <p:cNvSpPr/>
              <p:nvPr/>
            </p:nvSpPr>
            <p:spPr>
              <a:xfrm>
                <a:off x="500333" y="4349607"/>
                <a:ext cx="1564573" cy="650742"/>
              </a:xfrm>
              <a:prstGeom prst="rect">
                <a:avLst/>
              </a:prstGeom>
              <a:solidFill>
                <a:schemeClr val="bg1"/>
              </a:solidFill>
              <a:ln w="349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微软雅黑" panose="020B0503020204020204" pitchFamily="82" charset="2"/>
                  <a:ea typeface="微软雅黑" panose="020B0503020204020204" pitchFamily="82" charset="2"/>
                </a:endParaRPr>
              </a:p>
            </p:txBody>
          </p:sp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DA759570-AD7D-D54E-98D9-2851223AD78D}"/>
                  </a:ext>
                </a:extLst>
              </p:cNvPr>
              <p:cNvSpPr/>
              <p:nvPr/>
            </p:nvSpPr>
            <p:spPr>
              <a:xfrm>
                <a:off x="647012" y="4460811"/>
                <a:ext cx="1564573" cy="650742"/>
              </a:xfrm>
              <a:prstGeom prst="rect">
                <a:avLst/>
              </a:prstGeom>
              <a:solidFill>
                <a:schemeClr val="bg1"/>
              </a:solidFill>
              <a:ln w="349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微软雅黑" panose="020B0503020204020204" pitchFamily="82" charset="2"/>
                  <a:ea typeface="微软雅黑" panose="020B0503020204020204" pitchFamily="82" charset="2"/>
                </a:endParaRPr>
              </a:p>
            </p:txBody>
          </p:sp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51C44D9E-00E4-CB4C-BE24-BDDC0C28F7BC}"/>
                  </a:ext>
                </a:extLst>
              </p:cNvPr>
              <p:cNvSpPr/>
              <p:nvPr/>
            </p:nvSpPr>
            <p:spPr>
              <a:xfrm>
                <a:off x="2715153" y="4355221"/>
                <a:ext cx="2202024" cy="860301"/>
              </a:xfrm>
              <a:prstGeom prst="rect">
                <a:avLst/>
              </a:prstGeom>
              <a:solidFill>
                <a:schemeClr val="bg1"/>
              </a:solidFill>
              <a:ln w="349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微软雅黑" panose="020B0503020204020204" pitchFamily="82" charset="2"/>
                  <a:ea typeface="微软雅黑" panose="020B0503020204020204" pitchFamily="82" charset="2"/>
                </a:endParaRPr>
              </a:p>
            </p:txBody>
          </p:sp>
          <p:sp>
            <p:nvSpPr>
              <p:cNvPr id="33" name="圆角矩形 32">
                <a:extLst>
                  <a:ext uri="{FF2B5EF4-FFF2-40B4-BE49-F238E27FC236}">
                    <a16:creationId xmlns:a16="http://schemas.microsoft.com/office/drawing/2014/main" id="{77437F07-3156-3642-BD2F-01258AA4197E}"/>
                  </a:ext>
                </a:extLst>
              </p:cNvPr>
              <p:cNvSpPr/>
              <p:nvPr/>
            </p:nvSpPr>
            <p:spPr>
              <a:xfrm>
                <a:off x="2865701" y="1817430"/>
                <a:ext cx="1857930" cy="650741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微软雅黑" panose="020B0503020204020204" pitchFamily="82" charset="2"/>
                  <a:ea typeface="微软雅黑" panose="020B0503020204020204" pitchFamily="82" charset="2"/>
                </a:endParaRPr>
              </a:p>
            </p:txBody>
          </p:sp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DBF18F49-B83D-1E4A-B4BD-55ED58F79A9A}"/>
                  </a:ext>
                </a:extLst>
              </p:cNvPr>
              <p:cNvSpPr txBox="1"/>
              <p:nvPr/>
            </p:nvSpPr>
            <p:spPr>
              <a:xfrm>
                <a:off x="3219578" y="1978057"/>
                <a:ext cx="13388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b="1" dirty="0">
                    <a:latin typeface="微软雅黑" panose="020B0503020204020204" pitchFamily="82" charset="2"/>
                    <a:ea typeface="微软雅黑" panose="020B0503020204020204" pitchFamily="82" charset="2"/>
                  </a:rPr>
                  <a:t>检查点线程</a:t>
                </a:r>
              </a:p>
            </p:txBody>
          </p:sp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B5C536D5-B40D-3E42-B764-84AF2F41C56D}"/>
                  </a:ext>
                </a:extLst>
              </p:cNvPr>
              <p:cNvSpPr txBox="1"/>
              <p:nvPr/>
            </p:nvSpPr>
            <p:spPr>
              <a:xfrm>
                <a:off x="2941196" y="4565121"/>
                <a:ext cx="233849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b="1" dirty="0">
                    <a:latin typeface="微软雅黑" panose="020B0503020204020204" pitchFamily="82" charset="2"/>
                    <a:ea typeface="微软雅黑" panose="020B0503020204020204" pitchFamily="82" charset="2"/>
                  </a:rPr>
                  <a:t>刷新全部脏页</a:t>
                </a:r>
              </a:p>
            </p:txBody>
          </p:sp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286D0A9D-57B3-B949-8E71-FEA20DBEFA20}"/>
                  </a:ext>
                </a:extLst>
              </p:cNvPr>
              <p:cNvSpPr/>
              <p:nvPr/>
            </p:nvSpPr>
            <p:spPr>
              <a:xfrm>
                <a:off x="793691" y="4609082"/>
                <a:ext cx="1564573" cy="650742"/>
              </a:xfrm>
              <a:prstGeom prst="rect">
                <a:avLst/>
              </a:prstGeom>
              <a:solidFill>
                <a:schemeClr val="bg1"/>
              </a:solidFill>
              <a:ln w="349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b="1" dirty="0">
                    <a:solidFill>
                      <a:schemeClr val="tx1"/>
                    </a:solidFill>
                    <a:latin typeface="微软雅黑" panose="020B0503020204020204" pitchFamily="82" charset="2"/>
                    <a:ea typeface="微软雅黑" panose="020B0503020204020204" pitchFamily="82" charset="2"/>
                  </a:rPr>
                  <a:t>数据页面文件</a:t>
                </a:r>
              </a:p>
            </p:txBody>
          </p:sp>
          <p:sp>
            <p:nvSpPr>
              <p:cNvPr id="37" name="圆角矩形 36">
                <a:extLst>
                  <a:ext uri="{FF2B5EF4-FFF2-40B4-BE49-F238E27FC236}">
                    <a16:creationId xmlns:a16="http://schemas.microsoft.com/office/drawing/2014/main" id="{D5537C16-5B00-914F-938E-9D73CA1760D8}"/>
                  </a:ext>
                </a:extLst>
              </p:cNvPr>
              <p:cNvSpPr/>
              <p:nvPr/>
            </p:nvSpPr>
            <p:spPr>
              <a:xfrm>
                <a:off x="336730" y="1730553"/>
                <a:ext cx="1857930" cy="650741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微软雅黑" panose="020B0503020204020204" pitchFamily="82" charset="2"/>
                  <a:ea typeface="微软雅黑" panose="020B0503020204020204" pitchFamily="82" charset="2"/>
                </a:endParaRPr>
              </a:p>
            </p:txBody>
          </p:sp>
          <p:sp>
            <p:nvSpPr>
              <p:cNvPr id="38" name="圆角矩形 37">
                <a:extLst>
                  <a:ext uri="{FF2B5EF4-FFF2-40B4-BE49-F238E27FC236}">
                    <a16:creationId xmlns:a16="http://schemas.microsoft.com/office/drawing/2014/main" id="{38C5AD04-7C8D-3741-8E2B-A0D442E68A0E}"/>
                  </a:ext>
                </a:extLst>
              </p:cNvPr>
              <p:cNvSpPr/>
              <p:nvPr/>
            </p:nvSpPr>
            <p:spPr>
              <a:xfrm>
                <a:off x="430756" y="1817430"/>
                <a:ext cx="1857930" cy="650741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b="1" dirty="0">
                    <a:solidFill>
                      <a:schemeClr val="tx1"/>
                    </a:solidFill>
                    <a:latin typeface="微软雅黑" panose="020B0503020204020204" pitchFamily="82" charset="2"/>
                    <a:ea typeface="微软雅黑" panose="020B0503020204020204" pitchFamily="82" charset="2"/>
                  </a:rPr>
                  <a:t>页面更新线程</a:t>
                </a:r>
              </a:p>
            </p:txBody>
          </p:sp>
          <p:sp>
            <p:nvSpPr>
              <p:cNvPr id="39" name="任意形状 38">
                <a:extLst>
                  <a:ext uri="{FF2B5EF4-FFF2-40B4-BE49-F238E27FC236}">
                    <a16:creationId xmlns:a16="http://schemas.microsoft.com/office/drawing/2014/main" id="{9DD3F2DC-8323-6344-B5F4-9FF46847D2BD}"/>
                  </a:ext>
                </a:extLst>
              </p:cNvPr>
              <p:cNvSpPr/>
              <p:nvPr/>
            </p:nvSpPr>
            <p:spPr>
              <a:xfrm>
                <a:off x="793693" y="1149543"/>
                <a:ext cx="244830" cy="777968"/>
              </a:xfrm>
              <a:custGeom>
                <a:avLst/>
                <a:gdLst>
                  <a:gd name="connsiteX0" fmla="*/ 305473 w 379815"/>
                  <a:gd name="connsiteY0" fmla="*/ 0 h 1089891"/>
                  <a:gd name="connsiteX1" fmla="*/ 673 w 379815"/>
                  <a:gd name="connsiteY1" fmla="*/ 498764 h 1089891"/>
                  <a:gd name="connsiteX2" fmla="*/ 379364 w 379815"/>
                  <a:gd name="connsiteY2" fmla="*/ 600364 h 1089891"/>
                  <a:gd name="connsiteX3" fmla="*/ 83800 w 379815"/>
                  <a:gd name="connsiteY3" fmla="*/ 1089891 h 10898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79815" h="1089891">
                    <a:moveTo>
                      <a:pt x="305473" y="0"/>
                    </a:moveTo>
                    <a:cubicBezTo>
                      <a:pt x="146915" y="199351"/>
                      <a:pt x="-11642" y="398703"/>
                      <a:pt x="673" y="498764"/>
                    </a:cubicBezTo>
                    <a:cubicBezTo>
                      <a:pt x="12988" y="598825"/>
                      <a:pt x="365510" y="501843"/>
                      <a:pt x="379364" y="600364"/>
                    </a:cubicBezTo>
                    <a:cubicBezTo>
                      <a:pt x="393218" y="698885"/>
                      <a:pt x="83800" y="1089891"/>
                      <a:pt x="83800" y="1089891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微软雅黑" panose="020B0503020204020204" pitchFamily="82" charset="2"/>
                  <a:ea typeface="微软雅黑" panose="020B0503020204020204" pitchFamily="82" charset="2"/>
                </a:endParaRPr>
              </a:p>
            </p:txBody>
          </p:sp>
          <p:sp>
            <p:nvSpPr>
              <p:cNvPr id="40" name="任意形状 39">
                <a:extLst>
                  <a:ext uri="{FF2B5EF4-FFF2-40B4-BE49-F238E27FC236}">
                    <a16:creationId xmlns:a16="http://schemas.microsoft.com/office/drawing/2014/main" id="{569CCBFC-8A39-6B4B-9AE7-3D5BDEA051DF}"/>
                  </a:ext>
                </a:extLst>
              </p:cNvPr>
              <p:cNvSpPr/>
              <p:nvPr/>
            </p:nvSpPr>
            <p:spPr>
              <a:xfrm>
                <a:off x="1113375" y="1145424"/>
                <a:ext cx="244830" cy="777968"/>
              </a:xfrm>
              <a:custGeom>
                <a:avLst/>
                <a:gdLst>
                  <a:gd name="connsiteX0" fmla="*/ 305473 w 379815"/>
                  <a:gd name="connsiteY0" fmla="*/ 0 h 1089891"/>
                  <a:gd name="connsiteX1" fmla="*/ 673 w 379815"/>
                  <a:gd name="connsiteY1" fmla="*/ 498764 h 1089891"/>
                  <a:gd name="connsiteX2" fmla="*/ 379364 w 379815"/>
                  <a:gd name="connsiteY2" fmla="*/ 600364 h 1089891"/>
                  <a:gd name="connsiteX3" fmla="*/ 83800 w 379815"/>
                  <a:gd name="connsiteY3" fmla="*/ 1089891 h 10898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79815" h="1089891">
                    <a:moveTo>
                      <a:pt x="305473" y="0"/>
                    </a:moveTo>
                    <a:cubicBezTo>
                      <a:pt x="146915" y="199351"/>
                      <a:pt x="-11642" y="398703"/>
                      <a:pt x="673" y="498764"/>
                    </a:cubicBezTo>
                    <a:cubicBezTo>
                      <a:pt x="12988" y="598825"/>
                      <a:pt x="365510" y="501843"/>
                      <a:pt x="379364" y="600364"/>
                    </a:cubicBezTo>
                    <a:cubicBezTo>
                      <a:pt x="393218" y="698885"/>
                      <a:pt x="83800" y="1089891"/>
                      <a:pt x="83800" y="1089891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微软雅黑" panose="020B0503020204020204" pitchFamily="82" charset="2"/>
                  <a:ea typeface="微软雅黑" panose="020B0503020204020204" pitchFamily="82" charset="2"/>
                </a:endParaRPr>
              </a:p>
            </p:txBody>
          </p:sp>
          <p:sp>
            <p:nvSpPr>
              <p:cNvPr id="41" name="任意形状 40">
                <a:extLst>
                  <a:ext uri="{FF2B5EF4-FFF2-40B4-BE49-F238E27FC236}">
                    <a16:creationId xmlns:a16="http://schemas.microsoft.com/office/drawing/2014/main" id="{4CBC5C23-41B8-E84F-BD46-25BC41EAF217}"/>
                  </a:ext>
                </a:extLst>
              </p:cNvPr>
              <p:cNvSpPr/>
              <p:nvPr/>
            </p:nvSpPr>
            <p:spPr>
              <a:xfrm>
                <a:off x="1425721" y="1146871"/>
                <a:ext cx="244830" cy="777968"/>
              </a:xfrm>
              <a:custGeom>
                <a:avLst/>
                <a:gdLst>
                  <a:gd name="connsiteX0" fmla="*/ 305473 w 379815"/>
                  <a:gd name="connsiteY0" fmla="*/ 0 h 1089891"/>
                  <a:gd name="connsiteX1" fmla="*/ 673 w 379815"/>
                  <a:gd name="connsiteY1" fmla="*/ 498764 h 1089891"/>
                  <a:gd name="connsiteX2" fmla="*/ 379364 w 379815"/>
                  <a:gd name="connsiteY2" fmla="*/ 600364 h 1089891"/>
                  <a:gd name="connsiteX3" fmla="*/ 83800 w 379815"/>
                  <a:gd name="connsiteY3" fmla="*/ 1089891 h 10898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79815" h="1089891">
                    <a:moveTo>
                      <a:pt x="305473" y="0"/>
                    </a:moveTo>
                    <a:cubicBezTo>
                      <a:pt x="146915" y="199351"/>
                      <a:pt x="-11642" y="398703"/>
                      <a:pt x="673" y="498764"/>
                    </a:cubicBezTo>
                    <a:cubicBezTo>
                      <a:pt x="12988" y="598825"/>
                      <a:pt x="365510" y="501843"/>
                      <a:pt x="379364" y="600364"/>
                    </a:cubicBezTo>
                    <a:cubicBezTo>
                      <a:pt x="393218" y="698885"/>
                      <a:pt x="83800" y="1089891"/>
                      <a:pt x="83800" y="1089891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微软雅黑" panose="020B0503020204020204" pitchFamily="82" charset="2"/>
                  <a:ea typeface="微软雅黑" panose="020B0503020204020204" pitchFamily="82" charset="2"/>
                </a:endParaRPr>
              </a:p>
            </p:txBody>
          </p:sp>
          <p:sp>
            <p:nvSpPr>
              <p:cNvPr id="42" name="任意形状 41">
                <a:extLst>
                  <a:ext uri="{FF2B5EF4-FFF2-40B4-BE49-F238E27FC236}">
                    <a16:creationId xmlns:a16="http://schemas.microsoft.com/office/drawing/2014/main" id="{A7B973E6-D7F1-A34E-9892-BC0A98CBC34B}"/>
                  </a:ext>
                </a:extLst>
              </p:cNvPr>
              <p:cNvSpPr/>
              <p:nvPr/>
            </p:nvSpPr>
            <p:spPr>
              <a:xfrm>
                <a:off x="3687151" y="1202147"/>
                <a:ext cx="244830" cy="777968"/>
              </a:xfrm>
              <a:custGeom>
                <a:avLst/>
                <a:gdLst>
                  <a:gd name="connsiteX0" fmla="*/ 305473 w 379815"/>
                  <a:gd name="connsiteY0" fmla="*/ 0 h 1089891"/>
                  <a:gd name="connsiteX1" fmla="*/ 673 w 379815"/>
                  <a:gd name="connsiteY1" fmla="*/ 498764 h 1089891"/>
                  <a:gd name="connsiteX2" fmla="*/ 379364 w 379815"/>
                  <a:gd name="connsiteY2" fmla="*/ 600364 h 1089891"/>
                  <a:gd name="connsiteX3" fmla="*/ 83800 w 379815"/>
                  <a:gd name="connsiteY3" fmla="*/ 1089891 h 10898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79815" h="1089891">
                    <a:moveTo>
                      <a:pt x="305473" y="0"/>
                    </a:moveTo>
                    <a:cubicBezTo>
                      <a:pt x="146915" y="199351"/>
                      <a:pt x="-11642" y="398703"/>
                      <a:pt x="673" y="498764"/>
                    </a:cubicBezTo>
                    <a:cubicBezTo>
                      <a:pt x="12988" y="598825"/>
                      <a:pt x="365510" y="501843"/>
                      <a:pt x="379364" y="600364"/>
                    </a:cubicBezTo>
                    <a:cubicBezTo>
                      <a:pt x="393218" y="698885"/>
                      <a:pt x="83800" y="1089891"/>
                      <a:pt x="83800" y="1089891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微软雅黑" panose="020B0503020204020204" pitchFamily="82" charset="2"/>
                  <a:ea typeface="微软雅黑" panose="020B0503020204020204" pitchFamily="82" charset="2"/>
                </a:endParaRPr>
              </a:p>
            </p:txBody>
          </p:sp>
          <p:cxnSp>
            <p:nvCxnSpPr>
              <p:cNvPr id="43" name="直线箭头连接符 42">
                <a:extLst>
                  <a:ext uri="{FF2B5EF4-FFF2-40B4-BE49-F238E27FC236}">
                    <a16:creationId xmlns:a16="http://schemas.microsoft.com/office/drawing/2014/main" id="{D1D03ACD-6B3A-AB47-B2ED-DEA74C07B5CC}"/>
                  </a:ext>
                </a:extLst>
              </p:cNvPr>
              <p:cNvCxnSpPr/>
              <p:nvPr/>
            </p:nvCxnSpPr>
            <p:spPr>
              <a:xfrm flipH="1">
                <a:off x="1348801" y="2485037"/>
                <a:ext cx="9403" cy="584071"/>
              </a:xfrm>
              <a:prstGeom prst="straightConnector1">
                <a:avLst/>
              </a:prstGeom>
              <a:ln w="47625">
                <a:solidFill>
                  <a:schemeClr val="tx1"/>
                </a:solidFill>
                <a:tailEnd type="arrow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线箭头连接符 43">
                <a:extLst>
                  <a:ext uri="{FF2B5EF4-FFF2-40B4-BE49-F238E27FC236}">
                    <a16:creationId xmlns:a16="http://schemas.microsoft.com/office/drawing/2014/main" id="{11EE408A-CB06-1444-AD71-31135C7ECCC0}"/>
                  </a:ext>
                </a:extLst>
              </p:cNvPr>
              <p:cNvCxnSpPr/>
              <p:nvPr/>
            </p:nvCxnSpPr>
            <p:spPr>
              <a:xfrm>
                <a:off x="1348801" y="3683872"/>
                <a:ext cx="9403" cy="665735"/>
              </a:xfrm>
              <a:prstGeom prst="straightConnector1">
                <a:avLst/>
              </a:prstGeom>
              <a:ln w="47625">
                <a:solidFill>
                  <a:schemeClr val="tx1"/>
                </a:solidFill>
                <a:tailEnd type="arrow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肘形连接符 44">
                <a:extLst>
                  <a:ext uri="{FF2B5EF4-FFF2-40B4-BE49-F238E27FC236}">
                    <a16:creationId xmlns:a16="http://schemas.microsoft.com/office/drawing/2014/main" id="{F9885BC9-A9A4-3F4A-88F5-A4AF43F15C76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2879859" y="3426466"/>
                <a:ext cx="1805077" cy="1"/>
              </a:xfrm>
              <a:prstGeom prst="bentConnector3">
                <a:avLst/>
              </a:prstGeom>
              <a:ln w="38100">
                <a:solidFill>
                  <a:schemeClr val="tx1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圆角矩形 9">
                <a:extLst>
                  <a:ext uri="{FF2B5EF4-FFF2-40B4-BE49-F238E27FC236}">
                    <a16:creationId xmlns:a16="http://schemas.microsoft.com/office/drawing/2014/main" id="{FCCEE13C-D775-B601-AFED-19360587B728}"/>
                  </a:ext>
                </a:extLst>
              </p:cNvPr>
              <p:cNvSpPr/>
              <p:nvPr/>
            </p:nvSpPr>
            <p:spPr>
              <a:xfrm>
                <a:off x="4963336" y="1789863"/>
                <a:ext cx="1857930" cy="650741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微软雅黑" panose="020B0503020204020204" pitchFamily="82" charset="2"/>
                  <a:ea typeface="微软雅黑" panose="020B0503020204020204" pitchFamily="82" charset="2"/>
                </a:endParaRPr>
              </a:p>
            </p:txBody>
          </p:sp>
          <p:sp>
            <p:nvSpPr>
              <p:cNvPr id="11" name="任意形状 10">
                <a:extLst>
                  <a:ext uri="{FF2B5EF4-FFF2-40B4-BE49-F238E27FC236}">
                    <a16:creationId xmlns:a16="http://schemas.microsoft.com/office/drawing/2014/main" id="{82248586-E149-07B4-AF98-042DA89AF553}"/>
                  </a:ext>
                </a:extLst>
              </p:cNvPr>
              <p:cNvSpPr/>
              <p:nvPr/>
            </p:nvSpPr>
            <p:spPr>
              <a:xfrm>
                <a:off x="5784786" y="1174580"/>
                <a:ext cx="244830" cy="777968"/>
              </a:xfrm>
              <a:custGeom>
                <a:avLst/>
                <a:gdLst>
                  <a:gd name="connsiteX0" fmla="*/ 305473 w 379815"/>
                  <a:gd name="connsiteY0" fmla="*/ 0 h 1089891"/>
                  <a:gd name="connsiteX1" fmla="*/ 673 w 379815"/>
                  <a:gd name="connsiteY1" fmla="*/ 498764 h 1089891"/>
                  <a:gd name="connsiteX2" fmla="*/ 379364 w 379815"/>
                  <a:gd name="connsiteY2" fmla="*/ 600364 h 1089891"/>
                  <a:gd name="connsiteX3" fmla="*/ 83800 w 379815"/>
                  <a:gd name="connsiteY3" fmla="*/ 1089891 h 10898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79815" h="1089891">
                    <a:moveTo>
                      <a:pt x="305473" y="0"/>
                    </a:moveTo>
                    <a:cubicBezTo>
                      <a:pt x="146915" y="199351"/>
                      <a:pt x="-11642" y="398703"/>
                      <a:pt x="673" y="498764"/>
                    </a:cubicBezTo>
                    <a:cubicBezTo>
                      <a:pt x="12988" y="598825"/>
                      <a:pt x="365510" y="501843"/>
                      <a:pt x="379364" y="600364"/>
                    </a:cubicBezTo>
                    <a:cubicBezTo>
                      <a:pt x="393218" y="698885"/>
                      <a:pt x="83800" y="1089891"/>
                      <a:pt x="83800" y="1089891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微软雅黑" panose="020B0503020204020204" pitchFamily="82" charset="2"/>
                  <a:ea typeface="微软雅黑" panose="020B0503020204020204" pitchFamily="82" charset="2"/>
                </a:endParaRPr>
              </a:p>
            </p:txBody>
          </p:sp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9E3DEEC2-E3B1-C32D-98B1-A22BC5691AE8}"/>
                  </a:ext>
                </a:extLst>
              </p:cNvPr>
              <p:cNvSpPr txBox="1"/>
              <p:nvPr/>
            </p:nvSpPr>
            <p:spPr>
              <a:xfrm>
                <a:off x="4410879" y="2841958"/>
                <a:ext cx="316388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b="1" dirty="0">
                    <a:latin typeface="微软雅黑" panose="020B0503020204020204" pitchFamily="82" charset="2"/>
                    <a:ea typeface="微软雅黑" panose="020B0503020204020204" pitchFamily="82" charset="2"/>
                  </a:rPr>
                  <a:t>当前刷新日志最大</a:t>
                </a:r>
                <a:r>
                  <a:rPr kumimoji="1" lang="en-US" altLang="zh-CN" b="1" dirty="0">
                    <a:latin typeface="微软雅黑" panose="020B0503020204020204" pitchFamily="82" charset="2"/>
                    <a:ea typeface="微软雅黑" panose="020B0503020204020204" pitchFamily="82" charset="2"/>
                  </a:rPr>
                  <a:t>LSN</a:t>
                </a:r>
                <a:r>
                  <a:rPr kumimoji="1" lang="zh-CN" altLang="en-US" b="1" dirty="0">
                    <a:latin typeface="微软雅黑" panose="020B0503020204020204" pitchFamily="82" charset="2"/>
                    <a:ea typeface="微软雅黑" panose="020B0503020204020204" pitchFamily="82" charset="2"/>
                  </a:rPr>
                  <a:t>：</a:t>
                </a:r>
                <a:r>
                  <a:rPr kumimoji="1" lang="en-US" altLang="zh-CN" b="1" dirty="0" err="1">
                    <a:latin typeface="微软雅黑" panose="020B0503020204020204" pitchFamily="82" charset="2"/>
                    <a:ea typeface="微软雅黑" panose="020B0503020204020204" pitchFamily="82" charset="2"/>
                  </a:rPr>
                  <a:t>flushedLSN</a:t>
                </a:r>
                <a:endParaRPr kumimoji="1" lang="zh-CN" altLang="en-US" b="1" dirty="0">
                  <a:latin typeface="微软雅黑" panose="020B0503020204020204" pitchFamily="82" charset="2"/>
                  <a:ea typeface="微软雅黑" panose="020B0503020204020204" pitchFamily="82" charset="2"/>
                </a:endParaRPr>
              </a:p>
            </p:txBody>
          </p:sp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3195D43D-87AE-FE5F-556C-6C7918A9D524}"/>
                  </a:ext>
                </a:extLst>
              </p:cNvPr>
              <p:cNvSpPr txBox="1"/>
              <p:nvPr/>
            </p:nvSpPr>
            <p:spPr>
              <a:xfrm>
                <a:off x="5230663" y="1961580"/>
                <a:ext cx="111440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b="1" dirty="0">
                    <a:latin typeface="微软雅黑" panose="020B0503020204020204" pitchFamily="82" charset="2"/>
                    <a:ea typeface="微软雅黑" panose="020B0503020204020204" pitchFamily="82" charset="2"/>
                  </a:rPr>
                  <a:t>日志线程</a:t>
                </a:r>
              </a:p>
            </p:txBody>
          </p:sp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D7CC3E6B-EDA6-1939-697A-81182AF812B1}"/>
                  </a:ext>
                </a:extLst>
              </p:cNvPr>
              <p:cNvSpPr/>
              <p:nvPr/>
            </p:nvSpPr>
            <p:spPr>
              <a:xfrm>
                <a:off x="5063858" y="4349607"/>
                <a:ext cx="1564573" cy="650742"/>
              </a:xfrm>
              <a:prstGeom prst="rect">
                <a:avLst/>
              </a:prstGeom>
              <a:solidFill>
                <a:schemeClr val="bg1"/>
              </a:solidFill>
              <a:ln w="349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微软雅黑" panose="020B0503020204020204" pitchFamily="82" charset="2"/>
                  <a:ea typeface="微软雅黑" panose="020B0503020204020204" pitchFamily="82" charset="2"/>
                </a:endParaRPr>
              </a:p>
            </p:txBody>
          </p:sp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5437BC4E-D8AA-7940-1BFE-E4EF40BC4F9F}"/>
                  </a:ext>
                </a:extLst>
              </p:cNvPr>
              <p:cNvSpPr/>
              <p:nvPr/>
            </p:nvSpPr>
            <p:spPr>
              <a:xfrm>
                <a:off x="5210537" y="4460811"/>
                <a:ext cx="1564573" cy="650742"/>
              </a:xfrm>
              <a:prstGeom prst="rect">
                <a:avLst/>
              </a:prstGeom>
              <a:solidFill>
                <a:schemeClr val="bg1"/>
              </a:solidFill>
              <a:ln w="349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微软雅黑" panose="020B0503020204020204" pitchFamily="82" charset="2"/>
                  <a:ea typeface="微软雅黑" panose="020B0503020204020204" pitchFamily="82" charset="2"/>
                </a:endParaRPr>
              </a:p>
            </p:txBody>
          </p:sp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9104ADFB-AD35-A09C-1D92-0BD9E1A2B0A4}"/>
                  </a:ext>
                </a:extLst>
              </p:cNvPr>
              <p:cNvSpPr/>
              <p:nvPr/>
            </p:nvSpPr>
            <p:spPr>
              <a:xfrm>
                <a:off x="5500109" y="4657379"/>
                <a:ext cx="1564573" cy="650742"/>
              </a:xfrm>
              <a:prstGeom prst="rect">
                <a:avLst/>
              </a:prstGeom>
              <a:solidFill>
                <a:schemeClr val="bg1"/>
              </a:solidFill>
              <a:ln w="349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微软雅黑" panose="020B0503020204020204" pitchFamily="82" charset="2"/>
                  <a:ea typeface="微软雅黑" panose="020B0503020204020204" pitchFamily="82" charset="2"/>
                </a:endParaRPr>
              </a:p>
            </p:txBody>
          </p:sp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C1BBCF74-3681-46D4-7888-27C86FCCDCAB}"/>
                  </a:ext>
                </a:extLst>
              </p:cNvPr>
              <p:cNvSpPr txBox="1"/>
              <p:nvPr/>
            </p:nvSpPr>
            <p:spPr>
              <a:xfrm>
                <a:off x="5416927" y="4803892"/>
                <a:ext cx="1760900" cy="3811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b="1" dirty="0">
                    <a:latin typeface="微软雅黑" panose="020B0503020204020204" pitchFamily="82" charset="2"/>
                    <a:ea typeface="微软雅黑" panose="020B0503020204020204" pitchFamily="82" charset="2"/>
                  </a:rPr>
                  <a:t>日志页面文件</a:t>
                </a:r>
              </a:p>
            </p:txBody>
          </p:sp>
          <p:cxnSp>
            <p:nvCxnSpPr>
              <p:cNvPr id="12" name="肘形连接符 11">
                <a:extLst>
                  <a:ext uri="{FF2B5EF4-FFF2-40B4-BE49-F238E27FC236}">
                    <a16:creationId xmlns:a16="http://schemas.microsoft.com/office/drawing/2014/main" id="{35DC7283-53E2-F898-6753-D506A26D6BFD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4871273" y="3473885"/>
                <a:ext cx="2042058" cy="1"/>
              </a:xfrm>
              <a:prstGeom prst="bentConnector3">
                <a:avLst/>
              </a:prstGeom>
              <a:ln w="38100">
                <a:solidFill>
                  <a:schemeClr val="tx1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" name="直线箭头连接符 5">
              <a:extLst>
                <a:ext uri="{FF2B5EF4-FFF2-40B4-BE49-F238E27FC236}">
                  <a16:creationId xmlns:a16="http://schemas.microsoft.com/office/drawing/2014/main" id="{3177A63D-EECF-3312-9E63-ED0585CD99D0}"/>
                </a:ext>
              </a:extLst>
            </p:cNvPr>
            <p:cNvCxnSpPr>
              <a:stCxn id="29" idx="3"/>
            </p:cNvCxnSpPr>
            <p:nvPr/>
          </p:nvCxnSpPr>
          <p:spPr bwMode="auto">
            <a:xfrm>
              <a:off x="7628719" y="3414154"/>
              <a:ext cx="116867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triangle"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7893214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18">
            <a:extLst>
              <a:ext uri="{FF2B5EF4-FFF2-40B4-BE49-F238E27FC236}">
                <a16:creationId xmlns:a16="http://schemas.microsoft.com/office/drawing/2014/main" id="{DD5834A7-0851-40AB-BE1F-53B455077113}"/>
              </a:ext>
            </a:extLst>
          </p:cNvPr>
          <p:cNvSpPr/>
          <p:nvPr/>
        </p:nvSpPr>
        <p:spPr>
          <a:xfrm>
            <a:off x="2803242" y="1159151"/>
            <a:ext cx="6427511" cy="4372634"/>
          </a:xfrm>
          <a:prstGeom prst="roundRect">
            <a:avLst>
              <a:gd name="adj" fmla="val 9827"/>
            </a:avLst>
          </a:prstGeom>
          <a:solidFill>
            <a:schemeClr val="bg1"/>
          </a:solidFill>
          <a:ln w="12700" cap="flat">
            <a:gradFill>
              <a:gsLst>
                <a:gs pos="0">
                  <a:srgbClr val="3B20FF">
                    <a:alpha val="16000"/>
                  </a:srgbClr>
                </a:gs>
                <a:gs pos="100000">
                  <a:srgbClr val="6F1787"/>
                </a:gs>
              </a:gsLst>
              <a:lin ang="10800000" scaled="1"/>
            </a:gradFill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endParaRPr lang="zh-CN" altLang="en-US" b="1" dirty="0">
              <a:latin typeface="OPPOSans M" panose="00020600040101010101" pitchFamily="18" charset="-122"/>
              <a:ea typeface="OPPOSans M" panose="00020600040101010101" pitchFamily="18" charset="-122"/>
              <a:sym typeface="+mn-ea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792529EF-BEAC-9D49-A1D1-47474DBAB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82" charset="2"/>
                <a:ea typeface="微软雅黑" panose="020B0503020204020204" pitchFamily="82" charset="2"/>
              </a:rPr>
              <a:t>目录</a:t>
            </a:r>
            <a:endParaRPr kumimoji="1" lang="zh-CN" altLang="en-US" dirty="0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CD9ABD9-66EF-2946-A0AD-5B1C2FEED6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00425" y="1755536"/>
            <a:ext cx="11456894" cy="4876801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kumimoji="1" lang="zh-CN" altLang="en-US" sz="2800" dirty="0">
                <a:latin typeface="微软雅黑" panose="020B0503020204020204" pitchFamily="82" charset="2"/>
                <a:ea typeface="微软雅黑" panose="020B0503020204020204" pitchFamily="82" charset="2"/>
              </a:rPr>
              <a:t>事务原子性和持久性的实现</a:t>
            </a:r>
            <a:endParaRPr kumimoji="1" lang="en-US" altLang="zh-CN" sz="28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marL="514350" indent="-514350">
              <a:buFont typeface="+mj-lt"/>
              <a:buAutoNum type="arabicPeriod"/>
            </a:pPr>
            <a:r>
              <a:rPr lang="zh-CN" altLang="en-US" sz="2800" dirty="0">
                <a:latin typeface="微软雅黑" panose="020B0503020204020204" pitchFamily="82" charset="2"/>
                <a:ea typeface="微软雅黑" panose="020B0503020204020204" pitchFamily="82" charset="2"/>
              </a:rPr>
              <a:t>数据库故障恢复机制概述</a:t>
            </a:r>
            <a:endParaRPr lang="en-US" altLang="zh-CN" sz="28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marL="514350" indent="-514350">
              <a:buFont typeface="+mj-lt"/>
              <a:buAutoNum type="arabicPeriod"/>
            </a:pPr>
            <a:r>
              <a:rPr lang="zh-CN" altLang="en-US" sz="2800" dirty="0">
                <a:latin typeface="微软雅黑" panose="020B0503020204020204" pitchFamily="82" charset="2"/>
                <a:ea typeface="微软雅黑" panose="020B0503020204020204" pitchFamily="82" charset="2"/>
              </a:rPr>
              <a:t>单机</a:t>
            </a:r>
            <a:r>
              <a:rPr kumimoji="1" lang="zh-CN" altLang="en-US" sz="2800" dirty="0">
                <a:latin typeface="微软雅黑" panose="020B0503020204020204" pitchFamily="82" charset="2"/>
                <a:ea typeface="微软雅黑" panose="020B0503020204020204" pitchFamily="82" charset="2"/>
              </a:rPr>
              <a:t>系统崩溃恢复方法</a:t>
            </a:r>
            <a:endParaRPr kumimoji="1" lang="en-US" altLang="zh-CN" sz="28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marL="514350" indent="-514350">
              <a:buFont typeface="+mj-lt"/>
              <a:buAutoNum type="arabicPeriod"/>
            </a:pPr>
            <a:r>
              <a:rPr kumimoji="1" lang="en-US" altLang="zh-CN" sz="2800" b="1" dirty="0">
                <a:solidFill>
                  <a:srgbClr val="6F1787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ARIES</a:t>
            </a:r>
            <a:r>
              <a:rPr kumimoji="1" lang="zh-CN" altLang="en-US" sz="2800" b="1" dirty="0">
                <a:solidFill>
                  <a:srgbClr val="6F1787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恢复算法</a:t>
            </a:r>
            <a:endParaRPr kumimoji="1" lang="en-US" altLang="zh-CN" sz="2800" b="1" dirty="0">
              <a:solidFill>
                <a:srgbClr val="6F1787"/>
              </a:solidFill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marL="514350" indent="-514350">
              <a:buFont typeface="+mj-lt"/>
              <a:buAutoNum type="arabicPeriod"/>
            </a:pPr>
            <a:r>
              <a:rPr lang="zh-CN" altLang="en-US" sz="2800" dirty="0">
                <a:latin typeface="微软雅黑" panose="020B0503020204020204" pitchFamily="82" charset="2"/>
                <a:ea typeface="微软雅黑" panose="020B0503020204020204" pitchFamily="82" charset="2"/>
              </a:rPr>
              <a:t>数据库备份技术</a:t>
            </a:r>
            <a:endParaRPr lang="en-US" altLang="zh-CN" sz="28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marL="514350" indent="-514350">
              <a:buFont typeface="+mj-lt"/>
              <a:buAutoNum type="arabicPeriod"/>
            </a:pPr>
            <a:r>
              <a:rPr kumimoji="1" lang="zh-CN" altLang="en-US" sz="2800" dirty="0">
                <a:latin typeface="微软雅黑" panose="020B0503020204020204" pitchFamily="82" charset="2"/>
                <a:ea typeface="微软雅黑" panose="020B0503020204020204" pitchFamily="82" charset="2"/>
              </a:rPr>
              <a:t>数据库多机恢复</a:t>
            </a:r>
            <a:endParaRPr kumimoji="1" lang="en-US" altLang="zh-CN" sz="28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875CF22-6359-CB02-7274-051558CEDD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zh-CN" altLang="en-US">
                <a:latin typeface="微软雅黑" panose="020B0503020204020204" pitchFamily="82" charset="2"/>
                <a:ea typeface="微软雅黑" panose="020B0503020204020204" pitchFamily="82" charset="2"/>
              </a:rPr>
              <a:t>数据库系统</a:t>
            </a:r>
            <a:r>
              <a:rPr kumimoji="1" lang="en-US" altLang="zh-CN">
                <a:latin typeface="微软雅黑" panose="020B0503020204020204" pitchFamily="82" charset="2"/>
                <a:ea typeface="微软雅黑" panose="020B0503020204020204" pitchFamily="82" charset="2"/>
              </a:rPr>
              <a:t>—</a:t>
            </a:r>
            <a:r>
              <a:rPr kumimoji="1" lang="zh-CN" altLang="en-US">
                <a:latin typeface="微软雅黑" panose="020B0503020204020204" pitchFamily="82" charset="2"/>
                <a:ea typeface="微软雅黑" panose="020B0503020204020204" pitchFamily="82" charset="2"/>
              </a:rPr>
              <a:t>故障恢复</a:t>
            </a:r>
            <a:endParaRPr kumimoji="1" lang="zh-CN" altLang="en-US" dirty="0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CD1E613-A0B5-016F-BDFE-680EFFFCA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D34C0-35A8-654C-9FBA-7B4E017BD630}" type="slidenum">
              <a:rPr lang="en-US" altLang="zh-CN" smtClean="0">
                <a:latin typeface="微软雅黑" panose="020B0503020204020204" pitchFamily="82" charset="2"/>
                <a:ea typeface="微软雅黑" panose="020B0503020204020204" pitchFamily="82" charset="2"/>
              </a:rPr>
              <a:t>68</a:t>
            </a:fld>
            <a:endParaRPr kumimoji="1" lang="zh-CN" altLang="en-US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45598657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18">
            <a:extLst>
              <a:ext uri="{FF2B5EF4-FFF2-40B4-BE49-F238E27FC236}">
                <a16:creationId xmlns:a16="http://schemas.microsoft.com/office/drawing/2014/main" id="{7CAC3357-0B62-4B2A-87DE-79291E15FF2F}"/>
              </a:ext>
            </a:extLst>
          </p:cNvPr>
          <p:cNvSpPr/>
          <p:nvPr/>
        </p:nvSpPr>
        <p:spPr>
          <a:xfrm>
            <a:off x="748861" y="1835151"/>
            <a:ext cx="10694277" cy="3323949"/>
          </a:xfrm>
          <a:prstGeom prst="roundRect">
            <a:avLst>
              <a:gd name="adj" fmla="val 9827"/>
            </a:avLst>
          </a:prstGeom>
          <a:solidFill>
            <a:schemeClr val="bg1"/>
          </a:solidFill>
          <a:ln w="12700" cap="flat">
            <a:gradFill>
              <a:gsLst>
                <a:gs pos="0">
                  <a:srgbClr val="3B20FF">
                    <a:alpha val="16000"/>
                  </a:srgbClr>
                </a:gs>
                <a:gs pos="100000">
                  <a:srgbClr val="6F1787"/>
                </a:gs>
              </a:gsLst>
              <a:lin ang="10800000" scaled="1"/>
            </a:gradFill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endParaRPr lang="zh-CN" altLang="en-US" b="1" dirty="0">
              <a:latin typeface="OPPOSans M" panose="00020600040101010101" pitchFamily="18" charset="-122"/>
              <a:ea typeface="OPPOSans M" panose="00020600040101010101" pitchFamily="18" charset="-122"/>
              <a:sym typeface="+mn-ea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3B3BA05-4D15-5D42-B8AA-E8F2D04AB29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BBDC00-B9E2-4EFD-9306-2934E87247C6}" type="slidenum">
              <a:rPr lang="zh-CN" altLang="en-US" smtClean="0">
                <a:latin typeface="微软雅黑" panose="020B0503020204020204" pitchFamily="82" charset="2"/>
                <a:ea typeface="微软雅黑" panose="020B0503020204020204" pitchFamily="82" charset="2"/>
              </a:rPr>
              <a:pPr/>
              <a:t>69</a:t>
            </a:fld>
            <a:endParaRPr lang="zh-CN" altLang="en-US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8CC545DD-FDAF-AC46-8BE5-E19DA7624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微软雅黑" panose="020B0503020204020204" pitchFamily="82" charset="2"/>
                <a:ea typeface="微软雅黑" panose="020B0503020204020204" pitchFamily="82" charset="2"/>
              </a:rPr>
              <a:t>ARIES</a:t>
            </a:r>
            <a:r>
              <a:rPr kumimoji="1" lang="zh-CN" altLang="en-US" dirty="0">
                <a:latin typeface="微软雅黑" panose="020B0503020204020204" pitchFamily="82" charset="2"/>
                <a:ea typeface="微软雅黑" panose="020B0503020204020204" pitchFamily="82" charset="2"/>
              </a:rPr>
              <a:t>算法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EAAFF19-5D22-D04C-9AE1-F2190841FC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9862" y="2206351"/>
            <a:ext cx="10874188" cy="5005387"/>
          </a:xfrm>
        </p:spPr>
        <p:txBody>
          <a:bodyPr/>
          <a:lstStyle/>
          <a:p>
            <a:r>
              <a:rPr kumimoji="1" lang="en-US" altLang="zh-CN" b="1" dirty="0">
                <a:solidFill>
                  <a:srgbClr val="6F1787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ARIES</a:t>
            </a:r>
            <a:r>
              <a:rPr kumimoji="1" lang="zh-CN" altLang="en-US" b="1" dirty="0">
                <a:solidFill>
                  <a:srgbClr val="6F1787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是一种</a:t>
            </a:r>
            <a:r>
              <a:rPr kumimoji="1" lang="en-US" altLang="zh-CN" b="1" dirty="0">
                <a:solidFill>
                  <a:srgbClr val="6F1787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state-of-the-art</a:t>
            </a:r>
            <a:r>
              <a:rPr kumimoji="1" lang="zh-CN" altLang="en-US" b="1" dirty="0">
                <a:solidFill>
                  <a:srgbClr val="6F1787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的恢复算法</a:t>
            </a:r>
            <a:endParaRPr kumimoji="1" lang="en-US" altLang="zh-CN" b="1" dirty="0">
              <a:solidFill>
                <a:srgbClr val="6F1787"/>
              </a:solidFill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r>
              <a:rPr lang="zh-CN" altLang="en-US" b="1" dirty="0">
                <a:solidFill>
                  <a:srgbClr val="6F1787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最早由</a:t>
            </a:r>
            <a:r>
              <a:rPr lang="en-US" altLang="zh-CN" b="1" dirty="0">
                <a:solidFill>
                  <a:srgbClr val="6F1787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IBM</a:t>
            </a:r>
            <a:r>
              <a:rPr lang="zh-CN" altLang="en-US" b="1" dirty="0">
                <a:solidFill>
                  <a:srgbClr val="6F1787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公司数据库专家设计，应用于</a:t>
            </a:r>
            <a:r>
              <a:rPr lang="en-US" altLang="zh-CN" b="1" dirty="0">
                <a:solidFill>
                  <a:srgbClr val="6F1787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DB2</a:t>
            </a:r>
            <a:r>
              <a:rPr lang="zh-CN" altLang="en-US" b="1" dirty="0">
                <a:solidFill>
                  <a:srgbClr val="6F1787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数据库</a:t>
            </a:r>
            <a:endParaRPr lang="en-US" altLang="zh-CN" b="1" dirty="0">
              <a:solidFill>
                <a:srgbClr val="6F1787"/>
              </a:solidFill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r>
              <a:rPr kumimoji="1" lang="zh-CN" altLang="en-US" b="1" dirty="0">
                <a:solidFill>
                  <a:srgbClr val="6F1787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基于</a:t>
            </a:r>
            <a:r>
              <a:rPr kumimoji="1" lang="en-US" altLang="zh-CN" b="1" dirty="0">
                <a:solidFill>
                  <a:srgbClr val="6F1787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undo/redo</a:t>
            </a:r>
            <a:r>
              <a:rPr kumimoji="1" lang="zh-CN" altLang="en-US" b="1" dirty="0">
                <a:solidFill>
                  <a:srgbClr val="6F1787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日志</a:t>
            </a:r>
            <a:endParaRPr kumimoji="1" lang="en-US" altLang="zh-CN" b="1" dirty="0">
              <a:solidFill>
                <a:srgbClr val="6F1787"/>
              </a:solidFill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r>
              <a:rPr lang="zh-CN" altLang="en-US" b="1" dirty="0">
                <a:solidFill>
                  <a:srgbClr val="6F1787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应用于很多商业数据库系统</a:t>
            </a:r>
            <a:endParaRPr kumimoji="1" lang="zh-CN" altLang="en-US" b="1" dirty="0">
              <a:solidFill>
                <a:srgbClr val="6F1787"/>
              </a:solidFill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5041DEE-6250-0441-BE12-35CDACA09E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zh-CN" altLang="en-US">
                <a:latin typeface="微软雅黑" panose="020B0503020204020204" pitchFamily="82" charset="2"/>
                <a:ea typeface="微软雅黑" panose="020B0503020204020204" pitchFamily="82" charset="2"/>
              </a:rPr>
              <a:t>数据库系统</a:t>
            </a:r>
            <a:r>
              <a:rPr lang="en-US" altLang="zh-CN">
                <a:latin typeface="微软雅黑" panose="020B0503020204020204" pitchFamily="82" charset="2"/>
                <a:ea typeface="微软雅黑" panose="020B0503020204020204" pitchFamily="82" charset="2"/>
              </a:rPr>
              <a:t>—</a:t>
            </a:r>
            <a:r>
              <a:rPr lang="zh-CN" altLang="en-US">
                <a:latin typeface="微软雅黑" panose="020B0503020204020204" pitchFamily="82" charset="2"/>
                <a:ea typeface="微软雅黑" panose="020B0503020204020204" pitchFamily="82" charset="2"/>
              </a:rPr>
              <a:t>故障恢复</a:t>
            </a:r>
            <a:endParaRPr lang="en-US" altLang="zh-CN" sz="12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57978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18">
            <a:extLst>
              <a:ext uri="{FF2B5EF4-FFF2-40B4-BE49-F238E27FC236}">
                <a16:creationId xmlns:a16="http://schemas.microsoft.com/office/drawing/2014/main" id="{DD5834A7-0851-40AB-BE1F-53B455077113}"/>
              </a:ext>
            </a:extLst>
          </p:cNvPr>
          <p:cNvSpPr/>
          <p:nvPr/>
        </p:nvSpPr>
        <p:spPr>
          <a:xfrm>
            <a:off x="2803242" y="1159151"/>
            <a:ext cx="6427511" cy="4372634"/>
          </a:xfrm>
          <a:prstGeom prst="roundRect">
            <a:avLst>
              <a:gd name="adj" fmla="val 9827"/>
            </a:avLst>
          </a:prstGeom>
          <a:solidFill>
            <a:schemeClr val="bg1"/>
          </a:solidFill>
          <a:ln w="12700" cap="flat">
            <a:gradFill>
              <a:gsLst>
                <a:gs pos="0">
                  <a:srgbClr val="3B20FF">
                    <a:alpha val="16000"/>
                  </a:srgbClr>
                </a:gs>
                <a:gs pos="100000">
                  <a:srgbClr val="6F1787"/>
                </a:gs>
              </a:gsLst>
              <a:lin ang="10800000" scaled="1"/>
            </a:gradFill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endParaRPr lang="zh-CN" altLang="en-US" b="1" dirty="0">
              <a:latin typeface="OPPOSans M" panose="00020600040101010101" pitchFamily="18" charset="-122"/>
              <a:ea typeface="OPPOSans M" panose="00020600040101010101" pitchFamily="18" charset="-122"/>
              <a:sym typeface="+mn-ea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792529EF-BEAC-9D49-A1D1-47474DBAB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82" charset="2"/>
                <a:ea typeface="微软雅黑" panose="020B0503020204020204" pitchFamily="82" charset="2"/>
              </a:rPr>
              <a:t>目录</a:t>
            </a:r>
            <a:endParaRPr kumimoji="1" lang="zh-CN" altLang="en-US" dirty="0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CD9ABD9-66EF-2946-A0AD-5B1C2FEED6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00425" y="1696560"/>
            <a:ext cx="11456894" cy="4876801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kumimoji="1" lang="zh-CN" altLang="en-US" sz="2800" dirty="0">
                <a:latin typeface="微软雅黑" panose="020B0503020204020204" pitchFamily="82" charset="2"/>
                <a:ea typeface="微软雅黑" panose="020B0503020204020204" pitchFamily="82" charset="2"/>
              </a:rPr>
              <a:t>事务原子性和持久性的实现</a:t>
            </a:r>
            <a:endParaRPr kumimoji="1" lang="en-US" altLang="zh-CN" sz="28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marL="514350" indent="-514350">
              <a:buFont typeface="+mj-lt"/>
              <a:buAutoNum type="arabicPeriod"/>
            </a:pPr>
            <a:r>
              <a:rPr lang="zh-CN" altLang="en-US" sz="2800" b="1" dirty="0">
                <a:solidFill>
                  <a:srgbClr val="6F1787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数据库故障恢复机制概述</a:t>
            </a:r>
            <a:endParaRPr lang="en-US" altLang="zh-CN" sz="2800" b="1" dirty="0">
              <a:solidFill>
                <a:srgbClr val="6F1787"/>
              </a:solidFill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marL="514350" indent="-514350">
              <a:buFont typeface="+mj-lt"/>
              <a:buAutoNum type="arabicPeriod"/>
            </a:pPr>
            <a:r>
              <a:rPr lang="zh-CN" altLang="en-US" sz="2800" dirty="0">
                <a:latin typeface="微软雅黑" panose="020B0503020204020204" pitchFamily="82" charset="2"/>
                <a:ea typeface="微软雅黑" panose="020B0503020204020204" pitchFamily="82" charset="2"/>
              </a:rPr>
              <a:t>单机</a:t>
            </a:r>
            <a:r>
              <a:rPr kumimoji="1" lang="zh-CN" altLang="en-US" sz="2800" dirty="0">
                <a:latin typeface="微软雅黑" panose="020B0503020204020204" pitchFamily="82" charset="2"/>
                <a:ea typeface="微软雅黑" panose="020B0503020204020204" pitchFamily="82" charset="2"/>
              </a:rPr>
              <a:t>系统崩溃恢复方法</a:t>
            </a:r>
            <a:endParaRPr kumimoji="1" lang="en-US" altLang="zh-CN" sz="28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marL="514350" indent="-514350">
              <a:buFont typeface="+mj-lt"/>
              <a:buAutoNum type="arabicPeriod"/>
            </a:pPr>
            <a:r>
              <a:rPr kumimoji="1" lang="en-US" altLang="zh-CN" sz="2800" dirty="0">
                <a:latin typeface="微软雅黑" panose="020B0503020204020204" pitchFamily="82" charset="2"/>
                <a:ea typeface="微软雅黑" panose="020B0503020204020204" pitchFamily="82" charset="2"/>
              </a:rPr>
              <a:t>ARIES</a:t>
            </a:r>
            <a:r>
              <a:rPr kumimoji="1" lang="zh-CN" altLang="en-US" sz="2800" dirty="0">
                <a:latin typeface="微软雅黑" panose="020B0503020204020204" pitchFamily="82" charset="2"/>
                <a:ea typeface="微软雅黑" panose="020B0503020204020204" pitchFamily="82" charset="2"/>
              </a:rPr>
              <a:t>恢复算法</a:t>
            </a:r>
            <a:endParaRPr kumimoji="1" lang="en-US" altLang="zh-CN" sz="28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marL="514350" indent="-514350">
              <a:buFont typeface="+mj-lt"/>
              <a:buAutoNum type="arabicPeriod"/>
            </a:pPr>
            <a:r>
              <a:rPr lang="zh-CN" altLang="en-US" sz="2800" dirty="0">
                <a:latin typeface="微软雅黑" panose="020B0503020204020204" pitchFamily="82" charset="2"/>
                <a:ea typeface="微软雅黑" panose="020B0503020204020204" pitchFamily="82" charset="2"/>
              </a:rPr>
              <a:t>数据库备份技术</a:t>
            </a:r>
            <a:endParaRPr lang="en-US" altLang="zh-CN" sz="28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marL="514350" indent="-514350">
              <a:buFont typeface="+mj-lt"/>
              <a:buAutoNum type="arabicPeriod"/>
            </a:pPr>
            <a:r>
              <a:rPr kumimoji="1" lang="zh-CN" altLang="en-US" sz="2800" dirty="0">
                <a:latin typeface="微软雅黑" panose="020B0503020204020204" pitchFamily="82" charset="2"/>
                <a:ea typeface="微软雅黑" panose="020B0503020204020204" pitchFamily="82" charset="2"/>
              </a:rPr>
              <a:t>数据库多机恢复</a:t>
            </a:r>
            <a:endParaRPr kumimoji="1" lang="en-US" altLang="zh-CN" sz="28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875CF22-6359-CB02-7274-051558CEDD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zh-CN" altLang="en-US">
                <a:latin typeface="微软雅黑" panose="020B0503020204020204" pitchFamily="82" charset="2"/>
                <a:ea typeface="微软雅黑" panose="020B0503020204020204" pitchFamily="82" charset="2"/>
              </a:rPr>
              <a:t>数据库系统</a:t>
            </a:r>
            <a:r>
              <a:rPr kumimoji="1" lang="en-US" altLang="zh-CN">
                <a:latin typeface="微软雅黑" panose="020B0503020204020204" pitchFamily="82" charset="2"/>
                <a:ea typeface="微软雅黑" panose="020B0503020204020204" pitchFamily="82" charset="2"/>
              </a:rPr>
              <a:t>—</a:t>
            </a:r>
            <a:r>
              <a:rPr kumimoji="1" lang="zh-CN" altLang="en-US">
                <a:latin typeface="微软雅黑" panose="020B0503020204020204" pitchFamily="82" charset="2"/>
                <a:ea typeface="微软雅黑" panose="020B0503020204020204" pitchFamily="82" charset="2"/>
              </a:rPr>
              <a:t>故障恢复</a:t>
            </a:r>
            <a:endParaRPr kumimoji="1" lang="zh-CN" altLang="en-US" dirty="0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CD1E613-A0B5-016F-BDFE-680EFFFCA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D34C0-35A8-654C-9FBA-7B4E017BD630}" type="slidenum">
              <a:rPr lang="en-US" altLang="zh-CN" smtClean="0">
                <a:latin typeface="微软雅黑" panose="020B0503020204020204" pitchFamily="82" charset="2"/>
                <a:ea typeface="微软雅黑" panose="020B0503020204020204" pitchFamily="82" charset="2"/>
              </a:rPr>
              <a:t>7</a:t>
            </a:fld>
            <a:endParaRPr kumimoji="1" lang="zh-CN" altLang="en-US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87436113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18">
            <a:extLst>
              <a:ext uri="{FF2B5EF4-FFF2-40B4-BE49-F238E27FC236}">
                <a16:creationId xmlns:a16="http://schemas.microsoft.com/office/drawing/2014/main" id="{406F83F2-CE22-4A71-A693-D32C0461DCD8}"/>
              </a:ext>
            </a:extLst>
          </p:cNvPr>
          <p:cNvSpPr/>
          <p:nvPr/>
        </p:nvSpPr>
        <p:spPr>
          <a:xfrm>
            <a:off x="2883411" y="1696253"/>
            <a:ext cx="6882889" cy="3874744"/>
          </a:xfrm>
          <a:prstGeom prst="roundRect">
            <a:avLst>
              <a:gd name="adj" fmla="val 9827"/>
            </a:avLst>
          </a:prstGeom>
          <a:solidFill>
            <a:schemeClr val="bg1"/>
          </a:solidFill>
          <a:ln w="12700" cap="flat">
            <a:gradFill>
              <a:gsLst>
                <a:gs pos="0">
                  <a:srgbClr val="3B20FF">
                    <a:alpha val="16000"/>
                  </a:srgbClr>
                </a:gs>
                <a:gs pos="100000">
                  <a:srgbClr val="6F1787"/>
                </a:gs>
              </a:gsLst>
              <a:lin ang="10800000" scaled="1"/>
            </a:gradFill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endParaRPr lang="zh-CN" altLang="en-US" b="1" dirty="0">
              <a:latin typeface="OPPOSans M" panose="00020600040101010101" pitchFamily="18" charset="-122"/>
              <a:ea typeface="OPPOSans M" panose="00020600040101010101" pitchFamily="18" charset="-122"/>
              <a:sym typeface="+mn-ea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1A412F4-C47C-5A44-9622-4873613A119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BBDC00-B9E2-4EFD-9306-2934E87247C6}" type="slidenum">
              <a:rPr lang="zh-CN" altLang="en-US" smtClean="0">
                <a:latin typeface="微软雅黑" panose="020B0503020204020204" pitchFamily="82" charset="2"/>
                <a:ea typeface="微软雅黑" panose="020B0503020204020204" pitchFamily="82" charset="2"/>
              </a:rPr>
              <a:pPr/>
              <a:t>70</a:t>
            </a:fld>
            <a:endParaRPr lang="zh-CN" altLang="en-US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61FF180C-FE26-4D44-99D2-44CEA8B56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400" dirty="0">
                <a:latin typeface="微软雅黑" panose="020B0503020204020204" pitchFamily="82" charset="2"/>
                <a:ea typeface="微软雅黑" panose="020B0503020204020204" pitchFamily="82" charset="2"/>
              </a:rPr>
              <a:t>基于</a:t>
            </a:r>
            <a:r>
              <a:rPr lang="en-US" altLang="zh-CN" sz="4400" dirty="0">
                <a:latin typeface="微软雅黑" panose="020B0503020204020204" pitchFamily="82" charset="2"/>
                <a:ea typeface="微软雅黑" panose="020B0503020204020204" pitchFamily="82" charset="2"/>
              </a:rPr>
              <a:t>undo/redo</a:t>
            </a:r>
            <a:r>
              <a:rPr lang="zh-CN" altLang="zh-CN" sz="4400" dirty="0">
                <a:latin typeface="微软雅黑" panose="020B0503020204020204" pitchFamily="82" charset="2"/>
                <a:ea typeface="微软雅黑" panose="020B0503020204020204" pitchFamily="82" charset="2"/>
              </a:rPr>
              <a:t>日志的恢复算法</a:t>
            </a:r>
            <a:r>
              <a:rPr lang="zh-CN" altLang="en-US" sz="4400" dirty="0">
                <a:latin typeface="微软雅黑" panose="020B0503020204020204" pitchFamily="82" charset="2"/>
                <a:ea typeface="微软雅黑" panose="020B0503020204020204" pitchFamily="82" charset="2"/>
              </a:rPr>
              <a:t>缺陷</a:t>
            </a:r>
            <a:endParaRPr kumimoji="1" lang="zh-CN" altLang="en-US" sz="44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0C4A38D-CAD8-CB41-A62B-BA8EB7A901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8205" y="2013409"/>
            <a:ext cx="10874188" cy="5005387"/>
          </a:xfrm>
        </p:spPr>
        <p:txBody>
          <a:bodyPr/>
          <a:lstStyle/>
          <a:p>
            <a:r>
              <a:rPr lang="zh-CN" altLang="zh-CN" sz="2400" b="1" dirty="0">
                <a:solidFill>
                  <a:srgbClr val="6F1787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部分</a:t>
            </a:r>
            <a:r>
              <a:rPr lang="en-US" altLang="zh-CN" sz="2400" b="1" dirty="0">
                <a:solidFill>
                  <a:srgbClr val="6F1787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redo</a:t>
            </a:r>
            <a:r>
              <a:rPr lang="zh-CN" altLang="zh-CN" sz="2400" b="1" dirty="0">
                <a:solidFill>
                  <a:srgbClr val="6F1787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日志无需重做</a:t>
            </a:r>
            <a:endParaRPr lang="en-US" altLang="zh-CN" sz="2400" b="1" dirty="0">
              <a:solidFill>
                <a:srgbClr val="6F1787"/>
              </a:solidFill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lvl="1"/>
            <a:r>
              <a:rPr lang="zh-CN" altLang="en-US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脏页表：已经刷脏的日志不需要重做</a:t>
            </a:r>
            <a:endParaRPr lang="zh-CN" altLang="zh-CN" sz="20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r>
              <a:rPr lang="en-US" altLang="zh-CN" sz="2400" b="1" dirty="0">
                <a:solidFill>
                  <a:srgbClr val="6F1787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Undo </a:t>
            </a:r>
            <a:r>
              <a:rPr lang="zh-CN" altLang="zh-CN" sz="2400" b="1" dirty="0">
                <a:solidFill>
                  <a:srgbClr val="6F1787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操作无需扫描全部日志</a:t>
            </a:r>
            <a:endParaRPr lang="en-US" altLang="zh-CN" sz="2400" b="1" dirty="0">
              <a:solidFill>
                <a:srgbClr val="6F1787"/>
              </a:solidFill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lvl="1"/>
            <a:r>
              <a:rPr lang="zh-CN" altLang="en-US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日志记录的前向指针</a:t>
            </a:r>
            <a:endParaRPr lang="en-US" altLang="zh-CN" sz="20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r>
              <a:rPr lang="en-US" altLang="zh-CN" sz="2400" b="1" dirty="0">
                <a:solidFill>
                  <a:srgbClr val="6F1787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Undo</a:t>
            </a:r>
            <a:r>
              <a:rPr lang="zh-CN" altLang="en-US" sz="2400" b="1" dirty="0">
                <a:solidFill>
                  <a:srgbClr val="6F1787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日志恢复期间故障恢复问题 </a:t>
            </a:r>
            <a:endParaRPr lang="en-US" altLang="zh-CN" sz="2400" b="1" dirty="0">
              <a:solidFill>
                <a:srgbClr val="6F1787"/>
              </a:solidFill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lvl="1"/>
            <a:r>
              <a:rPr lang="en-US" altLang="zh-CN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Undo</a:t>
            </a:r>
            <a:r>
              <a:rPr lang="zh-CN" altLang="en-US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的</a:t>
            </a:r>
            <a:r>
              <a:rPr lang="en-US" altLang="zh-CN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redo</a:t>
            </a:r>
          </a:p>
          <a:p>
            <a:r>
              <a:rPr lang="zh-CN" altLang="en-US" sz="2400" b="1" dirty="0">
                <a:solidFill>
                  <a:srgbClr val="6F1787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故障恢复执行时间过长</a:t>
            </a:r>
            <a:endParaRPr lang="en-US" altLang="zh-CN" sz="2400" b="1" dirty="0">
              <a:solidFill>
                <a:srgbClr val="6F1787"/>
              </a:solidFill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lvl="1"/>
            <a:r>
              <a:rPr lang="zh-CN" altLang="en-US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模糊检查点和增量检查点</a:t>
            </a:r>
            <a:endParaRPr lang="zh-CN" altLang="zh-CN" sz="20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9328A2A-8CA6-554F-AA79-46D5A972F7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zh-CN" altLang="en-US">
                <a:latin typeface="微软雅黑" panose="020B0503020204020204" pitchFamily="82" charset="2"/>
                <a:ea typeface="微软雅黑" panose="020B0503020204020204" pitchFamily="82" charset="2"/>
              </a:rPr>
              <a:t>数据库系统</a:t>
            </a:r>
            <a:r>
              <a:rPr lang="en-US" altLang="zh-CN">
                <a:latin typeface="微软雅黑" panose="020B0503020204020204" pitchFamily="82" charset="2"/>
                <a:ea typeface="微软雅黑" panose="020B0503020204020204" pitchFamily="82" charset="2"/>
              </a:rPr>
              <a:t>—</a:t>
            </a:r>
            <a:r>
              <a:rPr lang="zh-CN" altLang="en-US">
                <a:latin typeface="微软雅黑" panose="020B0503020204020204" pitchFamily="82" charset="2"/>
                <a:ea typeface="微软雅黑" panose="020B0503020204020204" pitchFamily="82" charset="2"/>
              </a:rPr>
              <a:t>故障恢复</a:t>
            </a:r>
            <a:endParaRPr lang="en-US" altLang="zh-CN" sz="12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22579754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20C766A-BE49-494A-90AC-8BA27AE7984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BBDC00-B9E2-4EFD-9306-2934E87247C6}" type="slidenum">
              <a:rPr lang="zh-CN" altLang="en-US" smtClean="0">
                <a:latin typeface="微软雅黑" panose="020B0503020204020204" pitchFamily="82" charset="2"/>
                <a:ea typeface="微软雅黑" panose="020B0503020204020204" pitchFamily="82" charset="2"/>
              </a:rPr>
              <a:pPr/>
              <a:t>71</a:t>
            </a:fld>
            <a:endParaRPr lang="zh-CN" altLang="en-US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83911E2A-0DAF-2F43-8EB7-E9A376FDD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微软雅黑" panose="020B0503020204020204" pitchFamily="82" charset="2"/>
                <a:ea typeface="微软雅黑" panose="020B0503020204020204" pitchFamily="82" charset="2"/>
              </a:rPr>
              <a:t>ARIES</a:t>
            </a:r>
            <a:r>
              <a:rPr kumimoji="1" lang="zh-CN" altLang="en-US" dirty="0">
                <a:latin typeface="微软雅黑" panose="020B0503020204020204" pitchFamily="82" charset="2"/>
                <a:ea typeface="微软雅黑" panose="020B0503020204020204" pitchFamily="82" charset="2"/>
              </a:rPr>
              <a:t>优化策略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489228C-2899-C645-A6D0-037CAAAE7A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82800" y="1389221"/>
            <a:ext cx="10874188" cy="5005387"/>
          </a:xfrm>
        </p:spPr>
        <p:txBody>
          <a:bodyPr/>
          <a:lstStyle/>
          <a:p>
            <a:r>
              <a:rPr kumimoji="1" lang="en-US" altLang="zh-CN" sz="2400" b="1" dirty="0">
                <a:solidFill>
                  <a:srgbClr val="6F1787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ARIES</a:t>
            </a:r>
            <a:r>
              <a:rPr kumimoji="1" lang="zh-CN" altLang="en-US" sz="2400" b="1" dirty="0">
                <a:solidFill>
                  <a:srgbClr val="6F1787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针对上述四个问题，分别设计了解决方案</a:t>
            </a: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4928AE7-36A4-7F49-A7BD-4FE6478752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zh-CN" altLang="en-US">
                <a:latin typeface="微软雅黑" panose="020B0503020204020204" pitchFamily="82" charset="2"/>
                <a:ea typeface="微软雅黑" panose="020B0503020204020204" pitchFamily="82" charset="2"/>
              </a:rPr>
              <a:t>数据库系统</a:t>
            </a:r>
            <a:r>
              <a:rPr lang="en-US" altLang="zh-CN">
                <a:latin typeface="微软雅黑" panose="020B0503020204020204" pitchFamily="82" charset="2"/>
                <a:ea typeface="微软雅黑" panose="020B0503020204020204" pitchFamily="82" charset="2"/>
              </a:rPr>
              <a:t>—</a:t>
            </a:r>
            <a:r>
              <a:rPr lang="zh-CN" altLang="en-US">
                <a:latin typeface="微软雅黑" panose="020B0503020204020204" pitchFamily="82" charset="2"/>
                <a:ea typeface="微软雅黑" panose="020B0503020204020204" pitchFamily="82" charset="2"/>
              </a:rPr>
              <a:t>故障恢复</a:t>
            </a:r>
            <a:endParaRPr lang="en-US" altLang="zh-CN" sz="12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graphicFrame>
        <p:nvGraphicFramePr>
          <p:cNvPr id="6" name="表格 6">
            <a:extLst>
              <a:ext uri="{FF2B5EF4-FFF2-40B4-BE49-F238E27FC236}">
                <a16:creationId xmlns:a16="http://schemas.microsoft.com/office/drawing/2014/main" id="{5A3E62A8-03C8-A246-AE45-D61EAAE5F2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4898063"/>
              </p:ext>
            </p:extLst>
          </p:nvPr>
        </p:nvGraphicFramePr>
        <p:xfrm>
          <a:off x="1188196" y="2209800"/>
          <a:ext cx="9815606" cy="3760549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686442">
                  <a:extLst>
                    <a:ext uri="{9D8B030D-6E8A-4147-A177-3AD203B41FA5}">
                      <a16:colId xmlns:a16="http://schemas.microsoft.com/office/drawing/2014/main" val="1119297755"/>
                    </a:ext>
                  </a:extLst>
                </a:gridCol>
                <a:gridCol w="6129164">
                  <a:extLst>
                    <a:ext uri="{9D8B030D-6E8A-4147-A177-3AD203B41FA5}">
                      <a16:colId xmlns:a16="http://schemas.microsoft.com/office/drawing/2014/main" val="809050431"/>
                    </a:ext>
                  </a:extLst>
                </a:gridCol>
              </a:tblGrid>
              <a:tr h="46870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latin typeface="微软雅黑" panose="020B0503020204020204" pitchFamily="82" charset="2"/>
                          <a:ea typeface="微软雅黑" panose="020B0503020204020204" pitchFamily="82" charset="2"/>
                        </a:rPr>
                        <a:t>问题</a:t>
                      </a:r>
                    </a:p>
                  </a:txBody>
                  <a:tcPr anchor="ctr">
                    <a:solidFill>
                      <a:srgbClr val="70198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latin typeface="微软雅黑" panose="020B0503020204020204" pitchFamily="82" charset="2"/>
                          <a:ea typeface="微软雅黑" panose="020B0503020204020204" pitchFamily="82" charset="2"/>
                        </a:rPr>
                        <a:t>优化策略</a:t>
                      </a:r>
                    </a:p>
                  </a:txBody>
                  <a:tcPr anchor="ctr">
                    <a:solidFill>
                      <a:srgbClr val="70198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5134178"/>
                  </a:ext>
                </a:extLst>
              </a:tr>
              <a:tr h="755874">
                <a:tc>
                  <a:txBody>
                    <a:bodyPr/>
                    <a:lstStyle/>
                    <a:p>
                      <a:r>
                        <a:rPr lang="zh-CN" altLang="zh-CN" sz="2400" dirty="0">
                          <a:latin typeface="微软雅黑" panose="020B0503020204020204" pitchFamily="82" charset="2"/>
                          <a:ea typeface="微软雅黑" panose="020B0503020204020204" pitchFamily="82" charset="2"/>
                        </a:rPr>
                        <a:t>部分</a:t>
                      </a:r>
                      <a:r>
                        <a:rPr lang="en-US" altLang="zh-CN" sz="2400" dirty="0">
                          <a:latin typeface="微软雅黑" panose="020B0503020204020204" pitchFamily="82" charset="2"/>
                          <a:ea typeface="微软雅黑" panose="020B0503020204020204" pitchFamily="82" charset="2"/>
                        </a:rPr>
                        <a:t>redo</a:t>
                      </a:r>
                      <a:r>
                        <a:rPr lang="zh-CN" altLang="zh-CN" sz="2400" dirty="0">
                          <a:latin typeface="微软雅黑" panose="020B0503020204020204" pitchFamily="82" charset="2"/>
                          <a:ea typeface="微软雅黑" panose="020B0503020204020204" pitchFamily="82" charset="2"/>
                        </a:rPr>
                        <a:t>日志无需重做</a:t>
                      </a:r>
                      <a:endParaRPr lang="zh-CN" altLang="en-US" sz="2400" dirty="0">
                        <a:latin typeface="微软雅黑" panose="020B0503020204020204" pitchFamily="82" charset="2"/>
                        <a:ea typeface="微软雅黑" panose="020B0503020204020204" pitchFamily="82" charset="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zh-CN" sz="240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82" charset="2"/>
                          <a:ea typeface="微软雅黑" panose="020B0503020204020204" pitchFamily="82" charset="2"/>
                          <a:cs typeface="+mn-cs"/>
                        </a:rPr>
                        <a:t>引入脏页表，更新前通过比较检查，优化更新效率</a:t>
                      </a:r>
                      <a:r>
                        <a:rPr lang="zh-CN" altLang="zh-CN" sz="2400" dirty="0">
                          <a:effectLst/>
                          <a:latin typeface="微软雅黑" panose="020B0503020204020204" pitchFamily="82" charset="2"/>
                          <a:ea typeface="微软雅黑" panose="020B0503020204020204" pitchFamily="82" charset="2"/>
                        </a:rPr>
                        <a:t> </a:t>
                      </a:r>
                      <a:endParaRPr lang="zh-CN" altLang="en-US" sz="2400" dirty="0">
                        <a:latin typeface="微软雅黑" panose="020B0503020204020204" pitchFamily="82" charset="2"/>
                        <a:ea typeface="微软雅黑" panose="020B0503020204020204" pitchFamily="82" charset="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44287513"/>
                  </a:ext>
                </a:extLst>
              </a:tr>
              <a:tr h="755874"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latin typeface="微软雅黑" panose="020B0503020204020204" pitchFamily="82" charset="2"/>
                          <a:ea typeface="微软雅黑" panose="020B0503020204020204" pitchFamily="82" charset="2"/>
                        </a:rPr>
                        <a:t>Undo </a:t>
                      </a:r>
                      <a:r>
                        <a:rPr lang="zh-CN" altLang="zh-CN" sz="2400" dirty="0">
                          <a:latin typeface="微软雅黑" panose="020B0503020204020204" pitchFamily="82" charset="2"/>
                          <a:ea typeface="微软雅黑" panose="020B0503020204020204" pitchFamily="82" charset="2"/>
                        </a:rPr>
                        <a:t>操作无需扫描全部日志</a:t>
                      </a:r>
                      <a:endParaRPr lang="zh-CN" altLang="en-US" sz="2400" dirty="0">
                        <a:latin typeface="微软雅黑" panose="020B0503020204020204" pitchFamily="82" charset="2"/>
                        <a:ea typeface="微软雅黑" panose="020B0503020204020204" pitchFamily="82" charset="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zh-CN" sz="240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82" charset="2"/>
                          <a:ea typeface="微软雅黑" panose="020B0503020204020204" pitchFamily="82" charset="2"/>
                          <a:cs typeface="+mn-cs"/>
                        </a:rPr>
                        <a:t>引入</a:t>
                      </a:r>
                      <a:r>
                        <a:rPr lang="zh-CN" altLang="en-US" sz="240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82" charset="2"/>
                          <a:ea typeface="微软雅黑" panose="020B0503020204020204" pitchFamily="82" charset="2"/>
                          <a:cs typeface="+mn-cs"/>
                        </a:rPr>
                        <a:t>活跃</a:t>
                      </a:r>
                      <a:r>
                        <a:rPr lang="zh-CN" altLang="zh-CN" sz="240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82" charset="2"/>
                          <a:ea typeface="微软雅黑" panose="020B0503020204020204" pitchFamily="82" charset="2"/>
                          <a:cs typeface="+mn-cs"/>
                        </a:rPr>
                        <a:t>事务表和</a:t>
                      </a:r>
                      <a:r>
                        <a:rPr lang="en-US" altLang="zh-CN" sz="240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82" charset="2"/>
                          <a:ea typeface="微软雅黑" panose="020B0503020204020204" pitchFamily="82" charset="2"/>
                          <a:cs typeface="+mn-cs"/>
                        </a:rPr>
                        <a:t>PrevLSN</a:t>
                      </a:r>
                      <a:r>
                        <a:rPr lang="zh-CN" altLang="zh-CN" sz="240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82" charset="2"/>
                          <a:ea typeface="微软雅黑" panose="020B0503020204020204" pitchFamily="82" charset="2"/>
                          <a:cs typeface="+mn-cs"/>
                        </a:rPr>
                        <a:t>，跳过不相关的日志记录</a:t>
                      </a:r>
                      <a:r>
                        <a:rPr lang="zh-CN" altLang="zh-CN" sz="2400" dirty="0">
                          <a:effectLst/>
                          <a:latin typeface="微软雅黑" panose="020B0503020204020204" pitchFamily="82" charset="2"/>
                          <a:ea typeface="微软雅黑" panose="020B0503020204020204" pitchFamily="82" charset="2"/>
                        </a:rPr>
                        <a:t> </a:t>
                      </a:r>
                      <a:endParaRPr lang="zh-CN" altLang="en-US" sz="2400" dirty="0">
                        <a:latin typeface="微软雅黑" panose="020B0503020204020204" pitchFamily="82" charset="2"/>
                        <a:ea typeface="微软雅黑" panose="020B0503020204020204" pitchFamily="82" charset="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46744754"/>
                  </a:ext>
                </a:extLst>
              </a:tr>
              <a:tr h="755874"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latin typeface="微软雅黑" panose="020B0503020204020204" pitchFamily="82" charset="2"/>
                          <a:ea typeface="微软雅黑" panose="020B0503020204020204" pitchFamily="82" charset="2"/>
                        </a:rPr>
                        <a:t>Undo</a:t>
                      </a:r>
                      <a:r>
                        <a:rPr lang="zh-CN" altLang="en-US" sz="2400" dirty="0">
                          <a:latin typeface="微软雅黑" panose="020B0503020204020204" pitchFamily="82" charset="2"/>
                          <a:ea typeface="微软雅黑" panose="020B0503020204020204" pitchFamily="82" charset="2"/>
                        </a:rPr>
                        <a:t>日志恢复期间故障恢复问题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zh-CN" sz="240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82" charset="2"/>
                          <a:ea typeface="微软雅黑" panose="020B0503020204020204" pitchFamily="82" charset="2"/>
                          <a:cs typeface="+mn-cs"/>
                        </a:rPr>
                        <a:t>引入</a:t>
                      </a:r>
                      <a:r>
                        <a:rPr lang="en-US" altLang="zh-CN" sz="240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82" charset="2"/>
                          <a:ea typeface="微软雅黑" panose="020B0503020204020204" pitchFamily="82" charset="2"/>
                          <a:cs typeface="+mn-cs"/>
                        </a:rPr>
                        <a:t>UndoNextLSN</a:t>
                      </a:r>
                      <a:r>
                        <a:rPr lang="zh-CN" altLang="zh-CN" sz="240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82" charset="2"/>
                          <a:ea typeface="微软雅黑" panose="020B0503020204020204" pitchFamily="82" charset="2"/>
                          <a:cs typeface="+mn-cs"/>
                        </a:rPr>
                        <a:t>字段，</a:t>
                      </a:r>
                      <a:r>
                        <a:rPr lang="zh-CN" altLang="en-US" sz="240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82" charset="2"/>
                          <a:ea typeface="微软雅黑" panose="020B0503020204020204" pitchFamily="82" charset="2"/>
                          <a:cs typeface="+mn-cs"/>
                        </a:rPr>
                        <a:t>加速撤销过程执行</a:t>
                      </a:r>
                      <a:r>
                        <a:rPr lang="zh-CN" altLang="zh-CN" sz="2400" dirty="0">
                          <a:effectLst/>
                          <a:latin typeface="微软雅黑" panose="020B0503020204020204" pitchFamily="82" charset="2"/>
                          <a:ea typeface="微软雅黑" panose="020B0503020204020204" pitchFamily="82" charset="2"/>
                        </a:rPr>
                        <a:t> </a:t>
                      </a:r>
                      <a:endParaRPr lang="zh-CN" altLang="en-US" sz="2400" dirty="0">
                        <a:latin typeface="微软雅黑" panose="020B0503020204020204" pitchFamily="82" charset="2"/>
                        <a:ea typeface="微软雅黑" panose="020B0503020204020204" pitchFamily="82" charset="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1280278"/>
                  </a:ext>
                </a:extLst>
              </a:tr>
              <a:tr h="755874">
                <a:tc>
                  <a:txBody>
                    <a:bodyPr/>
                    <a:lstStyle/>
                    <a:p>
                      <a:pPr marL="0" marR="0" indent="0" algn="l" defTabSz="8440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dirty="0">
                          <a:latin typeface="微软雅黑" panose="020B0503020204020204" pitchFamily="82" charset="2"/>
                          <a:ea typeface="微软雅黑" panose="020B0503020204020204" pitchFamily="82" charset="2"/>
                        </a:rPr>
                        <a:t>故障恢复执行时间过长 </a:t>
                      </a:r>
                      <a:r>
                        <a:rPr lang="zh-CN" altLang="zh-CN" sz="2400" dirty="0">
                          <a:latin typeface="微软雅黑" panose="020B0503020204020204" pitchFamily="82" charset="2"/>
                          <a:ea typeface="微软雅黑" panose="020B0503020204020204" pitchFamily="82" charset="2"/>
                        </a:rPr>
                        <a:t> </a:t>
                      </a:r>
                      <a:endParaRPr lang="zh-CN" altLang="en-US" sz="2400" dirty="0">
                        <a:latin typeface="微软雅黑" panose="020B0503020204020204" pitchFamily="82" charset="2"/>
                        <a:ea typeface="微软雅黑" panose="020B0503020204020204" pitchFamily="82" charset="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zh-CN" sz="2400" kern="12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82" charset="2"/>
                          <a:ea typeface="微软雅黑" panose="020B0503020204020204" pitchFamily="82" charset="2"/>
                          <a:cs typeface="+mn-cs"/>
                        </a:rPr>
                        <a:t>引入模糊检查点和增量检查点，在不牺牲性能的前提下优化了恢复速度</a:t>
                      </a:r>
                      <a:r>
                        <a:rPr lang="zh-CN" altLang="zh-CN" sz="2400" dirty="0">
                          <a:effectLst/>
                          <a:latin typeface="微软雅黑" panose="020B0503020204020204" pitchFamily="82" charset="2"/>
                          <a:ea typeface="微软雅黑" panose="020B0503020204020204" pitchFamily="82" charset="2"/>
                        </a:rPr>
                        <a:t> </a:t>
                      </a:r>
                      <a:endParaRPr lang="zh-CN" altLang="en-US" sz="2400" dirty="0">
                        <a:latin typeface="微软雅黑" panose="020B0503020204020204" pitchFamily="82" charset="2"/>
                        <a:ea typeface="微软雅黑" panose="020B0503020204020204" pitchFamily="82" charset="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346072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4075788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18">
            <a:extLst>
              <a:ext uri="{FF2B5EF4-FFF2-40B4-BE49-F238E27FC236}">
                <a16:creationId xmlns:a16="http://schemas.microsoft.com/office/drawing/2014/main" id="{EEB3B20F-3184-4011-AE2F-BD4DBDC5C95B}"/>
              </a:ext>
            </a:extLst>
          </p:cNvPr>
          <p:cNvSpPr/>
          <p:nvPr/>
        </p:nvSpPr>
        <p:spPr>
          <a:xfrm>
            <a:off x="368959" y="1183532"/>
            <a:ext cx="5727041" cy="4975968"/>
          </a:xfrm>
          <a:prstGeom prst="roundRect">
            <a:avLst>
              <a:gd name="adj" fmla="val 9827"/>
            </a:avLst>
          </a:prstGeom>
          <a:solidFill>
            <a:schemeClr val="bg1"/>
          </a:solidFill>
          <a:ln w="12700" cap="flat">
            <a:gradFill>
              <a:gsLst>
                <a:gs pos="0">
                  <a:srgbClr val="3B20FF">
                    <a:alpha val="16000"/>
                  </a:srgbClr>
                </a:gs>
                <a:gs pos="100000">
                  <a:srgbClr val="6F1787"/>
                </a:gs>
              </a:gsLst>
              <a:lin ang="10800000" scaled="1"/>
            </a:gradFill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endParaRPr lang="zh-CN" altLang="en-US" b="1" dirty="0">
              <a:latin typeface="OPPOSans M" panose="00020600040101010101" pitchFamily="18" charset="-122"/>
              <a:ea typeface="OPPOSans M" panose="00020600040101010101" pitchFamily="18" charset="-122"/>
              <a:sym typeface="+mn-ea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1A412F4-C47C-5A44-9622-4873613A119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BBDC00-B9E2-4EFD-9306-2934E87247C6}" type="slidenum">
              <a:rPr lang="zh-CN" altLang="en-US" smtClean="0">
                <a:latin typeface="微软雅黑" panose="020B0503020204020204" pitchFamily="82" charset="2"/>
                <a:ea typeface="微软雅黑" panose="020B0503020204020204" pitchFamily="82" charset="2"/>
              </a:rPr>
              <a:pPr/>
              <a:t>72</a:t>
            </a:fld>
            <a:endParaRPr lang="zh-CN" altLang="en-US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61FF180C-FE26-4D44-99D2-44CEA8B56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dirty="0">
                <a:latin typeface="微软雅黑" panose="020B0503020204020204" pitchFamily="82" charset="2"/>
                <a:ea typeface="微软雅黑" panose="020B0503020204020204" pitchFamily="82" charset="2"/>
              </a:rPr>
              <a:t>部分</a:t>
            </a:r>
            <a:r>
              <a:rPr lang="en-US" altLang="zh-CN" dirty="0">
                <a:latin typeface="微软雅黑" panose="020B0503020204020204" pitchFamily="82" charset="2"/>
                <a:ea typeface="微软雅黑" panose="020B0503020204020204" pitchFamily="82" charset="2"/>
              </a:rPr>
              <a:t>redo</a:t>
            </a:r>
            <a:r>
              <a:rPr lang="zh-CN" altLang="zh-CN" dirty="0">
                <a:latin typeface="微软雅黑" panose="020B0503020204020204" pitchFamily="82" charset="2"/>
                <a:ea typeface="微软雅黑" panose="020B0503020204020204" pitchFamily="82" charset="2"/>
              </a:rPr>
              <a:t>日志无需重做</a:t>
            </a: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9328A2A-8CA6-554F-AA79-46D5A972F7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zh-CN" altLang="en-US">
                <a:latin typeface="微软雅黑" panose="020B0503020204020204" pitchFamily="82" charset="2"/>
                <a:ea typeface="微软雅黑" panose="020B0503020204020204" pitchFamily="82" charset="2"/>
              </a:rPr>
              <a:t>数据库系统</a:t>
            </a:r>
            <a:r>
              <a:rPr lang="en-US" altLang="zh-CN">
                <a:latin typeface="微软雅黑" panose="020B0503020204020204" pitchFamily="82" charset="2"/>
                <a:ea typeface="微软雅黑" panose="020B0503020204020204" pitchFamily="82" charset="2"/>
              </a:rPr>
              <a:t>—</a:t>
            </a:r>
            <a:r>
              <a:rPr lang="zh-CN" altLang="en-US">
                <a:latin typeface="微软雅黑" panose="020B0503020204020204" pitchFamily="82" charset="2"/>
                <a:ea typeface="微软雅黑" panose="020B0503020204020204" pitchFamily="82" charset="2"/>
              </a:rPr>
              <a:t>故障恢复</a:t>
            </a:r>
            <a:endParaRPr lang="en-US" altLang="zh-CN" sz="12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1192E45-43E7-C949-85BF-77A0F78310A6}"/>
              </a:ext>
            </a:extLst>
          </p:cNvPr>
          <p:cNvSpPr txBox="1"/>
          <p:nvPr/>
        </p:nvSpPr>
        <p:spPr>
          <a:xfrm>
            <a:off x="6470670" y="1482412"/>
            <a:ext cx="5224014" cy="44590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p"/>
            </a:pPr>
            <a:r>
              <a:rPr kumimoji="1" lang="zh-CN" altLang="en-US" sz="2400" b="1" dirty="0">
                <a:solidFill>
                  <a:srgbClr val="6F1787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已经刷回磁盘的脏页不需要被重做</a:t>
            </a:r>
            <a:endParaRPr kumimoji="1" lang="en-US" altLang="zh-CN" sz="2400" b="1" dirty="0">
              <a:solidFill>
                <a:srgbClr val="6F1787"/>
              </a:solidFill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p"/>
            </a:pPr>
            <a:r>
              <a:rPr kumimoji="1" lang="zh-CN" altLang="en-US" sz="2400" b="1" dirty="0">
                <a:solidFill>
                  <a:srgbClr val="6F1787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假设日志记录</a:t>
            </a:r>
            <a:r>
              <a:rPr kumimoji="1" lang="en-US" altLang="zh-CN" sz="2400" b="1" dirty="0">
                <a:solidFill>
                  <a:srgbClr val="6F1787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005</a:t>
            </a:r>
            <a:r>
              <a:rPr kumimoji="1" lang="zh-CN" altLang="en-US" sz="2400" b="1" dirty="0">
                <a:solidFill>
                  <a:srgbClr val="6F1787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写入后，系统刷新了脏页，那么日志</a:t>
            </a:r>
            <a:r>
              <a:rPr kumimoji="1" lang="en-US" altLang="zh-CN" sz="2400" b="1" dirty="0">
                <a:solidFill>
                  <a:srgbClr val="6F1787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002</a:t>
            </a:r>
            <a:r>
              <a:rPr kumimoji="1" lang="zh-CN" altLang="en-US" sz="2400" b="1" dirty="0">
                <a:solidFill>
                  <a:srgbClr val="6F1787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、</a:t>
            </a:r>
            <a:r>
              <a:rPr kumimoji="1" lang="en-US" altLang="zh-CN" sz="2400" b="1" dirty="0">
                <a:solidFill>
                  <a:srgbClr val="6F1787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003</a:t>
            </a:r>
            <a:r>
              <a:rPr kumimoji="1" lang="zh-CN" altLang="en-US" sz="2400" b="1" dirty="0">
                <a:solidFill>
                  <a:srgbClr val="6F1787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、</a:t>
            </a:r>
            <a:r>
              <a:rPr kumimoji="1" lang="en-US" altLang="zh-CN" sz="2400" b="1" dirty="0">
                <a:solidFill>
                  <a:srgbClr val="6F1787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005</a:t>
            </a:r>
            <a:r>
              <a:rPr kumimoji="1" lang="zh-CN" altLang="en-US" sz="2400" b="1" dirty="0">
                <a:solidFill>
                  <a:srgbClr val="6F1787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都是不需要被重做</a:t>
            </a:r>
            <a:endParaRPr kumimoji="1" lang="en-US" altLang="zh-CN" sz="2400" b="1" dirty="0">
              <a:solidFill>
                <a:srgbClr val="6F1787"/>
              </a:solidFill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p"/>
            </a:pPr>
            <a:r>
              <a:rPr kumimoji="1" lang="zh-CN" altLang="en-US" sz="2400" b="1" dirty="0">
                <a:solidFill>
                  <a:srgbClr val="6F1787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重做日志记录开销较大（页面随机读写）</a:t>
            </a:r>
            <a:endParaRPr kumimoji="1" lang="en-US" altLang="zh-CN" sz="2400" b="1" dirty="0">
              <a:solidFill>
                <a:srgbClr val="6F1787"/>
              </a:solidFill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p"/>
            </a:pPr>
            <a:r>
              <a:rPr kumimoji="1" lang="zh-CN" altLang="en-US" sz="2400" b="1" dirty="0">
                <a:solidFill>
                  <a:srgbClr val="6F1787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挑战：如何记录脏页被刷新的时刻？</a:t>
            </a:r>
            <a:endParaRPr kumimoji="1" lang="en-US" altLang="zh-CN" sz="2400" b="1" dirty="0">
              <a:solidFill>
                <a:srgbClr val="6F1787"/>
              </a:solidFill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p"/>
            </a:pPr>
            <a:endParaRPr kumimoji="1" lang="zh-CN" altLang="en-US" sz="2400" b="1" dirty="0">
              <a:solidFill>
                <a:srgbClr val="6F1787"/>
              </a:solidFill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34E24D74-141D-C241-8B43-3BECED73437B}"/>
                  </a:ext>
                </a:extLst>
              </p:cNvPr>
              <p:cNvSpPr txBox="1"/>
              <p:nvPr/>
            </p:nvSpPr>
            <p:spPr>
              <a:xfrm>
                <a:off x="2327773" y="1449776"/>
                <a:ext cx="4142897" cy="45243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CN" sz="2400" i="1" smtClean="0">
                          <a:latin typeface="Cambria Math" charset="0"/>
                        </a:rPr>
                        <m:t>001:&lt;</m:t>
                      </m:r>
                      <m:sSub>
                        <m:sSub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i="1">
                              <a:latin typeface="Cambria Math" charset="0"/>
                            </a:rPr>
                            <m:t>𝑇</m:t>
                          </m:r>
                        </m:e>
                        <m:sub>
                          <m:r>
                            <a:rPr kumimoji="1" lang="en-US" altLang="zh-CN" sz="2400" i="1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CN" sz="2400" i="1">
                          <a:latin typeface="Cambria Math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kumimoji="1" lang="en-US" altLang="zh-CN" sz="2400">
                          <a:latin typeface="Cambria Math" charset="0"/>
                        </a:rPr>
                        <m:t>start</m:t>
                      </m:r>
                      <m:r>
                        <a:rPr kumimoji="1" lang="en-US" altLang="zh-CN" sz="2400" i="1">
                          <a:latin typeface="Cambria Math" charset="0"/>
                        </a:rPr>
                        <m:t>&gt;</m:t>
                      </m:r>
                    </m:oMath>
                  </m:oMathPara>
                </a14:m>
                <a:endParaRPr kumimoji="1" lang="en-US" altLang="zh-CN" sz="2400" dirty="0">
                  <a:latin typeface="微软雅黑" panose="020B0503020204020204" pitchFamily="82" charset="2"/>
                  <a:ea typeface="微软雅黑" panose="020B0503020204020204" pitchFamily="82" charset="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CN" sz="2400">
                          <a:latin typeface="Cambria Math" charset="0"/>
                        </a:rPr>
                        <m:t>002:</m:t>
                      </m:r>
                      <m:r>
                        <a:rPr kumimoji="1" lang="en-US" altLang="zh-CN" sz="2400" i="1">
                          <a:latin typeface="Cambria Math" charset="0"/>
                        </a:rPr>
                        <m:t>&lt;</m:t>
                      </m:r>
                      <m:sSub>
                        <m:sSub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i="1">
                              <a:latin typeface="Cambria Math" charset="0"/>
                            </a:rPr>
                            <m:t>𝑇</m:t>
                          </m:r>
                        </m:e>
                        <m:sub>
                          <m:r>
                            <a:rPr kumimoji="1" lang="en-US" altLang="zh-CN" sz="2400" i="1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CN" sz="2400" i="1">
                          <a:latin typeface="Cambria Math" charset="0"/>
                        </a:rPr>
                        <m:t>, </m:t>
                      </m:r>
                      <m:r>
                        <a:rPr kumimoji="1" lang="en-US" altLang="zh-CN" sz="2400" i="1">
                          <a:latin typeface="Cambria Math" charset="0"/>
                        </a:rPr>
                        <m:t>𝐴</m:t>
                      </m:r>
                      <m:r>
                        <a:rPr kumimoji="1" lang="en-US" altLang="zh-CN" sz="2400" i="1">
                          <a:latin typeface="Cambria Math" charset="0"/>
                        </a:rPr>
                        <m:t>, 100, 300&gt;</m:t>
                      </m:r>
                    </m:oMath>
                  </m:oMathPara>
                </a14:m>
                <a:endParaRPr kumimoji="1" lang="zh-CN" altLang="en-US" sz="2400" dirty="0">
                  <a:latin typeface="微软雅黑" panose="020B0503020204020204" pitchFamily="82" charset="2"/>
                  <a:ea typeface="微软雅黑" panose="020B0503020204020204" pitchFamily="82" charset="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CN" sz="2400">
                          <a:latin typeface="Cambria Math" charset="0"/>
                        </a:rPr>
                        <m:t>003:</m:t>
                      </m:r>
                      <m:r>
                        <a:rPr kumimoji="1" lang="en-US" altLang="zh-CN" sz="2400" i="1">
                          <a:latin typeface="Cambria Math" charset="0"/>
                        </a:rPr>
                        <m:t>&lt;</m:t>
                      </m:r>
                      <m:sSub>
                        <m:sSub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i="1">
                              <a:latin typeface="Cambria Math" charset="0"/>
                            </a:rPr>
                            <m:t>𝑇</m:t>
                          </m:r>
                        </m:e>
                        <m:sub>
                          <m:r>
                            <a:rPr kumimoji="1" lang="en-US" altLang="zh-CN" sz="2400" i="1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,200, 250&gt;</m:t>
                      </m:r>
                    </m:oMath>
                  </m:oMathPara>
                </a14:m>
                <a:endParaRPr kumimoji="1" lang="en-US" altLang="zh-CN" sz="2400" dirty="0">
                  <a:latin typeface="微软雅黑" panose="020B0503020204020204" pitchFamily="82" charset="2"/>
                  <a:ea typeface="微软雅黑" panose="020B0503020204020204" pitchFamily="82" charset="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CN" sz="2400">
                          <a:latin typeface="Cambria Math" charset="0"/>
                        </a:rPr>
                        <m:t>004:</m:t>
                      </m:r>
                      <m:r>
                        <a:rPr kumimoji="1" lang="en-US" altLang="zh-CN" sz="2400" i="1">
                          <a:latin typeface="Cambria Math" charset="0"/>
                        </a:rPr>
                        <m:t>&lt;</m:t>
                      </m:r>
                      <m:sSub>
                        <m:sSub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i="1">
                              <a:latin typeface="Cambria Math" charset="0"/>
                            </a:rPr>
                            <m:t>𝑇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kumimoji="1" lang="en-US" altLang="zh-CN" sz="2400" i="1">
                          <a:latin typeface="Cambria Math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1" lang="en-US" altLang="zh-CN" sz="2400">
                          <a:latin typeface="Cambria Math" charset="0"/>
                        </a:rPr>
                        <m:t>start</m:t>
                      </m:r>
                      <m:r>
                        <a:rPr kumimoji="1" lang="en-US" altLang="zh-CN" sz="2400" i="1">
                          <a:latin typeface="Cambria Math" charset="0"/>
                        </a:rPr>
                        <m:t>&gt;</m:t>
                      </m:r>
                    </m:oMath>
                  </m:oMathPara>
                </a14:m>
                <a:endParaRPr kumimoji="1" lang="en-US" altLang="zh-CN" sz="2400" dirty="0">
                  <a:latin typeface="微软雅黑" panose="020B0503020204020204" pitchFamily="82" charset="2"/>
                  <a:ea typeface="微软雅黑" panose="020B0503020204020204" pitchFamily="82" charset="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CN" sz="2400">
                          <a:latin typeface="Cambria Math" charset="0"/>
                        </a:rPr>
                        <m:t>005:</m:t>
                      </m:r>
                      <m:r>
                        <a:rPr kumimoji="1" lang="en-US" altLang="zh-CN" sz="2400" i="1">
                          <a:latin typeface="Cambria Math" charset="0"/>
                        </a:rPr>
                        <m:t>&lt;</m:t>
                      </m:r>
                      <m:sSub>
                        <m:sSub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i="1">
                              <a:latin typeface="Cambria Math" charset="0"/>
                            </a:rPr>
                            <m:t>𝑇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CN" sz="2400" i="1">
                          <a:latin typeface="Cambria Math" charset="0"/>
                        </a:rPr>
                        <m:t>,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kumimoji="1" lang="en-US" altLang="zh-CN" sz="2400" i="1">
                          <a:latin typeface="Cambria Math" charset="0"/>
                        </a:rPr>
                        <m:t>,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kumimoji="1" lang="en-US" altLang="zh-CN" sz="2400" i="1">
                          <a:latin typeface="Cambria Math" charset="0"/>
                        </a:rPr>
                        <m:t>00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1" lang="zh-CN" alt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300</m:t>
                      </m:r>
                      <m:r>
                        <a:rPr kumimoji="1" lang="en-US" altLang="zh-CN" sz="2400" i="1">
                          <a:latin typeface="Cambria Math" charset="0"/>
                        </a:rPr>
                        <m:t>&gt;</m:t>
                      </m:r>
                    </m:oMath>
                  </m:oMathPara>
                </a14:m>
                <a:endParaRPr kumimoji="1" lang="zh-CN" altLang="en-US" sz="2400" dirty="0">
                  <a:latin typeface="微软雅黑" panose="020B0503020204020204" pitchFamily="82" charset="2"/>
                  <a:ea typeface="微软雅黑" panose="020B0503020204020204" pitchFamily="82" charset="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CN" sz="2400">
                          <a:latin typeface="Cambria Math" charset="0"/>
                        </a:rPr>
                        <m:t>006:</m:t>
                      </m:r>
                      <m:r>
                        <a:rPr kumimoji="1" lang="en-US" altLang="zh-CN" sz="2400" i="1">
                          <a:latin typeface="Cambria Math" charset="0"/>
                        </a:rPr>
                        <m:t>&lt;</m:t>
                      </m:r>
                      <m:sSub>
                        <m:sSub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i="1">
                              <a:latin typeface="Cambria Math" charset="0"/>
                            </a:rPr>
                            <m:t>𝑇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zh-CN" sz="2400" i="1">
                          <a:latin typeface="Cambria Math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1" lang="en-US" altLang="zh-CN" sz="2400">
                          <a:latin typeface="Cambria Math" charset="0"/>
                        </a:rPr>
                        <m:t>start</m:t>
                      </m:r>
                      <m:r>
                        <a:rPr kumimoji="1" lang="en-US" altLang="zh-CN" sz="2400" i="1">
                          <a:latin typeface="Cambria Math" charset="0"/>
                        </a:rPr>
                        <m:t>&gt;</m:t>
                      </m:r>
                    </m:oMath>
                  </m:oMathPara>
                </a14:m>
                <a:endParaRPr kumimoji="1" lang="en-US" altLang="zh-CN" sz="2400" dirty="0">
                  <a:latin typeface="微软雅黑" panose="020B0503020204020204" pitchFamily="82" charset="2"/>
                  <a:ea typeface="微软雅黑" panose="020B0503020204020204" pitchFamily="82" charset="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CN" sz="2400">
                          <a:latin typeface="Cambria Math" charset="0"/>
                        </a:rPr>
                        <m:t>00</m:t>
                      </m:r>
                      <m:r>
                        <a:rPr kumimoji="1" lang="en-US" altLang="zh-CN" sz="2400" b="0" i="0" smtClean="0">
                          <a:latin typeface="Cambria Math" panose="02040503050406030204" pitchFamily="18" charset="0"/>
                        </a:rPr>
                        <m:t>7</m:t>
                      </m:r>
                      <m:r>
                        <a:rPr kumimoji="1" lang="en-US" altLang="zh-CN" sz="2400">
                          <a:latin typeface="Cambria Math" charset="0"/>
                        </a:rPr>
                        <m:t>:</m:t>
                      </m:r>
                      <m:r>
                        <a:rPr kumimoji="1" lang="en-US" altLang="zh-CN" sz="2400" i="1">
                          <a:latin typeface="Cambria Math" charset="0"/>
                        </a:rPr>
                        <m:t>&lt;</m:t>
                      </m:r>
                      <m:sSub>
                        <m:sSub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i="1">
                              <a:latin typeface="Cambria Math" charset="0"/>
                            </a:rPr>
                            <m:t>𝑇</m:t>
                          </m:r>
                        </m:e>
                        <m:sub>
                          <m:r>
                            <a:rPr kumimoji="1" lang="en-US" altLang="zh-CN" sz="2400" i="1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,300, 350&gt;</m:t>
                      </m:r>
                    </m:oMath>
                  </m:oMathPara>
                </a14:m>
                <a:endParaRPr kumimoji="1" lang="en-US" altLang="zh-CN" sz="2400" dirty="0">
                  <a:latin typeface="微软雅黑" panose="020B0503020204020204" pitchFamily="82" charset="2"/>
                  <a:ea typeface="微软雅黑" panose="020B0503020204020204" pitchFamily="82" charset="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CN" sz="2400">
                          <a:latin typeface="Cambria Math" charset="0"/>
                        </a:rPr>
                        <m:t>00</m:t>
                      </m:r>
                      <m:r>
                        <a:rPr kumimoji="1" lang="en-US" altLang="zh-CN" sz="2400" b="0" i="0" smtClean="0">
                          <a:latin typeface="Cambria Math" panose="02040503050406030204" pitchFamily="18" charset="0"/>
                        </a:rPr>
                        <m:t>8</m:t>
                      </m:r>
                      <m:r>
                        <a:rPr kumimoji="1" lang="en-US" altLang="zh-CN" sz="2400">
                          <a:latin typeface="Cambria Math" charset="0"/>
                        </a:rPr>
                        <m:t>:</m:t>
                      </m:r>
                      <m:r>
                        <a:rPr kumimoji="1" lang="en-US" altLang="zh-CN" sz="2400" i="1">
                          <a:latin typeface="Cambria Math" charset="0"/>
                        </a:rPr>
                        <m:t>&lt;</m:t>
                      </m:r>
                      <m:sSub>
                        <m:sSub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i="1">
                              <a:latin typeface="Cambria Math" charset="0"/>
                            </a:rPr>
                            <m:t>𝑇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CN" sz="2400" i="1">
                          <a:latin typeface="Cambria Math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kumimoji="1" lang="en-US" altLang="zh-CN" sz="2400" b="0" i="0" smtClean="0">
                          <a:latin typeface="Cambria Math" panose="02040503050406030204" pitchFamily="18" charset="0"/>
                        </a:rPr>
                        <m:t>commit</m:t>
                      </m:r>
                      <m:r>
                        <a:rPr kumimoji="1" lang="en-US" altLang="zh-CN" sz="2400" i="1">
                          <a:latin typeface="Cambria Math" charset="0"/>
                        </a:rPr>
                        <m:t>&gt;</m:t>
                      </m:r>
                    </m:oMath>
                  </m:oMathPara>
                </a14:m>
                <a:endParaRPr kumimoji="1" lang="zh-CN" altLang="en-US" sz="2400" dirty="0">
                  <a:latin typeface="微软雅黑" panose="020B0503020204020204" pitchFamily="82" charset="2"/>
                  <a:ea typeface="微软雅黑" panose="020B0503020204020204" pitchFamily="82" charset="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CN" sz="2400">
                          <a:latin typeface="Cambria Math" charset="0"/>
                        </a:rPr>
                        <m:t>0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09</m:t>
                      </m:r>
                      <m:r>
                        <a:rPr kumimoji="1" lang="en-US" altLang="zh-CN" sz="2400" i="1">
                          <a:latin typeface="Cambria Math" charset="0"/>
                        </a:rPr>
                        <m:t>:&lt;</m:t>
                      </m:r>
                      <m:sSub>
                        <m:sSub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i="1">
                              <a:latin typeface="Cambria Math" charset="0"/>
                            </a:rPr>
                            <m:t>𝑇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1" lang="en-US" altLang="zh-CN" sz="2400" i="1">
                          <a:latin typeface="Cambria Math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, 250,450&gt;</m:t>
                      </m:r>
                    </m:oMath>
                  </m:oMathPara>
                </a14:m>
                <a:endParaRPr kumimoji="1" lang="en-US" altLang="zh-CN" sz="2400" dirty="0">
                  <a:latin typeface="微软雅黑" panose="020B0503020204020204" pitchFamily="82" charset="2"/>
                  <a:ea typeface="微软雅黑" panose="020B0503020204020204" pitchFamily="82" charset="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CN" sz="2400">
                          <a:latin typeface="Cambria Math" charset="0"/>
                        </a:rPr>
                        <m:t>0</m:t>
                      </m:r>
                      <m:r>
                        <a:rPr kumimoji="1" lang="en-US" altLang="zh-CN" sz="2400" i="1">
                          <a:latin typeface="Cambria Math" charset="0"/>
                        </a:rPr>
                        <m:t>1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kumimoji="1" lang="en-US" altLang="zh-CN" sz="2400" i="1">
                          <a:latin typeface="Cambria Math" charset="0"/>
                        </a:rPr>
                        <m:t>:&lt;</m:t>
                      </m:r>
                      <m:sSub>
                        <m:sSub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i="1">
                              <a:latin typeface="Cambria Math" charset="0"/>
                            </a:rPr>
                            <m:t>𝑇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zh-CN" sz="2400" i="1">
                          <a:latin typeface="Cambria Math" charset="0"/>
                        </a:rPr>
                        <m:t>,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kumimoji="1" lang="en-US" altLang="zh-CN" sz="2400" i="1">
                          <a:latin typeface="Cambria Math" charset="0"/>
                        </a:rPr>
                        <m:t>,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kumimoji="1" lang="en-US" altLang="zh-CN" sz="2400" i="1">
                          <a:latin typeface="Cambria Math" charset="0"/>
                        </a:rPr>
                        <m:t>00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,500</m:t>
                      </m:r>
                      <m:r>
                        <a:rPr kumimoji="1" lang="en-US" altLang="zh-CN" sz="2400" i="1">
                          <a:latin typeface="Cambria Math" charset="0"/>
                        </a:rPr>
                        <m:t>&gt;</m:t>
                      </m:r>
                    </m:oMath>
                  </m:oMathPara>
                </a14:m>
                <a:endParaRPr kumimoji="1" lang="en-US" altLang="zh-CN" sz="2400" dirty="0">
                  <a:latin typeface="微软雅黑" panose="020B0503020204020204" pitchFamily="82" charset="2"/>
                  <a:ea typeface="微软雅黑" panose="020B0503020204020204" pitchFamily="82" charset="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CN" sz="2400">
                          <a:latin typeface="Cambria Math" charset="0"/>
                        </a:rPr>
                        <m:t>01</m:t>
                      </m:r>
                      <m:r>
                        <a:rPr kumimoji="1" lang="en-US" altLang="zh-CN" sz="2400" b="0" i="0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kumimoji="1" lang="en-US" altLang="zh-CN" sz="2400">
                          <a:latin typeface="Cambria Math" charset="0"/>
                        </a:rPr>
                        <m:t>:</m:t>
                      </m:r>
                      <m:r>
                        <a:rPr kumimoji="1" lang="en-US" altLang="zh-CN" sz="2400" i="1">
                          <a:latin typeface="Cambria Math" charset="0"/>
                        </a:rPr>
                        <m:t>&lt;</m:t>
                      </m:r>
                      <m:sSub>
                        <m:sSub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i="1">
                              <a:latin typeface="Cambria Math" charset="0"/>
                            </a:rPr>
                            <m:t>𝑇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zh-CN" sz="2400" i="1">
                          <a:latin typeface="Cambria Math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kumimoji="1" lang="en-US" altLang="zh-CN" sz="2400" b="0" i="0" smtClean="0">
                          <a:latin typeface="Cambria Math" panose="02040503050406030204" pitchFamily="18" charset="0"/>
                        </a:rPr>
                        <m:t>commit</m:t>
                      </m:r>
                      <m:r>
                        <a:rPr kumimoji="1" lang="en-US" altLang="zh-CN" sz="2400" i="1">
                          <a:latin typeface="Cambria Math" charset="0"/>
                        </a:rPr>
                        <m:t>&gt;</m:t>
                      </m:r>
                    </m:oMath>
                  </m:oMathPara>
                </a14:m>
                <a:endParaRPr kumimoji="1" lang="en-US" altLang="zh-CN" sz="2400" dirty="0">
                  <a:latin typeface="微软雅黑" panose="020B0503020204020204" pitchFamily="82" charset="2"/>
                  <a:ea typeface="微软雅黑" panose="020B0503020204020204" pitchFamily="82" charset="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CN" sz="2400">
                          <a:latin typeface="Cambria Math" charset="0"/>
                        </a:rPr>
                        <m:t>01</m:t>
                      </m:r>
                      <m:r>
                        <a:rPr kumimoji="1" lang="en-US" altLang="zh-CN" sz="2400" b="0" i="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kumimoji="1" lang="en-US" altLang="zh-CN" sz="2400">
                          <a:latin typeface="Cambria Math" charset="0"/>
                        </a:rPr>
                        <m:t>:</m:t>
                      </m:r>
                      <m:r>
                        <a:rPr kumimoji="1" lang="en-US" altLang="zh-CN" sz="2400" i="1">
                          <a:latin typeface="Cambria Math" charset="0"/>
                        </a:rPr>
                        <m:t>&lt;</m:t>
                      </m:r>
                      <m:sSub>
                        <m:sSub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i="1">
                              <a:latin typeface="Cambria Math" charset="0"/>
                            </a:rPr>
                            <m:t>𝑇</m:t>
                          </m:r>
                        </m:e>
                        <m:sub>
                          <m:r>
                            <a:rPr kumimoji="1" lang="en-US" altLang="zh-CN" sz="2400" i="1">
                              <a:latin typeface="Cambria Math" charset="0"/>
                            </a:rPr>
                            <m:t>3</m:t>
                          </m:r>
                        </m:sub>
                      </m:sSub>
                      <m:r>
                        <a:rPr kumimoji="1" lang="en-US" altLang="zh-CN" sz="2400" i="1">
                          <a:latin typeface="Cambria Math" charset="0"/>
                        </a:rPr>
                        <m:t>,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kumimoji="1" lang="en-US" altLang="zh-CN" sz="2400" i="1">
                          <a:latin typeface="Cambria Math" charset="0"/>
                        </a:rPr>
                        <m:t>, 400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,800</m:t>
                      </m:r>
                      <m:r>
                        <a:rPr kumimoji="1" lang="en-US" altLang="zh-CN" sz="2400" i="1">
                          <a:latin typeface="Cambria Math" charset="0"/>
                        </a:rPr>
                        <m:t>&gt;</m:t>
                      </m:r>
                    </m:oMath>
                  </m:oMathPara>
                </a14:m>
                <a:endParaRPr kumimoji="1" lang="en-US" altLang="zh-CN" sz="2400" dirty="0">
                  <a:latin typeface="微软雅黑" panose="020B0503020204020204" pitchFamily="82" charset="2"/>
                  <a:ea typeface="微软雅黑" panose="020B0503020204020204" pitchFamily="82" charset="2"/>
                </a:endParaRP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34E24D74-141D-C241-8B43-3BECED7343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7773" y="1449776"/>
                <a:ext cx="4142897" cy="4524315"/>
              </a:xfrm>
              <a:prstGeom prst="rect">
                <a:avLst/>
              </a:prstGeom>
              <a:blipFill>
                <a:blip r:embed="rId3"/>
                <a:stretch>
                  <a:fillRect l="-5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直线连接符 5">
            <a:extLst>
              <a:ext uri="{FF2B5EF4-FFF2-40B4-BE49-F238E27FC236}">
                <a16:creationId xmlns:a16="http://schemas.microsoft.com/office/drawing/2014/main" id="{9692B709-EC4F-BB15-88B1-AB09866D4D2B}"/>
              </a:ext>
            </a:extLst>
          </p:cNvPr>
          <p:cNvCxnSpPr/>
          <p:nvPr/>
        </p:nvCxnSpPr>
        <p:spPr bwMode="auto">
          <a:xfrm>
            <a:off x="2402483" y="3337612"/>
            <a:ext cx="3401568" cy="0"/>
          </a:xfrm>
          <a:prstGeom prst="line">
            <a:avLst/>
          </a:prstGeom>
          <a:noFill/>
          <a:ln w="381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29D4EE76-C416-1781-7BBC-8F5CC639B3FA}"/>
              </a:ext>
            </a:extLst>
          </p:cNvPr>
          <p:cNvSpPr txBox="1"/>
          <p:nvPr/>
        </p:nvSpPr>
        <p:spPr>
          <a:xfrm>
            <a:off x="381659" y="3067971"/>
            <a:ext cx="21122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latin typeface="微软雅黑" panose="020B0503020204020204" pitchFamily="82" charset="2"/>
                <a:ea typeface="微软雅黑" panose="020B0503020204020204" pitchFamily="82" charset="2"/>
              </a:rPr>
              <a:t>刷新所有脏页</a:t>
            </a:r>
          </a:p>
        </p:txBody>
      </p:sp>
    </p:spTree>
    <p:extLst>
      <p:ext uri="{BB962C8B-B14F-4D97-AF65-F5344CB8AC3E}">
        <p14:creationId xmlns:p14="http://schemas.microsoft.com/office/powerpoint/2010/main" val="231064075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18">
            <a:extLst>
              <a:ext uri="{FF2B5EF4-FFF2-40B4-BE49-F238E27FC236}">
                <a16:creationId xmlns:a16="http://schemas.microsoft.com/office/drawing/2014/main" id="{7DFB3665-44C9-407A-BC0C-9C9444F950BA}"/>
              </a:ext>
            </a:extLst>
          </p:cNvPr>
          <p:cNvSpPr/>
          <p:nvPr/>
        </p:nvSpPr>
        <p:spPr>
          <a:xfrm>
            <a:off x="807814" y="1398973"/>
            <a:ext cx="10025946" cy="4642799"/>
          </a:xfrm>
          <a:prstGeom prst="roundRect">
            <a:avLst>
              <a:gd name="adj" fmla="val 9827"/>
            </a:avLst>
          </a:prstGeom>
          <a:solidFill>
            <a:schemeClr val="bg1"/>
          </a:solidFill>
          <a:ln w="12700" cap="flat">
            <a:gradFill>
              <a:gsLst>
                <a:gs pos="0">
                  <a:srgbClr val="3B20FF">
                    <a:alpha val="16000"/>
                  </a:srgbClr>
                </a:gs>
                <a:gs pos="100000">
                  <a:srgbClr val="6F1787"/>
                </a:gs>
              </a:gsLst>
              <a:lin ang="10800000" scaled="1"/>
            </a:gradFill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endParaRPr lang="zh-CN" altLang="en-US" b="1" dirty="0">
              <a:latin typeface="OPPOSans M" panose="00020600040101010101" pitchFamily="18" charset="-122"/>
              <a:ea typeface="OPPOSans M" panose="00020600040101010101" pitchFamily="18" charset="-122"/>
              <a:sym typeface="+mn-ea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60FBD627-A638-DB45-B38F-F4A326FEF15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BBDC00-B9E2-4EFD-9306-2934E87247C6}" type="slidenum">
              <a:rPr lang="zh-CN" altLang="en-US" smtClean="0">
                <a:latin typeface="微软雅黑" panose="020B0503020204020204" pitchFamily="82" charset="2"/>
                <a:ea typeface="微软雅黑" panose="020B0503020204020204" pitchFamily="82" charset="2"/>
              </a:rPr>
              <a:pPr/>
              <a:t>73</a:t>
            </a:fld>
            <a:endParaRPr lang="zh-CN" altLang="en-US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11868DFC-774C-D148-8B47-67FC67A76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latin typeface="微软雅黑" panose="020B0503020204020204" pitchFamily="82" charset="2"/>
                <a:ea typeface="微软雅黑" panose="020B0503020204020204" pitchFamily="82" charset="2"/>
              </a:rPr>
              <a:t>部分</a:t>
            </a:r>
            <a:r>
              <a:rPr kumimoji="1" lang="en" altLang="zh-CN" dirty="0">
                <a:latin typeface="微软雅黑" panose="020B0503020204020204" pitchFamily="82" charset="2"/>
                <a:ea typeface="微软雅黑" panose="020B0503020204020204" pitchFamily="82" charset="2"/>
              </a:rPr>
              <a:t>redo</a:t>
            </a:r>
            <a:r>
              <a:rPr kumimoji="1" lang="zh-CN" altLang="en-US" dirty="0">
                <a:latin typeface="微软雅黑" panose="020B0503020204020204" pitchFamily="82" charset="2"/>
                <a:ea typeface="微软雅黑" panose="020B0503020204020204" pitchFamily="82" charset="2"/>
              </a:rPr>
              <a:t>日志无需重做的解决方法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1A67BD8-322F-3B47-9EA5-93CE89EC03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5070" y="1543050"/>
            <a:ext cx="9757727" cy="5005387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kumimoji="1" lang="en" altLang="zh-CN" sz="2400" dirty="0">
                <a:latin typeface="微软雅黑" panose="020B0503020204020204" pitchFamily="82" charset="2"/>
                <a:ea typeface="微软雅黑" panose="020B0503020204020204" pitchFamily="82" charset="2"/>
              </a:rPr>
              <a:t>redo</a:t>
            </a:r>
            <a:r>
              <a:rPr kumimoji="1" lang="zh-CN" altLang="en-US" sz="2400" dirty="0">
                <a:latin typeface="微软雅黑" panose="020B0503020204020204" pitchFamily="82" charset="2"/>
                <a:ea typeface="微软雅黑" panose="020B0503020204020204" pitchFamily="82" charset="2"/>
              </a:rPr>
              <a:t>日志冗余重做</a:t>
            </a:r>
            <a:r>
              <a:rPr lang="zh-CN" altLang="en-US" sz="2400" dirty="0">
                <a:latin typeface="微软雅黑" panose="020B0503020204020204" pitchFamily="82" charset="2"/>
                <a:ea typeface="微软雅黑" panose="020B0503020204020204" pitchFamily="82" charset="2"/>
              </a:rPr>
              <a:t>出现原因：在恢复过程中，数据库无法得知</a:t>
            </a:r>
            <a:r>
              <a:rPr lang="en" altLang="zh-CN" sz="2400" dirty="0">
                <a:latin typeface="微软雅黑" panose="020B0503020204020204" pitchFamily="82" charset="2"/>
                <a:ea typeface="微软雅黑" panose="020B0503020204020204" pitchFamily="82" charset="2"/>
              </a:rPr>
              <a:t>redo</a:t>
            </a:r>
            <a:r>
              <a:rPr lang="zh-CN" altLang="en-US" sz="2400" dirty="0">
                <a:latin typeface="微软雅黑" panose="020B0503020204020204" pitchFamily="82" charset="2"/>
                <a:ea typeface="微软雅黑" panose="020B0503020204020204" pitchFamily="82" charset="2"/>
              </a:rPr>
              <a:t>日志对应页面最后一次写回磁盘的时刻，即无法确认脏页是否被刷盘。</a:t>
            </a:r>
            <a:endParaRPr lang="en-US" altLang="zh-CN" sz="24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pitchFamily="82" charset="2"/>
                <a:ea typeface="微软雅黑" panose="020B0503020204020204" pitchFamily="82" charset="2"/>
              </a:rPr>
              <a:t>如果知道每一个脏页的刷盘时间，就可以避免不必要的重做。</a:t>
            </a:r>
            <a:endParaRPr lang="en-US" altLang="zh-CN" sz="24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pitchFamily="82" charset="2"/>
                <a:ea typeface="微软雅黑" panose="020B0503020204020204" pitchFamily="82" charset="2"/>
              </a:rPr>
              <a:t>需要通过引入新的结构来记录刷盘时间。</a:t>
            </a:r>
            <a:endParaRPr lang="en-US" altLang="zh-CN" sz="24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lvl="1">
              <a:lnSpc>
                <a:spcPct val="150000"/>
              </a:lnSpc>
            </a:pPr>
            <a:r>
              <a:rPr lang="zh-CN" altLang="en-US" sz="2000" b="1" dirty="0">
                <a:solidFill>
                  <a:srgbClr val="6F1787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脏页表：哪些页面更新了没刷盘，需要重做</a:t>
            </a:r>
            <a:endParaRPr lang="en-US" altLang="zh-CN" sz="2000" b="1" dirty="0">
              <a:solidFill>
                <a:srgbClr val="6F1787"/>
              </a:solidFill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lvl="1">
              <a:lnSpc>
                <a:spcPct val="150000"/>
              </a:lnSpc>
            </a:pPr>
            <a:r>
              <a:rPr lang="zh-CN" altLang="en-US" sz="2000" b="1" dirty="0">
                <a:solidFill>
                  <a:srgbClr val="6F1787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检查点：检查点之前已经刷盘不需重做</a:t>
            </a:r>
            <a:endParaRPr lang="en-US" altLang="zh-CN" sz="2000" b="1" dirty="0">
              <a:solidFill>
                <a:srgbClr val="6F1787"/>
              </a:solidFill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>
              <a:lnSpc>
                <a:spcPct val="150000"/>
              </a:lnSpc>
            </a:pPr>
            <a:endParaRPr kumimoji="1" lang="zh-CN" altLang="en-US" sz="24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FB4E475-5BB5-FA4E-B6D4-37D0805D32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zh-CN" altLang="en-US">
                <a:latin typeface="微软雅黑" panose="020B0503020204020204" pitchFamily="82" charset="2"/>
                <a:ea typeface="微软雅黑" panose="020B0503020204020204" pitchFamily="82" charset="2"/>
              </a:rPr>
              <a:t>数据库系统</a:t>
            </a:r>
            <a:r>
              <a:rPr lang="en-US" altLang="zh-CN">
                <a:latin typeface="微软雅黑" panose="020B0503020204020204" pitchFamily="82" charset="2"/>
                <a:ea typeface="微软雅黑" panose="020B0503020204020204" pitchFamily="82" charset="2"/>
              </a:rPr>
              <a:t>—</a:t>
            </a:r>
            <a:r>
              <a:rPr lang="zh-CN" altLang="en-US">
                <a:latin typeface="微软雅黑" panose="020B0503020204020204" pitchFamily="82" charset="2"/>
                <a:ea typeface="微软雅黑" panose="020B0503020204020204" pitchFamily="82" charset="2"/>
              </a:rPr>
              <a:t>故障恢复</a:t>
            </a:r>
            <a:endParaRPr lang="en-US" altLang="zh-CN" sz="12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14049200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18">
            <a:extLst>
              <a:ext uri="{FF2B5EF4-FFF2-40B4-BE49-F238E27FC236}">
                <a16:creationId xmlns:a16="http://schemas.microsoft.com/office/drawing/2014/main" id="{D37DA504-86CD-440C-B1E5-C8860C81E763}"/>
              </a:ext>
            </a:extLst>
          </p:cNvPr>
          <p:cNvSpPr/>
          <p:nvPr/>
        </p:nvSpPr>
        <p:spPr>
          <a:xfrm>
            <a:off x="1143685" y="1084422"/>
            <a:ext cx="9422638" cy="4975968"/>
          </a:xfrm>
          <a:prstGeom prst="roundRect">
            <a:avLst>
              <a:gd name="adj" fmla="val 9827"/>
            </a:avLst>
          </a:prstGeom>
          <a:solidFill>
            <a:schemeClr val="bg1"/>
          </a:solidFill>
          <a:ln w="12700" cap="flat">
            <a:gradFill>
              <a:gsLst>
                <a:gs pos="0">
                  <a:srgbClr val="3B20FF">
                    <a:alpha val="16000"/>
                  </a:srgbClr>
                </a:gs>
                <a:gs pos="100000">
                  <a:srgbClr val="6F1787"/>
                </a:gs>
              </a:gsLst>
              <a:lin ang="10800000" scaled="1"/>
            </a:gradFill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endParaRPr lang="zh-CN" altLang="en-US" b="1" dirty="0">
              <a:latin typeface="OPPOSans M" panose="00020600040101010101" pitchFamily="18" charset="-122"/>
              <a:ea typeface="OPPOSans M" panose="00020600040101010101" pitchFamily="18" charset="-122"/>
              <a:sym typeface="+mn-ea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60FBD627-A638-DB45-B38F-F4A326FEF15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BBDC00-B9E2-4EFD-9306-2934E87247C6}" type="slidenum">
              <a:rPr lang="zh-CN" altLang="en-US" smtClean="0">
                <a:latin typeface="微软雅黑" panose="020B0503020204020204" pitchFamily="82" charset="2"/>
                <a:ea typeface="微软雅黑" panose="020B0503020204020204" pitchFamily="82" charset="2"/>
              </a:rPr>
              <a:pPr/>
              <a:t>74</a:t>
            </a:fld>
            <a:endParaRPr lang="zh-CN" altLang="en-US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11868DFC-774C-D148-8B47-67FC67A76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latin typeface="微软雅黑" panose="020B0503020204020204" pitchFamily="82" charset="2"/>
                <a:ea typeface="微软雅黑" panose="020B0503020204020204" pitchFamily="82" charset="2"/>
              </a:rPr>
              <a:t>部分</a:t>
            </a:r>
            <a:r>
              <a:rPr kumimoji="1" lang="en" altLang="zh-CN" dirty="0">
                <a:latin typeface="微软雅黑" panose="020B0503020204020204" pitchFamily="82" charset="2"/>
                <a:ea typeface="微软雅黑" panose="020B0503020204020204" pitchFamily="82" charset="2"/>
              </a:rPr>
              <a:t>redo</a:t>
            </a:r>
            <a:r>
              <a:rPr kumimoji="1" lang="zh-CN" altLang="en-US" dirty="0">
                <a:latin typeface="微软雅黑" panose="020B0503020204020204" pitchFamily="82" charset="2"/>
                <a:ea typeface="微软雅黑" panose="020B0503020204020204" pitchFamily="82" charset="2"/>
              </a:rPr>
              <a:t>日志无需重做的解决方法</a:t>
            </a: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FB4E475-5BB5-FA4E-B6D4-37D0805D32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zh-CN" altLang="en-US">
                <a:latin typeface="微软雅黑" panose="020B0503020204020204" pitchFamily="82" charset="2"/>
                <a:ea typeface="微软雅黑" panose="020B0503020204020204" pitchFamily="82" charset="2"/>
              </a:rPr>
              <a:t>数据库系统</a:t>
            </a:r>
            <a:r>
              <a:rPr lang="en-US" altLang="zh-CN">
                <a:latin typeface="微软雅黑" panose="020B0503020204020204" pitchFamily="82" charset="2"/>
                <a:ea typeface="微软雅黑" panose="020B0503020204020204" pitchFamily="82" charset="2"/>
              </a:rPr>
              <a:t>—</a:t>
            </a:r>
            <a:r>
              <a:rPr lang="zh-CN" altLang="en-US">
                <a:latin typeface="微软雅黑" panose="020B0503020204020204" pitchFamily="82" charset="2"/>
                <a:ea typeface="微软雅黑" panose="020B0503020204020204" pitchFamily="82" charset="2"/>
              </a:rPr>
              <a:t>故障恢复</a:t>
            </a:r>
            <a:endParaRPr lang="en-US" altLang="zh-CN" sz="12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D19BB775-2E76-B939-B6E7-C4862352351E}"/>
                  </a:ext>
                </a:extLst>
              </p:cNvPr>
              <p:cNvSpPr txBox="1"/>
              <p:nvPr/>
            </p:nvSpPr>
            <p:spPr>
              <a:xfrm>
                <a:off x="2533025" y="1342972"/>
                <a:ext cx="3541309" cy="45243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CN" sz="2400" i="1" smtClean="0">
                          <a:latin typeface="Cambria Math" charset="0"/>
                        </a:rPr>
                        <m:t>001:&lt;</m:t>
                      </m:r>
                      <m:sSub>
                        <m:sSub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i="1">
                              <a:latin typeface="Cambria Math" charset="0"/>
                            </a:rPr>
                            <m:t>𝑇</m:t>
                          </m:r>
                        </m:e>
                        <m:sub>
                          <m:r>
                            <a:rPr kumimoji="1" lang="en-US" altLang="zh-CN" sz="2400" i="1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CN" sz="2400" i="1">
                          <a:latin typeface="Cambria Math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kumimoji="1" lang="en-US" altLang="zh-CN" sz="2400">
                          <a:latin typeface="Cambria Math" charset="0"/>
                        </a:rPr>
                        <m:t>start</m:t>
                      </m:r>
                      <m:r>
                        <a:rPr kumimoji="1" lang="en-US" altLang="zh-CN" sz="2400" i="1">
                          <a:latin typeface="Cambria Math" charset="0"/>
                        </a:rPr>
                        <m:t>&gt;</m:t>
                      </m:r>
                    </m:oMath>
                  </m:oMathPara>
                </a14:m>
                <a:endParaRPr kumimoji="1" lang="en-US" altLang="zh-CN" sz="2400" dirty="0">
                  <a:latin typeface="微软雅黑" panose="020B0503020204020204" pitchFamily="82" charset="2"/>
                  <a:ea typeface="微软雅黑" panose="020B0503020204020204" pitchFamily="82" charset="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CN" sz="2400">
                          <a:latin typeface="Cambria Math" charset="0"/>
                        </a:rPr>
                        <m:t>002:</m:t>
                      </m:r>
                      <m:r>
                        <a:rPr kumimoji="1" lang="en-US" altLang="zh-CN" sz="2400" i="1">
                          <a:latin typeface="Cambria Math" charset="0"/>
                        </a:rPr>
                        <m:t>&lt;</m:t>
                      </m:r>
                      <m:sSub>
                        <m:sSub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i="1">
                              <a:latin typeface="Cambria Math" charset="0"/>
                            </a:rPr>
                            <m:t>𝑇</m:t>
                          </m:r>
                        </m:e>
                        <m:sub>
                          <m:r>
                            <a:rPr kumimoji="1" lang="en-US" altLang="zh-CN" sz="2400" i="1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CN" sz="2400" i="1">
                          <a:latin typeface="Cambria Math" charset="0"/>
                        </a:rPr>
                        <m:t>, </m:t>
                      </m:r>
                      <m:r>
                        <a:rPr kumimoji="1" lang="en-US" altLang="zh-CN" sz="2400" i="1">
                          <a:latin typeface="Cambria Math" charset="0"/>
                        </a:rPr>
                        <m:t>𝐴</m:t>
                      </m:r>
                      <m:r>
                        <a:rPr kumimoji="1" lang="en-US" altLang="zh-CN" sz="2400" i="1">
                          <a:latin typeface="Cambria Math" charset="0"/>
                        </a:rPr>
                        <m:t>, 100, 300&gt;</m:t>
                      </m:r>
                    </m:oMath>
                  </m:oMathPara>
                </a14:m>
                <a:endParaRPr kumimoji="1" lang="zh-CN" altLang="en-US" sz="2400" dirty="0">
                  <a:latin typeface="微软雅黑" panose="020B0503020204020204" pitchFamily="82" charset="2"/>
                  <a:ea typeface="微软雅黑" panose="020B0503020204020204" pitchFamily="82" charset="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CN" sz="2400">
                          <a:latin typeface="Cambria Math" charset="0"/>
                        </a:rPr>
                        <m:t>003:</m:t>
                      </m:r>
                      <m:r>
                        <a:rPr kumimoji="1" lang="en-US" altLang="zh-CN" sz="2400" i="1">
                          <a:latin typeface="Cambria Math" charset="0"/>
                        </a:rPr>
                        <m:t>&lt;</m:t>
                      </m:r>
                      <m:sSub>
                        <m:sSub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i="1">
                              <a:latin typeface="Cambria Math" charset="0"/>
                            </a:rPr>
                            <m:t>𝑇</m:t>
                          </m:r>
                        </m:e>
                        <m:sub>
                          <m:r>
                            <a:rPr kumimoji="1" lang="en-US" altLang="zh-CN" sz="2400" i="1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,200, 250&gt;</m:t>
                      </m:r>
                    </m:oMath>
                  </m:oMathPara>
                </a14:m>
                <a:endParaRPr kumimoji="1" lang="en-US" altLang="zh-CN" sz="2400" dirty="0">
                  <a:latin typeface="微软雅黑" panose="020B0503020204020204" pitchFamily="82" charset="2"/>
                  <a:ea typeface="微软雅黑" panose="020B0503020204020204" pitchFamily="82" charset="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CN" sz="2400">
                          <a:latin typeface="Cambria Math" charset="0"/>
                        </a:rPr>
                        <m:t>004:</m:t>
                      </m:r>
                      <m:r>
                        <a:rPr kumimoji="1" lang="en-US" altLang="zh-CN" sz="2400" i="1">
                          <a:latin typeface="Cambria Math" charset="0"/>
                        </a:rPr>
                        <m:t>&lt;</m:t>
                      </m:r>
                      <m:sSub>
                        <m:sSub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i="1">
                              <a:latin typeface="Cambria Math" charset="0"/>
                            </a:rPr>
                            <m:t>𝑇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kumimoji="1" lang="en-US" altLang="zh-CN" sz="2400" i="1">
                          <a:latin typeface="Cambria Math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1" lang="en-US" altLang="zh-CN" sz="2400">
                          <a:latin typeface="Cambria Math" charset="0"/>
                        </a:rPr>
                        <m:t>start</m:t>
                      </m:r>
                      <m:r>
                        <a:rPr kumimoji="1" lang="en-US" altLang="zh-CN" sz="2400" i="1">
                          <a:latin typeface="Cambria Math" charset="0"/>
                        </a:rPr>
                        <m:t>&gt;</m:t>
                      </m:r>
                    </m:oMath>
                  </m:oMathPara>
                </a14:m>
                <a:endParaRPr kumimoji="1" lang="en-US" altLang="zh-CN" sz="2400" dirty="0">
                  <a:latin typeface="微软雅黑" panose="020B0503020204020204" pitchFamily="82" charset="2"/>
                  <a:ea typeface="微软雅黑" panose="020B0503020204020204" pitchFamily="82" charset="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CN" sz="2400">
                          <a:latin typeface="Cambria Math" charset="0"/>
                        </a:rPr>
                        <m:t>005:</m:t>
                      </m:r>
                      <m:r>
                        <a:rPr kumimoji="1" lang="en-US" altLang="zh-CN" sz="2400" i="1">
                          <a:latin typeface="Cambria Math" charset="0"/>
                        </a:rPr>
                        <m:t>&lt;</m:t>
                      </m:r>
                      <m:sSub>
                        <m:sSub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i="1">
                              <a:latin typeface="Cambria Math" charset="0"/>
                            </a:rPr>
                            <m:t>𝑇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CN" sz="2400" i="1">
                          <a:latin typeface="Cambria Math" charset="0"/>
                        </a:rPr>
                        <m:t>,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kumimoji="1" lang="en-US" altLang="zh-CN" sz="2400" i="1">
                          <a:latin typeface="Cambria Math" charset="0"/>
                        </a:rPr>
                        <m:t>,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kumimoji="1" lang="en-US" altLang="zh-CN" sz="2400" i="1">
                          <a:latin typeface="Cambria Math" charset="0"/>
                        </a:rPr>
                        <m:t>00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1" lang="zh-CN" alt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300</m:t>
                      </m:r>
                      <m:r>
                        <a:rPr kumimoji="1" lang="en-US" altLang="zh-CN" sz="2400" i="1">
                          <a:latin typeface="Cambria Math" charset="0"/>
                        </a:rPr>
                        <m:t>&gt;</m:t>
                      </m:r>
                    </m:oMath>
                  </m:oMathPara>
                </a14:m>
                <a:endParaRPr kumimoji="1" lang="zh-CN" altLang="en-US" sz="2400" dirty="0">
                  <a:latin typeface="微软雅黑" panose="020B0503020204020204" pitchFamily="82" charset="2"/>
                  <a:ea typeface="微软雅黑" panose="020B0503020204020204" pitchFamily="82" charset="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CN" sz="2400">
                          <a:latin typeface="Cambria Math" charset="0"/>
                        </a:rPr>
                        <m:t>006:</m:t>
                      </m:r>
                      <m:r>
                        <a:rPr kumimoji="1" lang="en-US" altLang="zh-CN" sz="2400" i="1">
                          <a:latin typeface="Cambria Math" charset="0"/>
                        </a:rPr>
                        <m:t>&lt;</m:t>
                      </m:r>
                      <m:sSub>
                        <m:sSub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i="1">
                              <a:latin typeface="Cambria Math" charset="0"/>
                            </a:rPr>
                            <m:t>𝑇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zh-CN" sz="2400" i="1">
                          <a:latin typeface="Cambria Math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1" lang="en-US" altLang="zh-CN" sz="2400">
                          <a:latin typeface="Cambria Math" charset="0"/>
                        </a:rPr>
                        <m:t>start</m:t>
                      </m:r>
                      <m:r>
                        <a:rPr kumimoji="1" lang="en-US" altLang="zh-CN" sz="2400" i="1">
                          <a:latin typeface="Cambria Math" charset="0"/>
                        </a:rPr>
                        <m:t>&gt;</m:t>
                      </m:r>
                    </m:oMath>
                  </m:oMathPara>
                </a14:m>
                <a:endParaRPr kumimoji="1" lang="en-US" altLang="zh-CN" sz="2400" dirty="0">
                  <a:latin typeface="微软雅黑" panose="020B0503020204020204" pitchFamily="82" charset="2"/>
                  <a:ea typeface="微软雅黑" panose="020B0503020204020204" pitchFamily="82" charset="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CN" sz="2400">
                          <a:latin typeface="Cambria Math" charset="0"/>
                        </a:rPr>
                        <m:t>00</m:t>
                      </m:r>
                      <m:r>
                        <a:rPr kumimoji="1" lang="en-US" altLang="zh-CN" sz="2400" b="0" i="0" smtClean="0">
                          <a:latin typeface="Cambria Math" panose="02040503050406030204" pitchFamily="18" charset="0"/>
                        </a:rPr>
                        <m:t>7</m:t>
                      </m:r>
                      <m:r>
                        <a:rPr kumimoji="1" lang="en-US" altLang="zh-CN" sz="2400">
                          <a:latin typeface="Cambria Math" charset="0"/>
                        </a:rPr>
                        <m:t>:</m:t>
                      </m:r>
                      <m:r>
                        <a:rPr kumimoji="1" lang="en-US" altLang="zh-CN" sz="2400" i="1">
                          <a:latin typeface="Cambria Math" charset="0"/>
                        </a:rPr>
                        <m:t>&lt;</m:t>
                      </m:r>
                      <m:sSub>
                        <m:sSub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i="1">
                              <a:latin typeface="Cambria Math" charset="0"/>
                            </a:rPr>
                            <m:t>𝑇</m:t>
                          </m:r>
                        </m:e>
                        <m:sub>
                          <m:r>
                            <a:rPr kumimoji="1" lang="en-US" altLang="zh-CN" sz="2400" i="1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,300, 350&gt;</m:t>
                      </m:r>
                    </m:oMath>
                  </m:oMathPara>
                </a14:m>
                <a:endParaRPr kumimoji="1" lang="en-US" altLang="zh-CN" sz="2400" dirty="0">
                  <a:latin typeface="微软雅黑" panose="020B0503020204020204" pitchFamily="82" charset="2"/>
                  <a:ea typeface="微软雅黑" panose="020B0503020204020204" pitchFamily="82" charset="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CN" sz="2400">
                          <a:latin typeface="Cambria Math" charset="0"/>
                        </a:rPr>
                        <m:t>00</m:t>
                      </m:r>
                      <m:r>
                        <a:rPr kumimoji="1" lang="en-US" altLang="zh-CN" sz="2400" b="0" i="0" smtClean="0">
                          <a:latin typeface="Cambria Math" panose="02040503050406030204" pitchFamily="18" charset="0"/>
                        </a:rPr>
                        <m:t>8</m:t>
                      </m:r>
                      <m:r>
                        <a:rPr kumimoji="1" lang="en-US" altLang="zh-CN" sz="2400">
                          <a:latin typeface="Cambria Math" charset="0"/>
                        </a:rPr>
                        <m:t>:</m:t>
                      </m:r>
                      <m:r>
                        <a:rPr kumimoji="1" lang="en-US" altLang="zh-CN" sz="2400" i="1">
                          <a:latin typeface="Cambria Math" charset="0"/>
                        </a:rPr>
                        <m:t>&lt;</m:t>
                      </m:r>
                      <m:sSub>
                        <m:sSub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i="1">
                              <a:latin typeface="Cambria Math" charset="0"/>
                            </a:rPr>
                            <m:t>𝑇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CN" sz="2400" i="1">
                          <a:latin typeface="Cambria Math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kumimoji="1" lang="en-US" altLang="zh-CN" sz="2400" b="0" i="0" smtClean="0">
                          <a:latin typeface="Cambria Math" panose="02040503050406030204" pitchFamily="18" charset="0"/>
                        </a:rPr>
                        <m:t>commit</m:t>
                      </m:r>
                      <m:r>
                        <a:rPr kumimoji="1" lang="en-US" altLang="zh-CN" sz="2400" i="1">
                          <a:latin typeface="Cambria Math" charset="0"/>
                        </a:rPr>
                        <m:t>&gt;</m:t>
                      </m:r>
                    </m:oMath>
                  </m:oMathPara>
                </a14:m>
                <a:endParaRPr kumimoji="1" lang="zh-CN" altLang="en-US" sz="2400" dirty="0">
                  <a:latin typeface="微软雅黑" panose="020B0503020204020204" pitchFamily="82" charset="2"/>
                  <a:ea typeface="微软雅黑" panose="020B0503020204020204" pitchFamily="82" charset="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CN" sz="2400">
                          <a:latin typeface="Cambria Math" charset="0"/>
                        </a:rPr>
                        <m:t>0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09</m:t>
                      </m:r>
                      <m:r>
                        <a:rPr kumimoji="1" lang="en-US" altLang="zh-CN" sz="2400" i="1">
                          <a:latin typeface="Cambria Math" charset="0"/>
                        </a:rPr>
                        <m:t>:&lt;</m:t>
                      </m:r>
                      <m:sSub>
                        <m:sSub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i="1">
                              <a:latin typeface="Cambria Math" charset="0"/>
                            </a:rPr>
                            <m:t>𝑇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1" lang="en-US" altLang="zh-CN" sz="2400" i="1">
                          <a:latin typeface="Cambria Math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, 250,450&gt;</m:t>
                      </m:r>
                    </m:oMath>
                  </m:oMathPara>
                </a14:m>
                <a:endParaRPr kumimoji="1" lang="en-US" altLang="zh-CN" sz="2400" dirty="0">
                  <a:latin typeface="微软雅黑" panose="020B0503020204020204" pitchFamily="82" charset="2"/>
                  <a:ea typeface="微软雅黑" panose="020B0503020204020204" pitchFamily="82" charset="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CN" sz="2400">
                          <a:latin typeface="Cambria Math" charset="0"/>
                        </a:rPr>
                        <m:t>0</m:t>
                      </m:r>
                      <m:r>
                        <a:rPr kumimoji="1" lang="en-US" altLang="zh-CN" sz="2400" i="1">
                          <a:latin typeface="Cambria Math" charset="0"/>
                        </a:rPr>
                        <m:t>1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kumimoji="1" lang="en-US" altLang="zh-CN" sz="2400" i="1">
                          <a:latin typeface="Cambria Math" charset="0"/>
                        </a:rPr>
                        <m:t>:&lt;</m:t>
                      </m:r>
                      <m:sSub>
                        <m:sSub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i="1">
                              <a:latin typeface="Cambria Math" charset="0"/>
                            </a:rPr>
                            <m:t>𝑇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zh-CN" sz="2400" i="1">
                          <a:latin typeface="Cambria Math" charset="0"/>
                        </a:rPr>
                        <m:t>,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kumimoji="1" lang="en-US" altLang="zh-CN" sz="2400" i="1">
                          <a:latin typeface="Cambria Math" charset="0"/>
                        </a:rPr>
                        <m:t>,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kumimoji="1" lang="en-US" altLang="zh-CN" sz="2400" i="1">
                          <a:latin typeface="Cambria Math" charset="0"/>
                        </a:rPr>
                        <m:t>00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,500</m:t>
                      </m:r>
                      <m:r>
                        <a:rPr kumimoji="1" lang="en-US" altLang="zh-CN" sz="2400" i="1">
                          <a:latin typeface="Cambria Math" charset="0"/>
                        </a:rPr>
                        <m:t>&gt;</m:t>
                      </m:r>
                    </m:oMath>
                  </m:oMathPara>
                </a14:m>
                <a:endParaRPr kumimoji="1" lang="en-US" altLang="zh-CN" sz="2400" dirty="0">
                  <a:latin typeface="微软雅黑" panose="020B0503020204020204" pitchFamily="82" charset="2"/>
                  <a:ea typeface="微软雅黑" panose="020B0503020204020204" pitchFamily="82" charset="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CN" sz="2400">
                          <a:latin typeface="Cambria Math" charset="0"/>
                        </a:rPr>
                        <m:t>01</m:t>
                      </m:r>
                      <m:r>
                        <a:rPr kumimoji="1" lang="en-US" altLang="zh-CN" sz="2400" b="0" i="0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kumimoji="1" lang="en-US" altLang="zh-CN" sz="2400">
                          <a:latin typeface="Cambria Math" charset="0"/>
                        </a:rPr>
                        <m:t>:</m:t>
                      </m:r>
                      <m:r>
                        <a:rPr kumimoji="1" lang="en-US" altLang="zh-CN" sz="2400" i="1">
                          <a:latin typeface="Cambria Math" charset="0"/>
                        </a:rPr>
                        <m:t>&lt;</m:t>
                      </m:r>
                      <m:sSub>
                        <m:sSub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i="1">
                              <a:latin typeface="Cambria Math" charset="0"/>
                            </a:rPr>
                            <m:t>𝑇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zh-CN" sz="2400" i="1">
                          <a:latin typeface="Cambria Math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kumimoji="1" lang="en-US" altLang="zh-CN" sz="2400" b="0" i="0" smtClean="0">
                          <a:latin typeface="Cambria Math" panose="02040503050406030204" pitchFamily="18" charset="0"/>
                        </a:rPr>
                        <m:t>commit</m:t>
                      </m:r>
                      <m:r>
                        <a:rPr kumimoji="1" lang="en-US" altLang="zh-CN" sz="2400" i="1">
                          <a:latin typeface="Cambria Math" charset="0"/>
                        </a:rPr>
                        <m:t>&gt;</m:t>
                      </m:r>
                    </m:oMath>
                  </m:oMathPara>
                </a14:m>
                <a:endParaRPr kumimoji="1" lang="en-US" altLang="zh-CN" sz="2400" dirty="0">
                  <a:latin typeface="微软雅黑" panose="020B0503020204020204" pitchFamily="82" charset="2"/>
                  <a:ea typeface="微软雅黑" panose="020B0503020204020204" pitchFamily="82" charset="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CN" sz="2400">
                          <a:latin typeface="Cambria Math" charset="0"/>
                        </a:rPr>
                        <m:t>01</m:t>
                      </m:r>
                      <m:r>
                        <a:rPr kumimoji="1" lang="en-US" altLang="zh-CN" sz="2400" b="0" i="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kumimoji="1" lang="en-US" altLang="zh-CN" sz="2400">
                          <a:latin typeface="Cambria Math" charset="0"/>
                        </a:rPr>
                        <m:t>:</m:t>
                      </m:r>
                      <m:r>
                        <a:rPr kumimoji="1" lang="en-US" altLang="zh-CN" sz="2400" i="1">
                          <a:latin typeface="Cambria Math" charset="0"/>
                        </a:rPr>
                        <m:t>&lt;</m:t>
                      </m:r>
                      <m:sSub>
                        <m:sSub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i="1">
                              <a:latin typeface="Cambria Math" charset="0"/>
                            </a:rPr>
                            <m:t>𝑇</m:t>
                          </m:r>
                        </m:e>
                        <m:sub>
                          <m:r>
                            <a:rPr kumimoji="1" lang="en-US" altLang="zh-CN" sz="2400" i="1">
                              <a:latin typeface="Cambria Math" charset="0"/>
                            </a:rPr>
                            <m:t>3</m:t>
                          </m:r>
                        </m:sub>
                      </m:sSub>
                      <m:r>
                        <a:rPr kumimoji="1" lang="en-US" altLang="zh-CN" sz="2400" i="1">
                          <a:latin typeface="Cambria Math" charset="0"/>
                        </a:rPr>
                        <m:t>,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kumimoji="1" lang="en-US" altLang="zh-CN" sz="2400" i="1">
                          <a:latin typeface="Cambria Math" charset="0"/>
                        </a:rPr>
                        <m:t>, 400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,800</m:t>
                      </m:r>
                      <m:r>
                        <a:rPr kumimoji="1" lang="en-US" altLang="zh-CN" sz="2400" i="1">
                          <a:latin typeface="Cambria Math" charset="0"/>
                        </a:rPr>
                        <m:t>&gt;</m:t>
                      </m:r>
                    </m:oMath>
                  </m:oMathPara>
                </a14:m>
                <a:endParaRPr kumimoji="1" lang="en-US" altLang="zh-CN" sz="2400" dirty="0">
                  <a:latin typeface="微软雅黑" panose="020B0503020204020204" pitchFamily="82" charset="2"/>
                  <a:ea typeface="微软雅黑" panose="020B0503020204020204" pitchFamily="82" charset="2"/>
                </a:endParaRP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D19BB775-2E76-B939-B6E7-C486235235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3025" y="1342972"/>
                <a:ext cx="3541309" cy="4524315"/>
              </a:xfrm>
              <a:prstGeom prst="rect">
                <a:avLst/>
              </a:prstGeom>
              <a:blipFill>
                <a:blip r:embed="rId2"/>
                <a:stretch>
                  <a:fillRect l="-6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左箭头 8">
            <a:extLst>
              <a:ext uri="{FF2B5EF4-FFF2-40B4-BE49-F238E27FC236}">
                <a16:creationId xmlns:a16="http://schemas.microsoft.com/office/drawing/2014/main" id="{16B8A509-D6CD-2853-A733-849258277C12}"/>
              </a:ext>
            </a:extLst>
          </p:cNvPr>
          <p:cNvSpPr/>
          <p:nvPr/>
        </p:nvSpPr>
        <p:spPr>
          <a:xfrm>
            <a:off x="6074334" y="2110539"/>
            <a:ext cx="936092" cy="362631"/>
          </a:xfrm>
          <a:prstGeom prst="leftArrow">
            <a:avLst/>
          </a:prstGeom>
          <a:solidFill>
            <a:srgbClr val="701988"/>
          </a:solidFill>
          <a:ln w="25400"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10" name="左箭头 9">
            <a:extLst>
              <a:ext uri="{FF2B5EF4-FFF2-40B4-BE49-F238E27FC236}">
                <a16:creationId xmlns:a16="http://schemas.microsoft.com/office/drawing/2014/main" id="{5394618B-40AF-8473-0F98-C17000245714}"/>
              </a:ext>
            </a:extLst>
          </p:cNvPr>
          <p:cNvSpPr/>
          <p:nvPr/>
        </p:nvSpPr>
        <p:spPr>
          <a:xfrm>
            <a:off x="6074334" y="4714945"/>
            <a:ext cx="936092" cy="362631"/>
          </a:xfrm>
          <a:prstGeom prst="leftArrow">
            <a:avLst/>
          </a:prstGeom>
          <a:solidFill>
            <a:srgbClr val="701988"/>
          </a:solidFill>
          <a:ln w="25400"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cxnSp>
        <p:nvCxnSpPr>
          <p:cNvPr id="11" name="直线连接符 10">
            <a:extLst>
              <a:ext uri="{FF2B5EF4-FFF2-40B4-BE49-F238E27FC236}">
                <a16:creationId xmlns:a16="http://schemas.microsoft.com/office/drawing/2014/main" id="{AE8773F7-8EC8-C5D9-C12A-EC4FEB8BF1EA}"/>
              </a:ext>
            </a:extLst>
          </p:cNvPr>
          <p:cNvCxnSpPr>
            <a:cxnSpLocks/>
          </p:cNvCxnSpPr>
          <p:nvPr/>
        </p:nvCxnSpPr>
        <p:spPr>
          <a:xfrm>
            <a:off x="2533025" y="3965999"/>
            <a:ext cx="4643654" cy="0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矩形 11">
            <a:extLst>
              <a:ext uri="{FF2B5EF4-FFF2-40B4-BE49-F238E27FC236}">
                <a16:creationId xmlns:a16="http://schemas.microsoft.com/office/drawing/2014/main" id="{CF75E0DA-E507-F6E3-567F-CCAACFD38EF3}"/>
              </a:ext>
            </a:extLst>
          </p:cNvPr>
          <p:cNvSpPr/>
          <p:nvPr/>
        </p:nvSpPr>
        <p:spPr>
          <a:xfrm>
            <a:off x="7311761" y="1279266"/>
            <a:ext cx="2223654" cy="166254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5870CB3-0D10-6206-2357-5548594E438A}"/>
              </a:ext>
            </a:extLst>
          </p:cNvPr>
          <p:cNvSpPr txBox="1"/>
          <p:nvPr/>
        </p:nvSpPr>
        <p:spPr>
          <a:xfrm>
            <a:off x="5940161" y="3435851"/>
            <a:ext cx="12365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b="1" dirty="0">
                <a:latin typeface="微软雅黑" panose="020B0503020204020204" pitchFamily="82" charset="2"/>
                <a:ea typeface="微软雅黑" panose="020B0503020204020204" pitchFamily="82" charset="2"/>
              </a:rPr>
              <a:t>脏页刷新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2061174F-8D01-8FC3-194D-213B6E0DB31C}"/>
              </a:ext>
            </a:extLst>
          </p:cNvPr>
          <p:cNvSpPr/>
          <p:nvPr/>
        </p:nvSpPr>
        <p:spPr>
          <a:xfrm>
            <a:off x="7274941" y="4204742"/>
            <a:ext cx="2223654" cy="166254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68DEBFDE-578C-6FD9-6B0B-94C2B995E764}"/>
                  </a:ext>
                </a:extLst>
              </p:cNvPr>
              <p:cNvSpPr txBox="1"/>
              <p:nvPr/>
            </p:nvSpPr>
            <p:spPr>
              <a:xfrm>
                <a:off x="7311761" y="1537986"/>
                <a:ext cx="2358736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dirty="0">
                    <a:latin typeface="微软雅黑" panose="020B0503020204020204" pitchFamily="82" charset="2"/>
                    <a:ea typeface="微软雅黑" panose="020B0503020204020204" pitchFamily="82" charset="2"/>
                  </a:rPr>
                  <a:t>日志生成时刻：</a:t>
                </a:r>
                <a:r>
                  <a:rPr kumimoji="1" lang="en-US" altLang="zh-CN" dirty="0">
                    <a:latin typeface="微软雅黑" panose="020B0503020204020204" pitchFamily="82" charset="2"/>
                    <a:ea typeface="微软雅黑" panose="020B0503020204020204" pitchFamily="82" charset="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1" lang="en-US" altLang="zh-CN" i="1">
                            <a:latin typeface="Cambria Math" panose="02040503050406030204" pitchFamily="18" charset="0"/>
                          </a:rPr>
                          <m:t>t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kumimoji="1" lang="en-US" altLang="zh-CN" dirty="0">
                  <a:latin typeface="微软雅黑" panose="020B0503020204020204" pitchFamily="82" charset="2"/>
                  <a:ea typeface="微软雅黑" panose="020B0503020204020204" pitchFamily="82" charset="2"/>
                </a:endParaRPr>
              </a:p>
              <a:p>
                <a:r>
                  <a:rPr kumimoji="1" lang="zh-CN" altLang="en-US" dirty="0">
                    <a:latin typeface="微软雅黑" panose="020B0503020204020204" pitchFamily="82" charset="2"/>
                    <a:ea typeface="微软雅黑" panose="020B0503020204020204" pitchFamily="82" charset="2"/>
                  </a:rPr>
                  <a:t>页面刷脏时刻：</a:t>
                </a:r>
                <a:r>
                  <a:rPr kumimoji="1" lang="en-US" altLang="zh-CN" dirty="0">
                    <a:latin typeface="微软雅黑" panose="020B0503020204020204" pitchFamily="82" charset="2"/>
                    <a:ea typeface="微软雅黑" panose="020B0503020204020204" pitchFamily="82" charset="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1" lang="en-US" altLang="zh-CN" i="1">
                            <a:latin typeface="Cambria Math" panose="02040503050406030204" pitchFamily="18" charset="0"/>
                          </a:rPr>
                          <m:t>t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kumimoji="1" lang="en-US" altLang="zh-CN" dirty="0">
                  <a:latin typeface="微软雅黑" panose="020B0503020204020204" pitchFamily="82" charset="2"/>
                  <a:ea typeface="微软雅黑" panose="020B0503020204020204" pitchFamily="82" charset="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C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en-US" altLang="zh-CN" dirty="0">
                  <a:latin typeface="微软雅黑" panose="020B0503020204020204" pitchFamily="82" charset="2"/>
                  <a:ea typeface="微软雅黑" panose="020B0503020204020204" pitchFamily="82" charset="2"/>
                </a:endParaRPr>
              </a:p>
              <a:p>
                <a:r>
                  <a:rPr kumimoji="1" lang="zh-CN" altLang="en-US" dirty="0">
                    <a:latin typeface="微软雅黑" panose="020B0503020204020204" pitchFamily="82" charset="2"/>
                    <a:ea typeface="微软雅黑" panose="020B0503020204020204" pitchFamily="82" charset="2"/>
                  </a:rPr>
                  <a:t>日志记录不需要重做</a:t>
                </a: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68DEBFDE-578C-6FD9-6B0B-94C2B995E7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1761" y="1537986"/>
                <a:ext cx="2358736" cy="1200329"/>
              </a:xfrm>
              <a:prstGeom prst="rect">
                <a:avLst/>
              </a:prstGeom>
              <a:blipFill>
                <a:blip r:embed="rId3"/>
                <a:stretch>
                  <a:fillRect l="-2067" t="-2538" b="-71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58B8BD61-AA92-6A3D-4089-F6C6D3B0E783}"/>
                  </a:ext>
                </a:extLst>
              </p:cNvPr>
              <p:cNvSpPr txBox="1"/>
              <p:nvPr/>
            </p:nvSpPr>
            <p:spPr>
              <a:xfrm>
                <a:off x="7342028" y="4463301"/>
                <a:ext cx="2358736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dirty="0">
                    <a:latin typeface="微软雅黑" panose="020B0503020204020204" pitchFamily="82" charset="2"/>
                    <a:ea typeface="微软雅黑" panose="020B0503020204020204" pitchFamily="82" charset="2"/>
                  </a:rPr>
                  <a:t>日志生成时刻：</a:t>
                </a:r>
                <a:r>
                  <a:rPr kumimoji="1" lang="en-US" altLang="zh-CN" dirty="0">
                    <a:latin typeface="微软雅黑" panose="020B0503020204020204" pitchFamily="82" charset="2"/>
                    <a:ea typeface="微软雅黑" panose="020B0503020204020204" pitchFamily="82" charset="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1" lang="en-US" altLang="zh-CN" i="1">
                            <a:latin typeface="Cambria Math" panose="02040503050406030204" pitchFamily="18" charset="0"/>
                          </a:rPr>
                          <m:t>t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kumimoji="1" lang="en-US" altLang="zh-CN" dirty="0">
                  <a:latin typeface="微软雅黑" panose="020B0503020204020204" pitchFamily="82" charset="2"/>
                  <a:ea typeface="微软雅黑" panose="020B0503020204020204" pitchFamily="82" charset="2"/>
                </a:endParaRPr>
              </a:p>
              <a:p>
                <a:r>
                  <a:rPr kumimoji="1" lang="zh-CN" altLang="en-US" dirty="0">
                    <a:latin typeface="微软雅黑" panose="020B0503020204020204" pitchFamily="82" charset="2"/>
                    <a:ea typeface="微软雅黑" panose="020B0503020204020204" pitchFamily="82" charset="2"/>
                  </a:rPr>
                  <a:t>页面刷脏时刻：</a:t>
                </a:r>
                <a:r>
                  <a:rPr kumimoji="1" lang="en-US" altLang="zh-CN" dirty="0">
                    <a:latin typeface="微软雅黑" panose="020B0503020204020204" pitchFamily="82" charset="2"/>
                    <a:ea typeface="微软雅黑" panose="020B0503020204020204" pitchFamily="82" charset="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1" lang="en-US" altLang="zh-CN" i="1">
                            <a:latin typeface="Cambria Math" panose="02040503050406030204" pitchFamily="18" charset="0"/>
                          </a:rPr>
                          <m:t>t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kumimoji="1" lang="en-US" altLang="zh-CN" dirty="0">
                  <a:latin typeface="微软雅黑" panose="020B0503020204020204" pitchFamily="82" charset="2"/>
                  <a:ea typeface="微软雅黑" panose="020B0503020204020204" pitchFamily="82" charset="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en-US" altLang="zh-CN" dirty="0">
                  <a:latin typeface="微软雅黑" panose="020B0503020204020204" pitchFamily="82" charset="2"/>
                  <a:ea typeface="微软雅黑" panose="020B0503020204020204" pitchFamily="82" charset="2"/>
                </a:endParaRPr>
              </a:p>
              <a:p>
                <a:r>
                  <a:rPr kumimoji="1" lang="zh-CN" altLang="en-US" dirty="0">
                    <a:latin typeface="微软雅黑" panose="020B0503020204020204" pitchFamily="82" charset="2"/>
                    <a:ea typeface="微软雅黑" panose="020B0503020204020204" pitchFamily="82" charset="2"/>
                  </a:rPr>
                  <a:t>日志记录需要重做</a:t>
                </a:r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58B8BD61-AA92-6A3D-4089-F6C6D3B0E7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2028" y="4463301"/>
                <a:ext cx="2358736" cy="1200329"/>
              </a:xfrm>
              <a:prstGeom prst="rect">
                <a:avLst/>
              </a:prstGeom>
              <a:blipFill>
                <a:blip r:embed="rId4"/>
                <a:stretch>
                  <a:fillRect l="-2067" t="-2538" b="-71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5DF36105-9E80-74D2-C8FF-47F48224C321}"/>
                  </a:ext>
                </a:extLst>
              </p:cNvPr>
              <p:cNvSpPr txBox="1"/>
              <p:nvPr/>
            </p:nvSpPr>
            <p:spPr>
              <a:xfrm>
                <a:off x="1765377" y="2025358"/>
                <a:ext cx="76764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CN" sz="2400" i="1" smtClean="0"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  <m:sub>
                          <m:r>
                            <a:rPr kumimoji="1" lang="en-US" altLang="zh-CN" sz="240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en-US" altLang="zh-CN" sz="2400" dirty="0">
                  <a:latin typeface="微软雅黑" panose="020B0503020204020204" pitchFamily="82" charset="2"/>
                  <a:ea typeface="微软雅黑" panose="020B0503020204020204" pitchFamily="82" charset="2"/>
                </a:endParaRPr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5DF36105-9E80-74D2-C8FF-47F48224C3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5377" y="2025358"/>
                <a:ext cx="767648" cy="461665"/>
              </a:xfrm>
              <a:prstGeom prst="rect">
                <a:avLst/>
              </a:prstGeom>
              <a:blipFill>
                <a:blip r:embed="rId5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92EDEC70-F7CF-CAAB-BDD6-7311ACE4CAE3}"/>
                  </a:ext>
                </a:extLst>
              </p:cNvPr>
              <p:cNvSpPr txBox="1"/>
              <p:nvPr/>
            </p:nvSpPr>
            <p:spPr>
              <a:xfrm>
                <a:off x="1765377" y="3605129"/>
                <a:ext cx="76764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CN" sz="2400" i="1" smtClean="0"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en-US" altLang="zh-CN" sz="2400" dirty="0">
                  <a:latin typeface="微软雅黑" panose="020B0503020204020204" pitchFamily="82" charset="2"/>
                  <a:ea typeface="微软雅黑" panose="020B0503020204020204" pitchFamily="82" charset="2"/>
                </a:endParaRPr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92EDEC70-F7CF-CAAB-BDD6-7311ACE4CA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5377" y="3605129"/>
                <a:ext cx="767648" cy="461665"/>
              </a:xfrm>
              <a:prstGeom prst="rect">
                <a:avLst/>
              </a:prstGeom>
              <a:blipFill>
                <a:blip r:embed="rId6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00DF5297-E0BA-967D-35FE-07BCA22DF2E8}"/>
                  </a:ext>
                </a:extLst>
              </p:cNvPr>
              <p:cNvSpPr txBox="1"/>
              <p:nvPr/>
            </p:nvSpPr>
            <p:spPr>
              <a:xfrm>
                <a:off x="1765377" y="4574349"/>
                <a:ext cx="76764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CN" sz="2400" i="1" smtClean="0"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en-US" altLang="zh-CN" sz="2400" dirty="0">
                  <a:latin typeface="微软雅黑" panose="020B0503020204020204" pitchFamily="82" charset="2"/>
                  <a:ea typeface="微软雅黑" panose="020B0503020204020204" pitchFamily="82" charset="2"/>
                </a:endParaRPr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00DF5297-E0BA-967D-35FE-07BCA22DF2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5377" y="4574349"/>
                <a:ext cx="767648" cy="461665"/>
              </a:xfrm>
              <a:prstGeom prst="rect">
                <a:avLst/>
              </a:prstGeom>
              <a:blipFill>
                <a:blip r:embed="rId7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1725862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18">
            <a:extLst>
              <a:ext uri="{FF2B5EF4-FFF2-40B4-BE49-F238E27FC236}">
                <a16:creationId xmlns:a16="http://schemas.microsoft.com/office/drawing/2014/main" id="{FD6CA80C-C289-49CD-A7B5-ADD312F285C1}"/>
              </a:ext>
            </a:extLst>
          </p:cNvPr>
          <p:cNvSpPr/>
          <p:nvPr/>
        </p:nvSpPr>
        <p:spPr>
          <a:xfrm>
            <a:off x="6401699" y="1098222"/>
            <a:ext cx="5523601" cy="5352043"/>
          </a:xfrm>
          <a:prstGeom prst="roundRect">
            <a:avLst>
              <a:gd name="adj" fmla="val 9827"/>
            </a:avLst>
          </a:prstGeom>
          <a:solidFill>
            <a:schemeClr val="bg1"/>
          </a:solidFill>
          <a:ln w="12700" cap="flat">
            <a:gradFill>
              <a:gsLst>
                <a:gs pos="0">
                  <a:srgbClr val="3B20FF">
                    <a:alpha val="16000"/>
                  </a:srgbClr>
                </a:gs>
                <a:gs pos="100000">
                  <a:srgbClr val="6F1787"/>
                </a:gs>
              </a:gsLst>
              <a:lin ang="10800000" scaled="1"/>
            </a:gradFill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endParaRPr lang="zh-CN" altLang="en-US" b="1" dirty="0">
              <a:latin typeface="OPPOSans M" panose="00020600040101010101" pitchFamily="18" charset="-122"/>
              <a:ea typeface="OPPOSans M" panose="00020600040101010101" pitchFamily="18" charset="-122"/>
              <a:sym typeface="+mn-ea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74BC434-0DD2-3E48-924F-E4A14695993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BBDC00-B9E2-4EFD-9306-2934E87247C6}" type="slidenum">
              <a:rPr lang="zh-CN" altLang="en-US" smtClean="0">
                <a:latin typeface="微软雅黑" panose="020B0503020204020204" pitchFamily="82" charset="2"/>
                <a:ea typeface="微软雅黑" panose="020B0503020204020204" pitchFamily="82" charset="2"/>
              </a:rPr>
              <a:pPr/>
              <a:t>75</a:t>
            </a:fld>
            <a:endParaRPr lang="zh-CN" altLang="en-US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15BB3B77-2DA5-C74E-8AD0-61CC07239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微软雅黑" panose="020B0503020204020204" pitchFamily="82" charset="2"/>
                <a:ea typeface="微软雅黑" panose="020B0503020204020204" pitchFamily="82" charset="2"/>
              </a:rPr>
              <a:t>LSN</a:t>
            </a:r>
            <a:r>
              <a:rPr kumimoji="1" lang="zh-CN" altLang="en-US" dirty="0">
                <a:latin typeface="微软雅黑" panose="020B0503020204020204" pitchFamily="82" charset="2"/>
                <a:ea typeface="微软雅黑" panose="020B0503020204020204" pitchFamily="82" charset="2"/>
              </a:rPr>
              <a:t>和</a:t>
            </a:r>
            <a:r>
              <a:rPr kumimoji="1" lang="en-US" altLang="zh-CN" dirty="0">
                <a:latin typeface="微软雅黑" panose="020B0503020204020204" pitchFamily="82" charset="2"/>
                <a:ea typeface="微软雅黑" panose="020B0503020204020204" pitchFamily="82" charset="2"/>
              </a:rPr>
              <a:t>PageLSN</a:t>
            </a:r>
            <a:endParaRPr kumimoji="1" lang="zh-CN" altLang="en-US" dirty="0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81894DA-8DE1-E449-8302-7E2A17877C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700" y="1165552"/>
            <a:ext cx="5668924" cy="5005387"/>
          </a:xfrm>
        </p:spPr>
        <p:txBody>
          <a:bodyPr/>
          <a:lstStyle/>
          <a:p>
            <a:r>
              <a:rPr kumimoji="1" lang="en-US" altLang="zh-CN" sz="2400" dirty="0">
                <a:latin typeface="微软雅黑" panose="020B0503020204020204" pitchFamily="82" charset="2"/>
                <a:ea typeface="微软雅黑" panose="020B0503020204020204" pitchFamily="82" charset="2"/>
              </a:rPr>
              <a:t>ARIES</a:t>
            </a:r>
            <a:r>
              <a:rPr kumimoji="1" lang="zh-CN" altLang="en-US" sz="2400" dirty="0">
                <a:latin typeface="微软雅黑" panose="020B0503020204020204" pitchFamily="82" charset="2"/>
                <a:ea typeface="微软雅黑" panose="020B0503020204020204" pitchFamily="82" charset="2"/>
              </a:rPr>
              <a:t>算法采用逻辑时间判断事件发生的先后关系，</a:t>
            </a:r>
            <a:r>
              <a:rPr lang="zh-CN" altLang="en-US" sz="2400" dirty="0">
                <a:latin typeface="微软雅黑" panose="020B0503020204020204" pitchFamily="82" charset="2"/>
                <a:ea typeface="微软雅黑" panose="020B0503020204020204" pitchFamily="82" charset="2"/>
              </a:rPr>
              <a:t>为了构建</a:t>
            </a:r>
            <a:r>
              <a:rPr kumimoji="1" lang="zh-CN" altLang="en-US" sz="2400" dirty="0">
                <a:latin typeface="微软雅黑" panose="020B0503020204020204" pitchFamily="82" charset="2"/>
                <a:ea typeface="微软雅黑" panose="020B0503020204020204" pitchFamily="82" charset="2"/>
              </a:rPr>
              <a:t>逻辑时间，引入了</a:t>
            </a:r>
            <a:r>
              <a:rPr kumimoji="1" lang="en-US" altLang="zh-CN" sz="2400" dirty="0">
                <a:latin typeface="微软雅黑" panose="020B0503020204020204" pitchFamily="82" charset="2"/>
                <a:ea typeface="微软雅黑" panose="020B0503020204020204" pitchFamily="82" charset="2"/>
              </a:rPr>
              <a:t>LSN</a:t>
            </a:r>
            <a:r>
              <a:rPr kumimoji="1" lang="zh-CN" altLang="en-US" sz="2400" dirty="0">
                <a:latin typeface="微软雅黑" panose="020B0503020204020204" pitchFamily="82" charset="2"/>
                <a:ea typeface="微软雅黑" panose="020B0503020204020204" pitchFamily="82" charset="2"/>
              </a:rPr>
              <a:t>、</a:t>
            </a:r>
            <a:r>
              <a:rPr kumimoji="1" lang="en-US" altLang="zh-CN" sz="2400" dirty="0">
                <a:latin typeface="微软雅黑" panose="020B0503020204020204" pitchFamily="82" charset="2"/>
                <a:ea typeface="微软雅黑" panose="020B0503020204020204" pitchFamily="82" charset="2"/>
              </a:rPr>
              <a:t>PageLSN</a:t>
            </a:r>
            <a:r>
              <a:rPr kumimoji="1" lang="zh-CN" altLang="en-US" sz="2400" dirty="0">
                <a:latin typeface="微软雅黑" panose="020B0503020204020204" pitchFamily="82" charset="2"/>
                <a:ea typeface="微软雅黑" panose="020B0503020204020204" pitchFamily="82" charset="2"/>
              </a:rPr>
              <a:t>等一系列字段。</a:t>
            </a:r>
            <a:endParaRPr kumimoji="1" lang="en-US" altLang="zh-CN" sz="24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r>
              <a:rPr kumimoji="1" lang="en-US" altLang="zh-CN" sz="2400" dirty="0">
                <a:solidFill>
                  <a:srgbClr val="0432FF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LSN</a:t>
            </a:r>
            <a:r>
              <a:rPr kumimoji="1" lang="zh-CN" altLang="en-US" sz="2400" dirty="0">
                <a:solidFill>
                  <a:srgbClr val="0432FF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全称</a:t>
            </a:r>
            <a:r>
              <a:rPr kumimoji="1" lang="en-US" altLang="zh-CN" sz="2400" dirty="0">
                <a:solidFill>
                  <a:srgbClr val="0432FF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Log</a:t>
            </a:r>
            <a:r>
              <a:rPr kumimoji="1" lang="zh-CN" altLang="en-US" sz="2400" dirty="0">
                <a:solidFill>
                  <a:srgbClr val="0432FF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 </a:t>
            </a:r>
            <a:r>
              <a:rPr kumimoji="1" lang="en-US" altLang="zh-CN" sz="2400" dirty="0">
                <a:solidFill>
                  <a:srgbClr val="0432FF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Sequence</a:t>
            </a:r>
            <a:r>
              <a:rPr kumimoji="1" lang="zh-CN" altLang="en-US" sz="2400" dirty="0">
                <a:solidFill>
                  <a:srgbClr val="0432FF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 </a:t>
            </a:r>
            <a:r>
              <a:rPr kumimoji="1" lang="en-US" altLang="zh-CN" sz="2400" dirty="0">
                <a:solidFill>
                  <a:srgbClr val="0432FF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Number</a:t>
            </a:r>
            <a:r>
              <a:rPr kumimoji="1" lang="zh-CN" altLang="en-US" sz="2400" dirty="0">
                <a:latin typeface="微软雅黑" panose="020B0503020204020204" pitchFamily="82" charset="2"/>
                <a:ea typeface="微软雅黑" panose="020B0503020204020204" pitchFamily="82" charset="2"/>
              </a:rPr>
              <a:t>，代表日志序列号，表示日志记录出现的逻辑时间，</a:t>
            </a:r>
            <a:r>
              <a:rPr kumimoji="1" lang="en-US" altLang="zh-CN" sz="2400" dirty="0">
                <a:latin typeface="微软雅黑" panose="020B0503020204020204" pitchFamily="82" charset="2"/>
                <a:ea typeface="微软雅黑" panose="020B0503020204020204" pitchFamily="82" charset="2"/>
              </a:rPr>
              <a:t>LSN</a:t>
            </a:r>
            <a:r>
              <a:rPr kumimoji="1" lang="zh-CN" altLang="en-US" sz="2400" dirty="0">
                <a:latin typeface="微软雅黑" panose="020B0503020204020204" pitchFamily="82" charset="2"/>
                <a:ea typeface="微软雅黑" panose="020B0503020204020204" pitchFamily="82" charset="2"/>
              </a:rPr>
              <a:t>大小代表日志记录的顺序关系。</a:t>
            </a:r>
            <a:endParaRPr kumimoji="1" lang="en-US" altLang="zh-CN" sz="24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r>
              <a:rPr lang="en-US" altLang="zh-CN" sz="2400" dirty="0" err="1">
                <a:solidFill>
                  <a:srgbClr val="0432FF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PrevLSN</a:t>
            </a:r>
            <a:r>
              <a:rPr lang="zh-CN" altLang="en-US" sz="2400" dirty="0">
                <a:solidFill>
                  <a:srgbClr val="0432FF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，该事务的前一项</a:t>
            </a:r>
            <a:r>
              <a:rPr lang="en-US" altLang="zh-CN" sz="2400" dirty="0">
                <a:solidFill>
                  <a:srgbClr val="0432FF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LSN</a:t>
            </a:r>
            <a:endParaRPr kumimoji="1" lang="en-US" altLang="zh-CN" sz="2400" dirty="0">
              <a:solidFill>
                <a:srgbClr val="0432FF"/>
              </a:solidFill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r>
              <a:rPr lang="en-US" altLang="zh-CN" sz="2400" dirty="0">
                <a:latin typeface="微软雅黑" panose="020B0503020204020204" pitchFamily="82" charset="2"/>
                <a:ea typeface="微软雅黑" panose="020B0503020204020204" pitchFamily="82" charset="2"/>
              </a:rPr>
              <a:t>PageLSN</a:t>
            </a:r>
            <a:r>
              <a:rPr lang="zh-CN" altLang="en-US" sz="2400" dirty="0">
                <a:latin typeface="微软雅黑" panose="020B0503020204020204" pitchFamily="82" charset="2"/>
                <a:ea typeface="微软雅黑" panose="020B0503020204020204" pitchFamily="82" charset="2"/>
              </a:rPr>
              <a:t>是数据页面上新增字段，代表数据页面最近更新的时刻。</a:t>
            </a:r>
            <a:endParaRPr lang="en-US" altLang="zh-CN" sz="24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r>
              <a:rPr kumimoji="1" lang="zh-CN" altLang="en-US" sz="2400" dirty="0">
                <a:latin typeface="微软雅黑" panose="020B0503020204020204" pitchFamily="82" charset="2"/>
                <a:ea typeface="微软雅黑" panose="020B0503020204020204" pitchFamily="82" charset="2"/>
              </a:rPr>
              <a:t>异步刷新日志记录</a:t>
            </a:r>
            <a:r>
              <a:rPr kumimoji="1" lang="en-US" altLang="zh-CN" sz="2400" dirty="0" err="1">
                <a:latin typeface="微软雅黑" panose="020B0503020204020204" pitchFamily="82" charset="2"/>
                <a:ea typeface="微软雅黑" panose="020B0503020204020204" pitchFamily="82" charset="2"/>
              </a:rPr>
              <a:t>FlushedLSN</a:t>
            </a:r>
            <a:r>
              <a:rPr lang="zh-CN" altLang="en-US" sz="2400" dirty="0">
                <a:latin typeface="微软雅黑" panose="020B0503020204020204" pitchFamily="82" charset="2"/>
                <a:ea typeface="微软雅黑" panose="020B0503020204020204" pitchFamily="82" charset="2"/>
              </a:rPr>
              <a:t>，</a:t>
            </a:r>
            <a:r>
              <a:rPr kumimoji="1" lang="zh-CN" altLang="en-US" sz="2400" dirty="0">
                <a:latin typeface="微软雅黑" panose="020B0503020204020204" pitchFamily="82" charset="2"/>
                <a:ea typeface="微软雅黑" panose="020B0503020204020204" pitchFamily="82" charset="2"/>
              </a:rPr>
              <a:t>刷新到磁盘的最大日志</a:t>
            </a:r>
            <a:r>
              <a:rPr kumimoji="1" lang="en-US" altLang="zh-CN" sz="2400" dirty="0">
                <a:latin typeface="微软雅黑" panose="020B0503020204020204" pitchFamily="82" charset="2"/>
                <a:ea typeface="微软雅黑" panose="020B0503020204020204" pitchFamily="82" charset="2"/>
              </a:rPr>
              <a:t>LSN</a:t>
            </a:r>
            <a:endParaRPr kumimoji="1" lang="zh-CN" altLang="en-US" sz="24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7067210-691F-8946-A270-843471D3D1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zh-CN" altLang="en-US">
                <a:latin typeface="微软雅黑" panose="020B0503020204020204" pitchFamily="82" charset="2"/>
                <a:ea typeface="微软雅黑" panose="020B0503020204020204" pitchFamily="82" charset="2"/>
              </a:rPr>
              <a:t>数据库系统</a:t>
            </a:r>
            <a:r>
              <a:rPr lang="en-US" altLang="zh-CN">
                <a:latin typeface="微软雅黑" panose="020B0503020204020204" pitchFamily="82" charset="2"/>
                <a:ea typeface="微软雅黑" panose="020B0503020204020204" pitchFamily="82" charset="2"/>
              </a:rPr>
              <a:t>—</a:t>
            </a:r>
            <a:r>
              <a:rPr lang="zh-CN" altLang="en-US">
                <a:latin typeface="微软雅黑" panose="020B0503020204020204" pitchFamily="82" charset="2"/>
                <a:ea typeface="微软雅黑" panose="020B0503020204020204" pitchFamily="82" charset="2"/>
              </a:rPr>
              <a:t>故障恢复</a:t>
            </a:r>
            <a:endParaRPr lang="en-US" altLang="zh-CN" sz="12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15" name="Rectangle 6">
            <a:extLst>
              <a:ext uri="{FF2B5EF4-FFF2-40B4-BE49-F238E27FC236}">
                <a16:creationId xmlns:a16="http://schemas.microsoft.com/office/drawing/2014/main" id="{303784CE-F301-656B-526C-23FC799C1B72}"/>
              </a:ext>
            </a:extLst>
          </p:cNvPr>
          <p:cNvSpPr/>
          <p:nvPr/>
        </p:nvSpPr>
        <p:spPr bwMode="auto">
          <a:xfrm>
            <a:off x="6741601" y="1581694"/>
            <a:ext cx="3044825" cy="1573213"/>
          </a:xfrm>
          <a:prstGeom prst="rect">
            <a:avLst/>
          </a:prstGeom>
          <a:solidFill>
            <a:srgbClr val="CCCC00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82" charset="2"/>
                <a:ea typeface="微软雅黑" panose="020B0503020204020204" pitchFamily="82" charset="2"/>
              </a:rPr>
              <a:t>LSN	TID     </a:t>
            </a:r>
            <a:r>
              <a:rPr kumimoji="0" lang="en-U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82" charset="2"/>
                <a:ea typeface="微软雅黑" panose="020B0503020204020204" pitchFamily="82" charset="2"/>
              </a:rPr>
              <a:t>prevLSN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82" charset="2"/>
                <a:ea typeface="微软雅黑" panose="020B0503020204020204" pitchFamily="82" charset="2"/>
              </a:rPr>
              <a:t>Undo Image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82" charset="2"/>
                <a:ea typeface="微软雅黑" panose="020B0503020204020204" pitchFamily="82" charset="2"/>
              </a:rPr>
              <a:t>(</a:t>
            </a:r>
            <a:r>
              <a:rPr kumimoji="0" lang="en-U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82" charset="2"/>
                <a:ea typeface="微软雅黑" panose="020B0503020204020204" pitchFamily="82" charset="2"/>
              </a:rPr>
              <a:t>逻辑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82" charset="2"/>
                <a:ea typeface="微软雅黑" panose="020B0503020204020204" pitchFamily="82" charset="2"/>
              </a:rPr>
              <a:t>)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82" charset="2"/>
                <a:ea typeface="微软雅黑" panose="020B0503020204020204" pitchFamily="82" charset="2"/>
              </a:rPr>
              <a:t>Redo Image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82" charset="2"/>
                <a:ea typeface="微软雅黑" panose="020B0503020204020204" pitchFamily="82" charset="2"/>
              </a:rPr>
              <a:t>(</a:t>
            </a:r>
            <a:r>
              <a:rPr kumimoji="0" lang="en-U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82" charset="2"/>
                <a:ea typeface="微软雅黑" panose="020B0503020204020204" pitchFamily="82" charset="2"/>
              </a:rPr>
              <a:t>物理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82" charset="2"/>
                <a:ea typeface="微软雅黑" panose="020B0503020204020204" pitchFamily="82" charset="2"/>
              </a:rPr>
              <a:t>)</a:t>
            </a:r>
          </a:p>
        </p:txBody>
      </p:sp>
      <p:sp>
        <p:nvSpPr>
          <p:cNvPr id="16" name="Rectangle 7">
            <a:extLst>
              <a:ext uri="{FF2B5EF4-FFF2-40B4-BE49-F238E27FC236}">
                <a16:creationId xmlns:a16="http://schemas.microsoft.com/office/drawing/2014/main" id="{AE01049B-1645-B0DB-B69A-739B266F5503}"/>
              </a:ext>
            </a:extLst>
          </p:cNvPr>
          <p:cNvSpPr/>
          <p:nvPr/>
        </p:nvSpPr>
        <p:spPr bwMode="auto">
          <a:xfrm>
            <a:off x="6741601" y="3748632"/>
            <a:ext cx="3044825" cy="988685"/>
          </a:xfrm>
          <a:prstGeom prst="rect">
            <a:avLst/>
          </a:prstGeom>
          <a:solidFill>
            <a:srgbClr val="669999">
              <a:lumMod val="20000"/>
              <a:lumOff val="80000"/>
            </a:srgb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82" charset="2"/>
                <a:ea typeface="微软雅黑" panose="020B0503020204020204" pitchFamily="82" charset="2"/>
              </a:rPr>
              <a:t>pageLSN</a:t>
            </a: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82" charset="2"/>
                <a:ea typeface="微软雅黑" panose="020B0503020204020204" pitchFamily="82" charset="2"/>
              </a:rPr>
              <a:t>刷新页面时的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82" charset="2"/>
                <a:ea typeface="微软雅黑" panose="020B0503020204020204" pitchFamily="82" charset="2"/>
              </a:rPr>
              <a:t>LSN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17" name="TextBox 8">
            <a:extLst>
              <a:ext uri="{FF2B5EF4-FFF2-40B4-BE49-F238E27FC236}">
                <a16:creationId xmlns:a16="http://schemas.microsoft.com/office/drawing/2014/main" id="{00B4FC30-C8E5-C578-8602-BD037E4E6330}"/>
              </a:ext>
            </a:extLst>
          </p:cNvPr>
          <p:cNvSpPr txBox="1"/>
          <p:nvPr/>
        </p:nvSpPr>
        <p:spPr>
          <a:xfrm>
            <a:off x="6741601" y="1237207"/>
            <a:ext cx="2076450" cy="40011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b="1" dirty="0" err="1">
                <a:solidFill>
                  <a:srgbClr val="000000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日志记录格式</a:t>
            </a:r>
            <a:endParaRPr lang="en-US" sz="2000" b="1" dirty="0">
              <a:solidFill>
                <a:srgbClr val="000000"/>
              </a:solidFill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18" name="TextBox 9">
            <a:extLst>
              <a:ext uri="{FF2B5EF4-FFF2-40B4-BE49-F238E27FC236}">
                <a16:creationId xmlns:a16="http://schemas.microsoft.com/office/drawing/2014/main" id="{823C1FFB-CF9A-8C3B-8CA8-5702CDDC5DCE}"/>
              </a:ext>
            </a:extLst>
          </p:cNvPr>
          <p:cNvSpPr txBox="1"/>
          <p:nvPr/>
        </p:nvSpPr>
        <p:spPr>
          <a:xfrm>
            <a:off x="6741601" y="3418432"/>
            <a:ext cx="2076450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b="1" dirty="0" err="1">
                <a:solidFill>
                  <a:srgbClr val="000000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磁盘页面</a:t>
            </a:r>
            <a:endParaRPr lang="en-US" sz="2000" b="1" dirty="0">
              <a:solidFill>
                <a:srgbClr val="000000"/>
              </a:solidFill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cxnSp>
        <p:nvCxnSpPr>
          <p:cNvPr id="19" name="Straight Connector 11">
            <a:extLst>
              <a:ext uri="{FF2B5EF4-FFF2-40B4-BE49-F238E27FC236}">
                <a16:creationId xmlns:a16="http://schemas.microsoft.com/office/drawing/2014/main" id="{0278C589-14D9-AFD4-AF5A-97279657CB5F}"/>
              </a:ext>
            </a:extLst>
          </p:cNvPr>
          <p:cNvCxnSpPr>
            <a:cxnSpLocks/>
          </p:cNvCxnSpPr>
          <p:nvPr/>
        </p:nvCxnSpPr>
        <p:spPr bwMode="auto">
          <a:xfrm>
            <a:off x="6741601" y="1935707"/>
            <a:ext cx="3044825" cy="0"/>
          </a:xfrm>
          <a:prstGeom prst="line">
            <a:avLst/>
          </a:prstGeom>
          <a:noFill/>
          <a:ln w="9525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" name="Straight Connector 12">
            <a:extLst>
              <a:ext uri="{FF2B5EF4-FFF2-40B4-BE49-F238E27FC236}">
                <a16:creationId xmlns:a16="http://schemas.microsoft.com/office/drawing/2014/main" id="{87B36670-2C3F-691B-1AE4-76F5CE69A15D}"/>
              </a:ext>
            </a:extLst>
          </p:cNvPr>
          <p:cNvCxnSpPr>
            <a:cxnSpLocks/>
          </p:cNvCxnSpPr>
          <p:nvPr/>
        </p:nvCxnSpPr>
        <p:spPr bwMode="auto">
          <a:xfrm>
            <a:off x="6727314" y="2553244"/>
            <a:ext cx="3059112" cy="0"/>
          </a:xfrm>
          <a:prstGeom prst="line">
            <a:avLst/>
          </a:prstGeom>
          <a:noFill/>
          <a:ln w="9525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" name="Straight Connector 13">
            <a:extLst>
              <a:ext uri="{FF2B5EF4-FFF2-40B4-BE49-F238E27FC236}">
                <a16:creationId xmlns:a16="http://schemas.microsoft.com/office/drawing/2014/main" id="{4CC77CEA-DEFC-5915-23E9-9EACC539F227}"/>
              </a:ext>
            </a:extLst>
          </p:cNvPr>
          <p:cNvCxnSpPr>
            <a:cxnSpLocks/>
          </p:cNvCxnSpPr>
          <p:nvPr/>
        </p:nvCxnSpPr>
        <p:spPr bwMode="auto">
          <a:xfrm>
            <a:off x="8395776" y="1581694"/>
            <a:ext cx="0" cy="354013"/>
          </a:xfrm>
          <a:prstGeom prst="line">
            <a:avLst/>
          </a:prstGeom>
          <a:noFill/>
          <a:ln w="9525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" name="Straight Connector 16">
            <a:extLst>
              <a:ext uri="{FF2B5EF4-FFF2-40B4-BE49-F238E27FC236}">
                <a16:creationId xmlns:a16="http://schemas.microsoft.com/office/drawing/2014/main" id="{0175401E-4B55-8562-3D65-0FB7F8B2A5CB}"/>
              </a:ext>
            </a:extLst>
          </p:cNvPr>
          <p:cNvCxnSpPr>
            <a:cxnSpLocks/>
          </p:cNvCxnSpPr>
          <p:nvPr/>
        </p:nvCxnSpPr>
        <p:spPr bwMode="auto">
          <a:xfrm>
            <a:off x="7543289" y="1581694"/>
            <a:ext cx="0" cy="354013"/>
          </a:xfrm>
          <a:prstGeom prst="line">
            <a:avLst/>
          </a:prstGeom>
          <a:noFill/>
          <a:ln w="9525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" name="Straight Connector 17">
            <a:extLst>
              <a:ext uri="{FF2B5EF4-FFF2-40B4-BE49-F238E27FC236}">
                <a16:creationId xmlns:a16="http://schemas.microsoft.com/office/drawing/2014/main" id="{3529B11C-9524-2E3C-D315-132A7B0D02F4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752039" y="4168938"/>
            <a:ext cx="3034387" cy="0"/>
          </a:xfrm>
          <a:prstGeom prst="line">
            <a:avLst/>
          </a:prstGeom>
          <a:noFill/>
          <a:ln w="9525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6" name="Rectangle 50">
            <a:extLst>
              <a:ext uri="{FF2B5EF4-FFF2-40B4-BE49-F238E27FC236}">
                <a16:creationId xmlns:a16="http://schemas.microsoft.com/office/drawing/2014/main" id="{45C30910-FC36-E74C-8BB6-62DAD3E380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32168" y="1643156"/>
            <a:ext cx="873175" cy="1924826"/>
          </a:xfrm>
          <a:prstGeom prst="rect">
            <a:avLst/>
          </a:prstGeom>
          <a:solidFill>
            <a:srgbClr val="C0FEF9"/>
          </a:solidFill>
          <a:ln w="12700">
            <a:solidFill>
              <a:schemeClr val="tx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dirty="0">
                <a:latin typeface="微软雅黑" panose="020B0503020204020204" pitchFamily="82" charset="2"/>
                <a:ea typeface="微软雅黑" panose="020B0503020204020204" pitchFamily="82" charset="2"/>
              </a:rPr>
              <a:t>已刷新</a:t>
            </a:r>
            <a:endParaRPr lang="en-US" altLang="zh-CN" dirty="0"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r>
              <a:rPr lang="zh-CN" altLang="en-US" dirty="0">
                <a:latin typeface="微软雅黑" panose="020B0503020204020204" pitchFamily="82" charset="2"/>
                <a:ea typeface="微软雅黑" panose="020B0503020204020204" pitchFamily="82" charset="2"/>
              </a:rPr>
              <a:t>到磁盘</a:t>
            </a:r>
            <a:endParaRPr lang="en-US" altLang="zh-CN" dirty="0"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r>
              <a:rPr lang="zh-CN" altLang="en-US" dirty="0">
                <a:latin typeface="微软雅黑" panose="020B0503020204020204" pitchFamily="82" charset="2"/>
                <a:ea typeface="微软雅黑" panose="020B0503020204020204" pitchFamily="82" charset="2"/>
              </a:rPr>
              <a:t>的日志</a:t>
            </a:r>
            <a:endParaRPr lang="en-US" altLang="zh-CN" dirty="0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27" name="Rectangle 51">
            <a:extLst>
              <a:ext uri="{FF2B5EF4-FFF2-40B4-BE49-F238E27FC236}">
                <a16:creationId xmlns:a16="http://schemas.microsoft.com/office/drawing/2014/main" id="{E801BC99-2D10-4DAE-8691-2DC724DF18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32168" y="3563411"/>
            <a:ext cx="873175" cy="1663700"/>
          </a:xfrm>
          <a:prstGeom prst="rect">
            <a:avLst/>
          </a:prstGeom>
          <a:solidFill>
            <a:srgbClr val="701988"/>
          </a:solidFill>
          <a:ln w="12700">
            <a:solidFill>
              <a:schemeClr val="tx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未刷新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的日志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31" name="Line 55">
            <a:extLst>
              <a:ext uri="{FF2B5EF4-FFF2-40B4-BE49-F238E27FC236}">
                <a16:creationId xmlns:a16="http://schemas.microsoft.com/office/drawing/2014/main" id="{608C118A-367D-4671-B902-E08970722C0B}"/>
              </a:ext>
            </a:extLst>
          </p:cNvPr>
          <p:cNvSpPr>
            <a:spLocks noChangeShapeType="1"/>
          </p:cNvSpPr>
          <p:nvPr/>
        </p:nvSpPr>
        <p:spPr bwMode="auto">
          <a:xfrm>
            <a:off x="10070642" y="3571845"/>
            <a:ext cx="561526" cy="7111"/>
          </a:xfrm>
          <a:prstGeom prst="line">
            <a:avLst/>
          </a:prstGeom>
          <a:noFill/>
          <a:ln w="50800">
            <a:solidFill>
              <a:schemeClr val="accent2"/>
            </a:solidFill>
            <a:round/>
            <a:headEnd type="none" w="sm" len="sm"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A397E148-A574-1A92-3325-B8698B0ED541}"/>
              </a:ext>
            </a:extLst>
          </p:cNvPr>
          <p:cNvSpPr/>
          <p:nvPr/>
        </p:nvSpPr>
        <p:spPr>
          <a:xfrm>
            <a:off x="9208380" y="3163301"/>
            <a:ext cx="157447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000" dirty="0" err="1">
                <a:solidFill>
                  <a:srgbClr val="0432FF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flushedLSN</a:t>
            </a:r>
            <a:endParaRPr lang="zh-CN" altLang="en-US" sz="2000" dirty="0">
              <a:solidFill>
                <a:srgbClr val="0432FF"/>
              </a:solidFill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36" name="TextBox 8">
            <a:extLst>
              <a:ext uri="{FF2B5EF4-FFF2-40B4-BE49-F238E27FC236}">
                <a16:creationId xmlns:a16="http://schemas.microsoft.com/office/drawing/2014/main" id="{85D8AB76-C033-201D-E6AA-CCC7B16C60CB}"/>
              </a:ext>
            </a:extLst>
          </p:cNvPr>
          <p:cNvSpPr txBox="1"/>
          <p:nvPr/>
        </p:nvSpPr>
        <p:spPr>
          <a:xfrm>
            <a:off x="10336165" y="1304147"/>
            <a:ext cx="2076450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b="1" dirty="0" err="1">
                <a:solidFill>
                  <a:srgbClr val="000000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日志记录</a:t>
            </a:r>
            <a:endParaRPr lang="en-US" sz="2000" b="1" dirty="0">
              <a:solidFill>
                <a:srgbClr val="000000"/>
              </a:solidFill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cxnSp>
        <p:nvCxnSpPr>
          <p:cNvPr id="38" name="直线箭头连接符 37">
            <a:extLst>
              <a:ext uri="{FF2B5EF4-FFF2-40B4-BE49-F238E27FC236}">
                <a16:creationId xmlns:a16="http://schemas.microsoft.com/office/drawing/2014/main" id="{790B6C0B-A4E4-7B54-9A32-81EF765F0CC4}"/>
              </a:ext>
            </a:extLst>
          </p:cNvPr>
          <p:cNvCxnSpPr/>
          <p:nvPr/>
        </p:nvCxnSpPr>
        <p:spPr bwMode="auto">
          <a:xfrm flipV="1">
            <a:off x="9786426" y="3065064"/>
            <a:ext cx="1044000" cy="683568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文本框 39">
            <a:extLst>
              <a:ext uri="{FF2B5EF4-FFF2-40B4-BE49-F238E27FC236}">
                <a16:creationId xmlns:a16="http://schemas.microsoft.com/office/drawing/2014/main" id="{B37AB024-9868-E72F-1F71-B5E5DD0E47A5}"/>
              </a:ext>
            </a:extLst>
          </p:cNvPr>
          <p:cNvSpPr txBox="1"/>
          <p:nvPr/>
        </p:nvSpPr>
        <p:spPr>
          <a:xfrm>
            <a:off x="6740750" y="5254890"/>
            <a:ext cx="4042100" cy="7571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ctr">
              <a:lnSpc>
                <a:spcPct val="90000"/>
              </a:lnSpc>
              <a:buFontTx/>
              <a:buNone/>
            </a:pPr>
            <a:r>
              <a:rPr lang="zh-CN" altLang="en-US" sz="2400" dirty="0">
                <a:solidFill>
                  <a:srgbClr val="701988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日志先于页面写到磁盘：</a:t>
            </a:r>
            <a:endParaRPr lang="en-US" altLang="zh-CN" sz="2400" dirty="0">
              <a:solidFill>
                <a:srgbClr val="701988"/>
              </a:solidFill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lvl="1" algn="ctr">
              <a:lnSpc>
                <a:spcPct val="90000"/>
              </a:lnSpc>
              <a:buFontTx/>
              <a:buNone/>
            </a:pPr>
            <a:r>
              <a:rPr lang="en-US" altLang="zh-CN" sz="2400" dirty="0" err="1">
                <a:solidFill>
                  <a:srgbClr val="701988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pageLSN≤flushedLSN</a:t>
            </a:r>
            <a:endParaRPr lang="en-US" altLang="zh-CN" sz="2400" dirty="0">
              <a:solidFill>
                <a:srgbClr val="701988"/>
              </a:solidFill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43037900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18">
            <a:extLst>
              <a:ext uri="{FF2B5EF4-FFF2-40B4-BE49-F238E27FC236}">
                <a16:creationId xmlns:a16="http://schemas.microsoft.com/office/drawing/2014/main" id="{708A46F5-E29B-4B58-8204-BC9EEA392164}"/>
              </a:ext>
            </a:extLst>
          </p:cNvPr>
          <p:cNvSpPr/>
          <p:nvPr/>
        </p:nvSpPr>
        <p:spPr>
          <a:xfrm>
            <a:off x="588620" y="1269256"/>
            <a:ext cx="10650879" cy="4382244"/>
          </a:xfrm>
          <a:prstGeom prst="roundRect">
            <a:avLst>
              <a:gd name="adj" fmla="val 9827"/>
            </a:avLst>
          </a:prstGeom>
          <a:solidFill>
            <a:schemeClr val="bg1"/>
          </a:solidFill>
          <a:ln w="12700" cap="flat">
            <a:gradFill>
              <a:gsLst>
                <a:gs pos="0">
                  <a:srgbClr val="3B20FF">
                    <a:alpha val="16000"/>
                  </a:srgbClr>
                </a:gs>
                <a:gs pos="100000">
                  <a:srgbClr val="6F1787"/>
                </a:gs>
              </a:gsLst>
              <a:lin ang="10800000" scaled="1"/>
            </a:gradFill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endParaRPr lang="zh-CN" altLang="en-US" b="1" dirty="0">
              <a:latin typeface="OPPOSans M" panose="00020600040101010101" pitchFamily="18" charset="-122"/>
              <a:ea typeface="OPPOSans M" panose="00020600040101010101" pitchFamily="18" charset="-122"/>
              <a:sym typeface="+mn-ea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20C766A-BE49-494A-90AC-8BA27AE7984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BBDC00-B9E2-4EFD-9306-2934E87247C6}" type="slidenum">
              <a:rPr lang="zh-CN" altLang="en-US" smtClean="0">
                <a:latin typeface="微软雅黑" panose="020B0503020204020204" pitchFamily="82" charset="2"/>
                <a:ea typeface="微软雅黑" panose="020B0503020204020204" pitchFamily="82" charset="2"/>
              </a:rPr>
              <a:pPr/>
              <a:t>76</a:t>
            </a:fld>
            <a:endParaRPr lang="zh-CN" altLang="en-US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83911E2A-0DAF-2F43-8EB7-E9A376FDD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82" charset="2"/>
                <a:ea typeface="微软雅黑" panose="020B0503020204020204" pitchFamily="82" charset="2"/>
              </a:rPr>
              <a:t>脏页表（</a:t>
            </a:r>
            <a:r>
              <a:rPr lang="en-US" altLang="zh-CN" dirty="0">
                <a:latin typeface="微软雅黑" panose="020B0503020204020204" pitchFamily="82" charset="2"/>
                <a:ea typeface="微软雅黑" panose="020B0503020204020204" pitchFamily="82" charset="2"/>
              </a:rPr>
              <a:t>Dirty</a:t>
            </a:r>
            <a:r>
              <a:rPr lang="zh-CN" altLang="en-US" dirty="0">
                <a:latin typeface="微软雅黑" panose="020B0503020204020204" pitchFamily="82" charset="2"/>
                <a:ea typeface="微软雅黑" panose="020B0503020204020204" pitchFamily="82" charset="2"/>
              </a:rPr>
              <a:t> </a:t>
            </a:r>
            <a:r>
              <a:rPr lang="en-US" altLang="zh-CN" dirty="0">
                <a:latin typeface="微软雅黑" panose="020B0503020204020204" pitchFamily="82" charset="2"/>
                <a:ea typeface="微软雅黑" panose="020B0503020204020204" pitchFamily="82" charset="2"/>
              </a:rPr>
              <a:t>Page</a:t>
            </a:r>
            <a:r>
              <a:rPr lang="zh-CN" altLang="en-US" dirty="0">
                <a:latin typeface="微软雅黑" panose="020B0503020204020204" pitchFamily="82" charset="2"/>
                <a:ea typeface="微软雅黑" panose="020B0503020204020204" pitchFamily="82" charset="2"/>
              </a:rPr>
              <a:t> </a:t>
            </a:r>
            <a:r>
              <a:rPr lang="en-US" altLang="zh-CN" dirty="0">
                <a:latin typeface="微软雅黑" panose="020B0503020204020204" pitchFamily="82" charset="2"/>
                <a:ea typeface="微软雅黑" panose="020B0503020204020204" pitchFamily="82" charset="2"/>
              </a:rPr>
              <a:t>Table</a:t>
            </a:r>
            <a:r>
              <a:rPr lang="zh-CN" altLang="en-US" dirty="0">
                <a:latin typeface="微软雅黑" panose="020B0503020204020204" pitchFamily="82" charset="2"/>
                <a:ea typeface="微软雅黑" panose="020B0503020204020204" pitchFamily="82" charset="2"/>
              </a:rPr>
              <a:t>）</a:t>
            </a:r>
            <a:endParaRPr kumimoji="1" lang="zh-CN" altLang="en-US" dirty="0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4928AE7-36A4-7F49-A7BD-4FE6478752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zh-CN" altLang="en-US">
                <a:latin typeface="微软雅黑" panose="020B0503020204020204" pitchFamily="82" charset="2"/>
                <a:ea typeface="微软雅黑" panose="020B0503020204020204" pitchFamily="82" charset="2"/>
              </a:rPr>
              <a:t>数据库系统</a:t>
            </a:r>
            <a:r>
              <a:rPr lang="en-US" altLang="zh-CN">
                <a:latin typeface="微软雅黑" panose="020B0503020204020204" pitchFamily="82" charset="2"/>
                <a:ea typeface="微软雅黑" panose="020B0503020204020204" pitchFamily="82" charset="2"/>
              </a:rPr>
              <a:t>—</a:t>
            </a:r>
            <a:r>
              <a:rPr lang="zh-CN" altLang="en-US">
                <a:latin typeface="微软雅黑" panose="020B0503020204020204" pitchFamily="82" charset="2"/>
                <a:ea typeface="微软雅黑" panose="020B0503020204020204" pitchFamily="82" charset="2"/>
              </a:rPr>
              <a:t>故障恢复</a:t>
            </a:r>
            <a:endParaRPr lang="en-US" altLang="zh-CN" sz="12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3F1360A-4243-DB4F-A7A4-837BCC23A5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0551" y="1549400"/>
            <a:ext cx="9207500" cy="5005387"/>
          </a:xfrm>
        </p:spPr>
        <p:txBody>
          <a:bodyPr/>
          <a:lstStyle/>
          <a:p>
            <a:r>
              <a:rPr kumimoji="1" lang="zh-CN" altLang="en-US" sz="2400" b="1" dirty="0">
                <a:solidFill>
                  <a:srgbClr val="701988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一种内存数据结构</a:t>
            </a:r>
            <a:endParaRPr kumimoji="1" lang="en-US" altLang="zh-CN" sz="2400" b="1" dirty="0">
              <a:solidFill>
                <a:srgbClr val="701988"/>
              </a:solidFill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r>
              <a:rPr kumimoji="1" lang="zh-CN" altLang="en-US" sz="2400" b="1" dirty="0">
                <a:solidFill>
                  <a:srgbClr val="701988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跟踪数据库缓冲区里被未提交事务修改的页面</a:t>
            </a:r>
            <a:endParaRPr kumimoji="1" lang="en-US" altLang="zh-CN" sz="2400" b="1" dirty="0">
              <a:solidFill>
                <a:srgbClr val="701988"/>
              </a:solidFill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r>
              <a:rPr lang="zh-CN" altLang="en-US" sz="2400" b="1" dirty="0">
                <a:solidFill>
                  <a:srgbClr val="701988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每个数据项包含两个字段</a:t>
            </a:r>
            <a:endParaRPr lang="en-US" altLang="zh-CN" sz="2400" b="1" dirty="0">
              <a:solidFill>
                <a:srgbClr val="701988"/>
              </a:solidFill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lvl="1"/>
            <a:r>
              <a:rPr lang="en-US" altLang="zh-CN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p</a:t>
            </a:r>
            <a:r>
              <a:rPr kumimoji="1" lang="en-US" altLang="zh-CN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ageID</a:t>
            </a:r>
            <a:r>
              <a:rPr kumimoji="1" lang="zh-CN" altLang="en-US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：</a:t>
            </a:r>
            <a:r>
              <a:rPr lang="zh-CN" altLang="en-US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页面的标识符</a:t>
            </a:r>
            <a:endParaRPr kumimoji="1" lang="en-US" altLang="zh-CN" sz="20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lvl="1"/>
            <a:r>
              <a:rPr lang="en-US" altLang="zh-CN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RecLSN</a:t>
            </a:r>
            <a:r>
              <a:rPr lang="zh-CN" altLang="en-US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：数据页面最早在缓冲区被修改的时刻 </a:t>
            </a:r>
            <a:endParaRPr lang="en-US" altLang="zh-CN" sz="20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r>
              <a:rPr kumimoji="1" lang="zh-CN" altLang="en-US" sz="2400" b="1" dirty="0">
                <a:solidFill>
                  <a:srgbClr val="701988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数据项更新时机</a:t>
            </a:r>
            <a:endParaRPr kumimoji="1" lang="en-US" altLang="zh-CN" sz="2400" b="1" dirty="0">
              <a:solidFill>
                <a:srgbClr val="701988"/>
              </a:solidFill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lvl="1"/>
            <a:r>
              <a:rPr lang="zh-CN" altLang="en-US" sz="2400" b="1" dirty="0">
                <a:solidFill>
                  <a:srgbClr val="701988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页面第一次被事务修改：添加到脏页表</a:t>
            </a:r>
            <a:endParaRPr lang="en-US" altLang="zh-CN" sz="2400" b="1" dirty="0">
              <a:solidFill>
                <a:srgbClr val="701988"/>
              </a:solidFill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lvl="1"/>
            <a:r>
              <a:rPr lang="zh-CN" altLang="en-US" sz="2400" b="1" dirty="0">
                <a:solidFill>
                  <a:srgbClr val="701988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页面非第一次被事务修改：无需处理</a:t>
            </a:r>
            <a:endParaRPr lang="en-US" altLang="zh-CN" sz="2400" b="1" dirty="0">
              <a:solidFill>
                <a:srgbClr val="701988"/>
              </a:solidFill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lvl="1"/>
            <a:r>
              <a:rPr kumimoji="1" lang="zh-CN" altLang="en-US" sz="2400" b="1" dirty="0">
                <a:solidFill>
                  <a:srgbClr val="701988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页面被写回磁盘：从脏页表中被删除</a:t>
            </a:r>
            <a:endParaRPr kumimoji="1" lang="en-US" altLang="zh-CN" sz="2400" b="1" dirty="0">
              <a:solidFill>
                <a:srgbClr val="701988"/>
              </a:solidFill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marL="422041" lvl="1" indent="0">
              <a:buNone/>
            </a:pPr>
            <a:endParaRPr kumimoji="1" lang="zh-CN" altLang="en-US" sz="2400" b="1" dirty="0">
              <a:solidFill>
                <a:srgbClr val="701988"/>
              </a:solidFill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graphicFrame>
        <p:nvGraphicFramePr>
          <p:cNvPr id="6" name="Group 4">
            <a:extLst>
              <a:ext uri="{FF2B5EF4-FFF2-40B4-BE49-F238E27FC236}">
                <a16:creationId xmlns:a16="http://schemas.microsoft.com/office/drawing/2014/main" id="{589F53B0-4FFE-69FD-5920-5B3026581A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5409348"/>
              </p:ext>
            </p:extLst>
          </p:nvPr>
        </p:nvGraphicFramePr>
        <p:xfrm>
          <a:off x="8378174" y="2953976"/>
          <a:ext cx="2286000" cy="1097100"/>
        </p:xfrm>
        <a:graphic>
          <a:graphicData uri="http://schemas.openxmlformats.org/drawingml/2006/table">
            <a:tbl>
              <a:tblPr/>
              <a:tblGrid>
                <a:gridCol w="114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56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ongti SC" panose="02010600040101010101" pitchFamily="2" charset="-122"/>
                          <a:ea typeface="Songti SC" panose="02010600040101010101" pitchFamily="2" charset="-122"/>
                        </a:rPr>
                        <a:t>页面号</a:t>
                      </a:r>
                    </a:p>
                  </a:txBody>
                  <a:tcPr marT="45690" marB="456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RecLSN</a:t>
                      </a:r>
                    </a:p>
                  </a:txBody>
                  <a:tcPr marT="45690" marB="456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6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B</a:t>
                      </a:r>
                    </a:p>
                  </a:txBody>
                  <a:tcPr marT="45690" marB="456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5</a:t>
                      </a:r>
                    </a:p>
                  </a:txBody>
                  <a:tcPr marT="45690" marB="456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6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C</a:t>
                      </a:r>
                    </a:p>
                  </a:txBody>
                  <a:tcPr marT="45690" marB="456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4</a:t>
                      </a:r>
                    </a:p>
                  </a:txBody>
                  <a:tcPr marT="45690" marB="456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8278080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18">
            <a:extLst>
              <a:ext uri="{FF2B5EF4-FFF2-40B4-BE49-F238E27FC236}">
                <a16:creationId xmlns:a16="http://schemas.microsoft.com/office/drawing/2014/main" id="{BE83091A-B525-4AA7-A351-6F978953122B}"/>
              </a:ext>
            </a:extLst>
          </p:cNvPr>
          <p:cNvSpPr/>
          <p:nvPr/>
        </p:nvSpPr>
        <p:spPr>
          <a:xfrm>
            <a:off x="770559" y="1408956"/>
            <a:ext cx="10650879" cy="4382244"/>
          </a:xfrm>
          <a:prstGeom prst="roundRect">
            <a:avLst>
              <a:gd name="adj" fmla="val 9827"/>
            </a:avLst>
          </a:prstGeom>
          <a:solidFill>
            <a:schemeClr val="bg1"/>
          </a:solidFill>
          <a:ln w="12700" cap="flat">
            <a:gradFill>
              <a:gsLst>
                <a:gs pos="0">
                  <a:srgbClr val="3B20FF">
                    <a:alpha val="16000"/>
                  </a:srgbClr>
                </a:gs>
                <a:gs pos="100000">
                  <a:srgbClr val="6F1787"/>
                </a:gs>
              </a:gsLst>
              <a:lin ang="10800000" scaled="1"/>
            </a:gradFill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endParaRPr lang="zh-CN" altLang="en-US" b="1" dirty="0">
              <a:latin typeface="OPPOSans M" panose="00020600040101010101" pitchFamily="18" charset="-122"/>
              <a:ea typeface="OPPOSans M" panose="00020600040101010101" pitchFamily="18" charset="-122"/>
              <a:sym typeface="+mn-ea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20C766A-BE49-494A-90AC-8BA27AE7984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BBDC00-B9E2-4EFD-9306-2934E87247C6}" type="slidenum">
              <a:rPr lang="zh-CN" altLang="en-US" smtClean="0">
                <a:latin typeface="微软雅黑" panose="020B0503020204020204" pitchFamily="82" charset="2"/>
                <a:ea typeface="微软雅黑" panose="020B0503020204020204" pitchFamily="82" charset="2"/>
              </a:rPr>
              <a:pPr/>
              <a:t>77</a:t>
            </a:fld>
            <a:endParaRPr lang="zh-CN" altLang="en-US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83911E2A-0DAF-2F43-8EB7-E9A376FDD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82" charset="2"/>
                <a:ea typeface="微软雅黑" panose="020B0503020204020204" pitchFamily="82" charset="2"/>
              </a:rPr>
              <a:t>脏页表的作用</a:t>
            </a:r>
            <a:endParaRPr kumimoji="1" lang="zh-CN" altLang="en-US" dirty="0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4928AE7-36A4-7F49-A7BD-4FE6478752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zh-CN" altLang="en-US">
                <a:latin typeface="微软雅黑" panose="020B0503020204020204" pitchFamily="82" charset="2"/>
                <a:ea typeface="微软雅黑" panose="020B0503020204020204" pitchFamily="82" charset="2"/>
              </a:rPr>
              <a:t>数据库系统</a:t>
            </a:r>
            <a:r>
              <a:rPr lang="en-US" altLang="zh-CN">
                <a:latin typeface="微软雅黑" panose="020B0503020204020204" pitchFamily="82" charset="2"/>
                <a:ea typeface="微软雅黑" panose="020B0503020204020204" pitchFamily="82" charset="2"/>
              </a:rPr>
              <a:t>—</a:t>
            </a:r>
            <a:r>
              <a:rPr lang="zh-CN" altLang="en-US">
                <a:latin typeface="微软雅黑" panose="020B0503020204020204" pitchFamily="82" charset="2"/>
                <a:ea typeface="微软雅黑" panose="020B0503020204020204" pitchFamily="82" charset="2"/>
              </a:rPr>
              <a:t>故障恢复</a:t>
            </a:r>
            <a:endParaRPr lang="en-US" altLang="zh-CN" sz="12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3F1360A-4243-DB4F-A7A4-837BCC23A5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0551" y="1988009"/>
            <a:ext cx="7410871" cy="5005387"/>
          </a:xfrm>
        </p:spPr>
        <p:txBody>
          <a:bodyPr/>
          <a:lstStyle/>
          <a:p>
            <a:r>
              <a:rPr lang="zh-CN" altLang="en-US" sz="2400" dirty="0">
                <a:latin typeface="微软雅黑" panose="020B0503020204020204" pitchFamily="82" charset="2"/>
                <a:ea typeface="微软雅黑" panose="020B0503020204020204" pitchFamily="82" charset="2"/>
              </a:rPr>
              <a:t>判断</a:t>
            </a:r>
            <a:r>
              <a:rPr lang="zh-CN" altLang="en-US" sz="2400" b="1" dirty="0">
                <a:solidFill>
                  <a:srgbClr val="701988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日志记录是否需要被重做，以及从哪开始重做</a:t>
            </a:r>
            <a:endParaRPr lang="en-US" altLang="zh-CN" sz="2400" b="1" dirty="0">
              <a:solidFill>
                <a:srgbClr val="701988"/>
              </a:solidFill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r>
              <a:rPr kumimoji="1" lang="zh-CN" altLang="en-US" sz="2400" dirty="0">
                <a:latin typeface="微软雅黑" panose="020B0503020204020204" pitchFamily="82" charset="2"/>
                <a:ea typeface="微软雅黑" panose="020B0503020204020204" pitchFamily="82" charset="2"/>
              </a:rPr>
              <a:t>假设已经拥有了崩溃时刻的脏页表</a:t>
            </a:r>
            <a:endParaRPr kumimoji="1" lang="en-US" altLang="zh-CN" sz="24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lvl="1"/>
            <a:r>
              <a:rPr kumimoji="1" lang="zh-CN" altLang="en-US" sz="2400" dirty="0">
                <a:latin typeface="微软雅黑" panose="020B0503020204020204" pitchFamily="82" charset="2"/>
                <a:ea typeface="微软雅黑" panose="020B0503020204020204" pitchFamily="82" charset="2"/>
              </a:rPr>
              <a:t>日志记录的</a:t>
            </a:r>
            <a:r>
              <a:rPr kumimoji="1" lang="en-US" altLang="zh-CN" sz="2400" dirty="0">
                <a:latin typeface="微软雅黑" panose="020B0503020204020204" pitchFamily="82" charset="2"/>
                <a:ea typeface="微软雅黑" panose="020B0503020204020204" pitchFamily="82" charset="2"/>
              </a:rPr>
              <a:t>pageID</a:t>
            </a:r>
            <a:r>
              <a:rPr kumimoji="1" lang="zh-CN" altLang="en-US" sz="2400" dirty="0">
                <a:latin typeface="微软雅黑" panose="020B0503020204020204" pitchFamily="82" charset="2"/>
                <a:ea typeface="微软雅黑" panose="020B0503020204020204" pitchFamily="82" charset="2"/>
              </a:rPr>
              <a:t>不在脏页表中，不需要重做</a:t>
            </a:r>
            <a:endParaRPr kumimoji="1" lang="en-US" altLang="zh-CN" sz="24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lvl="1"/>
            <a:r>
              <a:rPr lang="zh-CN" altLang="en-US" sz="2400" dirty="0">
                <a:latin typeface="微软雅黑" panose="020B0503020204020204" pitchFamily="82" charset="2"/>
                <a:ea typeface="微软雅黑" panose="020B0503020204020204" pitchFamily="82" charset="2"/>
              </a:rPr>
              <a:t>日志记录</a:t>
            </a:r>
            <a:r>
              <a:rPr lang="en-US" altLang="zh-CN" sz="2400" dirty="0">
                <a:latin typeface="微软雅黑" panose="020B0503020204020204" pitchFamily="82" charset="2"/>
                <a:ea typeface="微软雅黑" panose="020B0503020204020204" pitchFamily="82" charset="2"/>
              </a:rPr>
              <a:t>LSN</a:t>
            </a:r>
            <a:r>
              <a:rPr lang="zh-CN" altLang="en-US" sz="2400" dirty="0">
                <a:latin typeface="微软雅黑" panose="020B0503020204020204" pitchFamily="82" charset="2"/>
                <a:ea typeface="微软雅黑" panose="020B0503020204020204" pitchFamily="82" charset="2"/>
              </a:rPr>
              <a:t> </a:t>
            </a:r>
            <a:r>
              <a:rPr lang="en-US" altLang="zh-CN" sz="2400" dirty="0">
                <a:latin typeface="微软雅黑" panose="020B0503020204020204" pitchFamily="82" charset="2"/>
                <a:ea typeface="微软雅黑" panose="020B0503020204020204" pitchFamily="82" charset="2"/>
              </a:rPr>
              <a:t>&lt;= RecLSN,</a:t>
            </a:r>
            <a:r>
              <a:rPr lang="zh-CN" altLang="en-US" sz="2400" dirty="0">
                <a:latin typeface="微软雅黑" panose="020B0503020204020204" pitchFamily="82" charset="2"/>
                <a:ea typeface="微软雅黑" panose="020B0503020204020204" pitchFamily="82" charset="2"/>
              </a:rPr>
              <a:t>数据修改已在磁盘中生效，不需要重做</a:t>
            </a:r>
            <a:endParaRPr lang="en-US" altLang="zh-CN" sz="24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r>
              <a:rPr lang="zh-CN" altLang="en-US" sz="2400" dirty="0">
                <a:latin typeface="微软雅黑" panose="020B0503020204020204" pitchFamily="82" charset="2"/>
                <a:ea typeface="微软雅黑" panose="020B0503020204020204" pitchFamily="82" charset="2"/>
              </a:rPr>
              <a:t>崩溃时刻的脏页表真的存在吗？</a:t>
            </a:r>
            <a:endParaRPr lang="en-US" altLang="zh-CN" sz="24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r>
              <a:rPr lang="zh-CN" altLang="en-US" sz="2400" dirty="0">
                <a:latin typeface="微软雅黑" panose="020B0503020204020204" pitchFamily="82" charset="2"/>
                <a:ea typeface="微软雅黑" panose="020B0503020204020204" pitchFamily="82" charset="2"/>
              </a:rPr>
              <a:t>如何构造模拟脏页表？</a:t>
            </a:r>
            <a:endParaRPr lang="en-US" altLang="zh-CN" sz="24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graphicFrame>
        <p:nvGraphicFramePr>
          <p:cNvPr id="6" name="Group 4">
            <a:extLst>
              <a:ext uri="{FF2B5EF4-FFF2-40B4-BE49-F238E27FC236}">
                <a16:creationId xmlns:a16="http://schemas.microsoft.com/office/drawing/2014/main" id="{503BA364-0B7F-EC93-0E07-5A80C538BB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3606634"/>
              </p:ext>
            </p:extLst>
          </p:nvPr>
        </p:nvGraphicFramePr>
        <p:xfrm>
          <a:off x="8555902" y="3241537"/>
          <a:ext cx="2286000" cy="1097100"/>
        </p:xfrm>
        <a:graphic>
          <a:graphicData uri="http://schemas.openxmlformats.org/drawingml/2006/table">
            <a:tbl>
              <a:tblPr/>
              <a:tblGrid>
                <a:gridCol w="114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56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ongti SC" panose="02010600040101010101" pitchFamily="2" charset="-122"/>
                          <a:ea typeface="Songti SC" panose="02010600040101010101" pitchFamily="2" charset="-122"/>
                        </a:rPr>
                        <a:t>页面号</a:t>
                      </a:r>
                    </a:p>
                  </a:txBody>
                  <a:tcPr marT="45690" marB="456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RecLSN</a:t>
                      </a:r>
                    </a:p>
                  </a:txBody>
                  <a:tcPr marT="45690" marB="456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6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B</a:t>
                      </a:r>
                    </a:p>
                  </a:txBody>
                  <a:tcPr marT="45690" marB="456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5</a:t>
                      </a:r>
                    </a:p>
                  </a:txBody>
                  <a:tcPr marT="45690" marB="456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6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C</a:t>
                      </a:r>
                    </a:p>
                  </a:txBody>
                  <a:tcPr marT="45690" marB="456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4</a:t>
                      </a:r>
                    </a:p>
                  </a:txBody>
                  <a:tcPr marT="45690" marB="456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5147789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18">
            <a:extLst>
              <a:ext uri="{FF2B5EF4-FFF2-40B4-BE49-F238E27FC236}">
                <a16:creationId xmlns:a16="http://schemas.microsoft.com/office/drawing/2014/main" id="{DE4BAA99-CCCB-4FD7-B4A2-D755CAA71BF1}"/>
              </a:ext>
            </a:extLst>
          </p:cNvPr>
          <p:cNvSpPr/>
          <p:nvPr/>
        </p:nvSpPr>
        <p:spPr>
          <a:xfrm>
            <a:off x="770559" y="1237878"/>
            <a:ext cx="10650879" cy="3702422"/>
          </a:xfrm>
          <a:prstGeom prst="roundRect">
            <a:avLst>
              <a:gd name="adj" fmla="val 9827"/>
            </a:avLst>
          </a:prstGeom>
          <a:solidFill>
            <a:schemeClr val="bg1"/>
          </a:solidFill>
          <a:ln w="12700" cap="flat">
            <a:gradFill>
              <a:gsLst>
                <a:gs pos="0">
                  <a:srgbClr val="3B20FF">
                    <a:alpha val="16000"/>
                  </a:srgbClr>
                </a:gs>
                <a:gs pos="100000">
                  <a:srgbClr val="6F1787"/>
                </a:gs>
              </a:gsLst>
              <a:lin ang="10800000" scaled="1"/>
            </a:gradFill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endParaRPr lang="zh-CN" altLang="en-US" b="1" dirty="0">
              <a:latin typeface="OPPOSans M" panose="00020600040101010101" pitchFamily="18" charset="-122"/>
              <a:ea typeface="OPPOSans M" panose="00020600040101010101" pitchFamily="18" charset="-122"/>
              <a:sym typeface="+mn-ea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20C766A-BE49-494A-90AC-8BA27AE7984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BBDC00-B9E2-4EFD-9306-2934E87247C6}" type="slidenum">
              <a:rPr lang="zh-CN" altLang="en-US" smtClean="0">
                <a:latin typeface="微软雅黑" panose="020B0503020204020204" pitchFamily="82" charset="2"/>
                <a:ea typeface="微软雅黑" panose="020B0503020204020204" pitchFamily="82" charset="2"/>
              </a:rPr>
              <a:pPr/>
              <a:t>78</a:t>
            </a:fld>
            <a:endParaRPr lang="zh-CN" altLang="en-US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83911E2A-0DAF-2F43-8EB7-E9A376FDD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82" charset="2"/>
                <a:ea typeface="微软雅黑" panose="020B0503020204020204" pitchFamily="82" charset="2"/>
              </a:rPr>
              <a:t>脏页表的作用</a:t>
            </a:r>
            <a:endParaRPr kumimoji="1" lang="zh-CN" altLang="en-US" dirty="0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4928AE7-36A4-7F49-A7BD-4FE6478752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zh-CN" altLang="en-US">
                <a:latin typeface="微软雅黑" panose="020B0503020204020204" pitchFamily="82" charset="2"/>
                <a:ea typeface="微软雅黑" panose="020B0503020204020204" pitchFamily="82" charset="2"/>
              </a:rPr>
              <a:t>数据库系统</a:t>
            </a:r>
            <a:r>
              <a:rPr lang="en-US" altLang="zh-CN">
                <a:latin typeface="微软雅黑" panose="020B0503020204020204" pitchFamily="82" charset="2"/>
                <a:ea typeface="微软雅黑" panose="020B0503020204020204" pitchFamily="82" charset="2"/>
              </a:rPr>
              <a:t>—</a:t>
            </a:r>
            <a:r>
              <a:rPr lang="zh-CN" altLang="en-US">
                <a:latin typeface="微软雅黑" panose="020B0503020204020204" pitchFamily="82" charset="2"/>
                <a:ea typeface="微软雅黑" panose="020B0503020204020204" pitchFamily="82" charset="2"/>
              </a:rPr>
              <a:t>故障恢复</a:t>
            </a:r>
            <a:endParaRPr lang="en-US" altLang="zh-CN" sz="12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3F1360A-4243-DB4F-A7A4-837BCC23A5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44599" y="1749884"/>
            <a:ext cx="11187953" cy="5005387"/>
          </a:xfrm>
        </p:spPr>
        <p:txBody>
          <a:bodyPr/>
          <a:lstStyle/>
          <a:p>
            <a:r>
              <a:rPr lang="zh-CN" altLang="en-US" sz="2400" dirty="0">
                <a:latin typeface="微软雅黑" panose="020B0503020204020204" pitchFamily="82" charset="2"/>
                <a:ea typeface="微软雅黑" panose="020B0503020204020204" pitchFamily="82" charset="2"/>
              </a:rPr>
              <a:t>判断日志记录是否需要被重做</a:t>
            </a:r>
            <a:endParaRPr lang="en-US" altLang="zh-CN" sz="24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r>
              <a:rPr kumimoji="1" lang="zh-CN" altLang="en-US" sz="2400" dirty="0">
                <a:latin typeface="微软雅黑" panose="020B0503020204020204" pitchFamily="82" charset="2"/>
                <a:ea typeface="微软雅黑" panose="020B0503020204020204" pitchFamily="82" charset="2"/>
              </a:rPr>
              <a:t>假设已经拥有了崩溃时刻的脏页表</a:t>
            </a:r>
            <a:endParaRPr kumimoji="1" lang="en-US" altLang="zh-CN" sz="24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lvl="1"/>
            <a:r>
              <a:rPr kumimoji="1" lang="zh-CN" altLang="en-US" sz="2400" dirty="0">
                <a:latin typeface="微软雅黑" panose="020B0503020204020204" pitchFamily="82" charset="2"/>
                <a:ea typeface="微软雅黑" panose="020B0503020204020204" pitchFamily="82" charset="2"/>
              </a:rPr>
              <a:t>日志记录的</a:t>
            </a:r>
            <a:r>
              <a:rPr kumimoji="1" lang="en-US" altLang="zh-CN" sz="2400" dirty="0">
                <a:latin typeface="微软雅黑" panose="020B0503020204020204" pitchFamily="82" charset="2"/>
                <a:ea typeface="微软雅黑" panose="020B0503020204020204" pitchFamily="82" charset="2"/>
              </a:rPr>
              <a:t>pageID</a:t>
            </a:r>
            <a:r>
              <a:rPr kumimoji="1" lang="zh-CN" altLang="en-US" sz="2400" dirty="0">
                <a:latin typeface="微软雅黑" panose="020B0503020204020204" pitchFamily="82" charset="2"/>
                <a:ea typeface="微软雅黑" panose="020B0503020204020204" pitchFamily="82" charset="2"/>
              </a:rPr>
              <a:t>不在脏页表中，不需要重做</a:t>
            </a:r>
            <a:endParaRPr kumimoji="1" lang="en-US" altLang="zh-CN" sz="24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lvl="1"/>
            <a:r>
              <a:rPr lang="zh-CN" altLang="en-US" sz="2400" dirty="0">
                <a:latin typeface="微软雅黑" panose="020B0503020204020204" pitchFamily="82" charset="2"/>
                <a:ea typeface="微软雅黑" panose="020B0503020204020204" pitchFamily="82" charset="2"/>
              </a:rPr>
              <a:t>日志记录</a:t>
            </a:r>
            <a:r>
              <a:rPr lang="en-US" altLang="zh-CN" sz="2400" dirty="0">
                <a:latin typeface="微软雅黑" panose="020B0503020204020204" pitchFamily="82" charset="2"/>
                <a:ea typeface="微软雅黑" panose="020B0503020204020204" pitchFamily="82" charset="2"/>
              </a:rPr>
              <a:t>LSN</a:t>
            </a:r>
            <a:r>
              <a:rPr lang="zh-CN" altLang="en-US" sz="2400" dirty="0">
                <a:latin typeface="微软雅黑" panose="020B0503020204020204" pitchFamily="82" charset="2"/>
                <a:ea typeface="微软雅黑" panose="020B0503020204020204" pitchFamily="82" charset="2"/>
              </a:rPr>
              <a:t> </a:t>
            </a:r>
            <a:r>
              <a:rPr lang="en-US" altLang="zh-CN" sz="2400" dirty="0">
                <a:latin typeface="微软雅黑" panose="020B0503020204020204" pitchFamily="82" charset="2"/>
                <a:ea typeface="微软雅黑" panose="020B0503020204020204" pitchFamily="82" charset="2"/>
              </a:rPr>
              <a:t>&lt;= RecLSN,</a:t>
            </a:r>
            <a:r>
              <a:rPr lang="zh-CN" altLang="en-US" sz="2400" dirty="0">
                <a:latin typeface="微软雅黑" panose="020B0503020204020204" pitchFamily="82" charset="2"/>
                <a:ea typeface="微软雅黑" panose="020B0503020204020204" pitchFamily="82" charset="2"/>
              </a:rPr>
              <a:t>数据修改已在磁盘中生效，不需要重做</a:t>
            </a:r>
            <a:endParaRPr lang="en-US" altLang="zh-CN" sz="24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r>
              <a:rPr lang="zh-CN" altLang="en-US" sz="2400" dirty="0">
                <a:latin typeface="微软雅黑" panose="020B0503020204020204" pitchFamily="82" charset="2"/>
                <a:ea typeface="微软雅黑" panose="020B0503020204020204" pitchFamily="82" charset="2"/>
              </a:rPr>
              <a:t>崩溃时刻的脏页表真的存在吗？</a:t>
            </a:r>
            <a:r>
              <a:rPr lang="zh-CN" altLang="en-US" sz="2400" b="1" dirty="0">
                <a:solidFill>
                  <a:srgbClr val="701988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不存在，因为脏页表在内存</a:t>
            </a:r>
            <a:endParaRPr lang="en-US" altLang="zh-CN" sz="2400" b="1" dirty="0">
              <a:solidFill>
                <a:srgbClr val="701988"/>
              </a:solidFill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r>
              <a:rPr lang="zh-CN" altLang="en-US" sz="2400" dirty="0">
                <a:latin typeface="微软雅黑" panose="020B0503020204020204" pitchFamily="82" charset="2"/>
                <a:ea typeface="微软雅黑" panose="020B0503020204020204" pitchFamily="82" charset="2"/>
              </a:rPr>
              <a:t>如何构造模拟脏页表？</a:t>
            </a:r>
            <a:r>
              <a:rPr lang="zh-CN" altLang="en-US" sz="2400" b="1" dirty="0">
                <a:solidFill>
                  <a:srgbClr val="701988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扫描日志重建</a:t>
            </a:r>
            <a:endParaRPr lang="en-US" altLang="zh-CN" sz="2400" b="1" dirty="0">
              <a:solidFill>
                <a:srgbClr val="701988"/>
              </a:solidFill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2070077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18">
            <a:extLst>
              <a:ext uri="{FF2B5EF4-FFF2-40B4-BE49-F238E27FC236}">
                <a16:creationId xmlns:a16="http://schemas.microsoft.com/office/drawing/2014/main" id="{09E0F4C6-DA97-4A0F-9DA0-7D8E52D82962}"/>
              </a:ext>
            </a:extLst>
          </p:cNvPr>
          <p:cNvSpPr/>
          <p:nvPr/>
        </p:nvSpPr>
        <p:spPr>
          <a:xfrm>
            <a:off x="341617" y="1175344"/>
            <a:ext cx="11596383" cy="4996856"/>
          </a:xfrm>
          <a:prstGeom prst="roundRect">
            <a:avLst>
              <a:gd name="adj" fmla="val 9827"/>
            </a:avLst>
          </a:prstGeom>
          <a:solidFill>
            <a:schemeClr val="bg1"/>
          </a:solidFill>
          <a:ln w="12700" cap="flat">
            <a:gradFill>
              <a:gsLst>
                <a:gs pos="0">
                  <a:srgbClr val="3B20FF">
                    <a:alpha val="16000"/>
                  </a:srgbClr>
                </a:gs>
                <a:gs pos="100000">
                  <a:srgbClr val="6F1787"/>
                </a:gs>
              </a:gsLst>
              <a:lin ang="10800000" scaled="1"/>
            </a:gradFill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endParaRPr lang="zh-CN" altLang="en-US" b="1" dirty="0">
              <a:latin typeface="OPPOSans M" panose="00020600040101010101" pitchFamily="18" charset="-122"/>
              <a:ea typeface="OPPOSans M" panose="00020600040101010101" pitchFamily="18" charset="-122"/>
              <a:sym typeface="+mn-ea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20C766A-BE49-494A-90AC-8BA27AE7984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BBDC00-B9E2-4EFD-9306-2934E87247C6}" type="slidenum">
              <a:rPr lang="zh-CN" altLang="en-US" smtClean="0">
                <a:latin typeface="微软雅黑" panose="020B0503020204020204" pitchFamily="82" charset="2"/>
                <a:ea typeface="微软雅黑" panose="020B0503020204020204" pitchFamily="82" charset="2"/>
              </a:rPr>
              <a:pPr/>
              <a:t>79</a:t>
            </a:fld>
            <a:endParaRPr lang="zh-CN" altLang="en-US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83911E2A-0DAF-2F43-8EB7-E9A376FDD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82" charset="2"/>
                <a:ea typeface="微软雅黑" panose="020B0503020204020204" pitchFamily="82" charset="2"/>
              </a:rPr>
              <a:t>脏页表</a:t>
            </a:r>
            <a:endParaRPr kumimoji="1" lang="zh-CN" altLang="en-US" dirty="0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4928AE7-36A4-7F49-A7BD-4FE6478752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zh-CN" altLang="en-US">
                <a:latin typeface="微软雅黑" panose="020B0503020204020204" pitchFamily="82" charset="2"/>
                <a:ea typeface="微软雅黑" panose="020B0503020204020204" pitchFamily="82" charset="2"/>
              </a:rPr>
              <a:t>数据库系统</a:t>
            </a:r>
            <a:r>
              <a:rPr lang="en-US" altLang="zh-CN">
                <a:latin typeface="微软雅黑" panose="020B0503020204020204" pitchFamily="82" charset="2"/>
                <a:ea typeface="微软雅黑" panose="020B0503020204020204" pitchFamily="82" charset="2"/>
              </a:rPr>
              <a:t>—</a:t>
            </a:r>
            <a:r>
              <a:rPr lang="zh-CN" altLang="en-US">
                <a:latin typeface="微软雅黑" panose="020B0503020204020204" pitchFamily="82" charset="2"/>
                <a:ea typeface="微软雅黑" panose="020B0503020204020204" pitchFamily="82" charset="2"/>
              </a:rPr>
              <a:t>故障恢复</a:t>
            </a:r>
            <a:endParaRPr lang="en-US" altLang="zh-CN" sz="12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B360D85-3E78-8548-9259-2C4927257204}"/>
              </a:ext>
            </a:extLst>
          </p:cNvPr>
          <p:cNvSpPr txBox="1"/>
          <p:nvPr/>
        </p:nvSpPr>
        <p:spPr>
          <a:xfrm>
            <a:off x="8305488" y="1870974"/>
            <a:ext cx="3326919" cy="33510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p"/>
            </a:pPr>
            <a:r>
              <a:rPr kumimoji="1" lang="zh-CN" altLang="en-US" sz="2400" b="1" dirty="0">
                <a:solidFill>
                  <a:srgbClr val="701988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相比崩溃时的脏页表，重构的脏页表包含更多的项</a:t>
            </a:r>
            <a:endParaRPr kumimoji="1" lang="en-US" altLang="zh-CN" sz="2400" b="1" dirty="0">
              <a:solidFill>
                <a:srgbClr val="701988"/>
              </a:solidFill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p"/>
            </a:pPr>
            <a:r>
              <a:rPr kumimoji="1" lang="zh-CN" altLang="en-US" sz="2400" b="1" dirty="0">
                <a:solidFill>
                  <a:srgbClr val="701988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这是因为恢复过程中无法知道具体的刷脏时刻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7F3839C-C361-D4B6-DF59-210B5C0A33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0417004"/>
              </p:ext>
            </p:extLst>
          </p:nvPr>
        </p:nvGraphicFramePr>
        <p:xfrm>
          <a:off x="575405" y="1505305"/>
          <a:ext cx="6801270" cy="428559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133545">
                  <a:extLst>
                    <a:ext uri="{9D8B030D-6E8A-4147-A177-3AD203B41FA5}">
                      <a16:colId xmlns:a16="http://schemas.microsoft.com/office/drawing/2014/main" val="2575832836"/>
                    </a:ext>
                  </a:extLst>
                </a:gridCol>
                <a:gridCol w="1133545">
                  <a:extLst>
                    <a:ext uri="{9D8B030D-6E8A-4147-A177-3AD203B41FA5}">
                      <a16:colId xmlns:a16="http://schemas.microsoft.com/office/drawing/2014/main" val="2365277364"/>
                    </a:ext>
                  </a:extLst>
                </a:gridCol>
                <a:gridCol w="1133545">
                  <a:extLst>
                    <a:ext uri="{9D8B030D-6E8A-4147-A177-3AD203B41FA5}">
                      <a16:colId xmlns:a16="http://schemas.microsoft.com/office/drawing/2014/main" val="226354098"/>
                    </a:ext>
                  </a:extLst>
                </a:gridCol>
                <a:gridCol w="1133545">
                  <a:extLst>
                    <a:ext uri="{9D8B030D-6E8A-4147-A177-3AD203B41FA5}">
                      <a16:colId xmlns:a16="http://schemas.microsoft.com/office/drawing/2014/main" val="2238620544"/>
                    </a:ext>
                  </a:extLst>
                </a:gridCol>
                <a:gridCol w="1133545">
                  <a:extLst>
                    <a:ext uri="{9D8B030D-6E8A-4147-A177-3AD203B41FA5}">
                      <a16:colId xmlns:a16="http://schemas.microsoft.com/office/drawing/2014/main" val="751817320"/>
                    </a:ext>
                  </a:extLst>
                </a:gridCol>
                <a:gridCol w="1133545">
                  <a:extLst>
                    <a:ext uri="{9D8B030D-6E8A-4147-A177-3AD203B41FA5}">
                      <a16:colId xmlns:a16="http://schemas.microsoft.com/office/drawing/2014/main" val="4239005326"/>
                    </a:ext>
                  </a:extLst>
                </a:gridCol>
              </a:tblGrid>
              <a:tr h="428559">
                <a:tc>
                  <a:txBody>
                    <a:bodyPr/>
                    <a:lstStyle/>
                    <a:p>
                      <a:r>
                        <a:rPr lang="en-US" sz="15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2: Write(B)</a:t>
                      </a:r>
                    </a:p>
                  </a:txBody>
                  <a:tcPr marL="80015" marR="80015" marT="40007" marB="40007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3: Write(A)</a:t>
                      </a:r>
                    </a:p>
                  </a:txBody>
                  <a:tcPr marL="80015" marR="80015" marT="40007" marB="40007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4: Write(C)</a:t>
                      </a:r>
                    </a:p>
                  </a:txBody>
                  <a:tcPr marL="80015" marR="80015" marT="40007" marB="40007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5: Write(B)</a:t>
                      </a:r>
                    </a:p>
                  </a:txBody>
                  <a:tcPr marL="80015" marR="80015" marT="40007" marB="40007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6:Write(C)</a:t>
                      </a:r>
                    </a:p>
                  </a:txBody>
                  <a:tcPr marL="80015" marR="80015" marT="40007" marB="40007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5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7:Write(D)</a:t>
                      </a:r>
                      <a:endParaRPr lang="en-US" sz="15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0015" marR="80015" marT="40007" marB="40007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6061240"/>
                  </a:ext>
                </a:extLst>
              </a:tr>
            </a:tbl>
          </a:graphicData>
        </a:graphic>
      </p:graphicFrame>
      <p:sp>
        <p:nvSpPr>
          <p:cNvPr id="8" name="TextBox 5">
            <a:extLst>
              <a:ext uri="{FF2B5EF4-FFF2-40B4-BE49-F238E27FC236}">
                <a16:creationId xmlns:a16="http://schemas.microsoft.com/office/drawing/2014/main" id="{01CDD499-64B1-39ED-36B7-F43CB83A3B61}"/>
              </a:ext>
            </a:extLst>
          </p:cNvPr>
          <p:cNvSpPr txBox="1"/>
          <p:nvPr/>
        </p:nvSpPr>
        <p:spPr>
          <a:xfrm>
            <a:off x="1976001" y="2630293"/>
            <a:ext cx="17240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微软雅黑" panose="020B0503020204020204" pitchFamily="82" charset="2"/>
                <a:ea typeface="微软雅黑" panose="020B0503020204020204" pitchFamily="82" charset="2"/>
                <a:cs typeface="Times New Roman" panose="02020603050405020304" pitchFamily="18" charset="0"/>
              </a:rPr>
              <a:t>刷脏</a:t>
            </a:r>
            <a:endParaRPr lang="en-US" sz="1800" dirty="0">
              <a:latin typeface="微软雅黑" panose="020B0503020204020204" pitchFamily="82" charset="2"/>
              <a:ea typeface="微软雅黑" panose="020B0503020204020204" pitchFamily="82" charset="2"/>
              <a:cs typeface="Times New Roman" panose="02020603050405020304" pitchFamily="18" charset="0"/>
            </a:endParaRPr>
          </a:p>
        </p:txBody>
      </p:sp>
      <p:graphicFrame>
        <p:nvGraphicFramePr>
          <p:cNvPr id="10" name="Group 4">
            <a:extLst>
              <a:ext uri="{FF2B5EF4-FFF2-40B4-BE49-F238E27FC236}">
                <a16:creationId xmlns:a16="http://schemas.microsoft.com/office/drawing/2014/main" id="{EA4002DC-7A0B-8AE7-1D95-23CE0BCFC7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7430865"/>
              </p:ext>
            </p:extLst>
          </p:nvPr>
        </p:nvGraphicFramePr>
        <p:xfrm>
          <a:off x="1975666" y="3050934"/>
          <a:ext cx="2000374" cy="971406"/>
        </p:xfrm>
        <a:graphic>
          <a:graphicData uri="http://schemas.openxmlformats.org/drawingml/2006/table">
            <a:tbl>
              <a:tblPr/>
              <a:tblGrid>
                <a:gridCol w="10001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01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000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ongti SC" panose="02010600040101010101" pitchFamily="2" charset="-122"/>
                          <a:ea typeface="Songti SC" panose="02010600040101010101" pitchFamily="2" charset="-122"/>
                        </a:rPr>
                        <a:t>页面号</a:t>
                      </a:r>
                    </a:p>
                  </a:txBody>
                  <a:tcPr marL="80015" marR="80015" marT="39981" marB="3998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RecLSN</a:t>
                      </a:r>
                    </a:p>
                  </a:txBody>
                  <a:tcPr marL="80015" marR="80015" marT="39981" marB="3998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000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B</a:t>
                      </a:r>
                    </a:p>
                  </a:txBody>
                  <a:tcPr marL="80015" marR="80015" marT="39981" marB="3998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5</a:t>
                      </a:r>
                    </a:p>
                  </a:txBody>
                  <a:tcPr marL="80015" marR="80015" marT="39981" marB="3998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000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C</a:t>
                      </a:r>
                    </a:p>
                  </a:txBody>
                  <a:tcPr marL="80015" marR="80015" marT="39981" marB="3998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4</a:t>
                      </a:r>
                    </a:p>
                  </a:txBody>
                  <a:tcPr marL="80015" marR="80015" marT="39981" marB="3998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1" name="Text Box 27">
            <a:extLst>
              <a:ext uri="{FF2B5EF4-FFF2-40B4-BE49-F238E27FC236}">
                <a16:creationId xmlns:a16="http://schemas.microsoft.com/office/drawing/2014/main" id="{B071185B-BF60-9219-05EE-F5743DFB62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3203" y="3199016"/>
            <a:ext cx="139250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b="1" dirty="0">
                <a:latin typeface="微软雅黑" panose="020B0503020204020204" pitchFamily="82" charset="2"/>
                <a:ea typeface="微软雅黑" panose="020B0503020204020204" pitchFamily="82" charset="2"/>
              </a:rPr>
              <a:t>检查点中的</a:t>
            </a:r>
            <a:endParaRPr lang="en-US" altLang="zh-CN" b="1" dirty="0"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>
              <a:defRPr/>
            </a:pPr>
            <a:r>
              <a:rPr lang="zh-CN" altLang="en-US" b="1" dirty="0">
                <a:latin typeface="微软雅黑" panose="020B0503020204020204" pitchFamily="82" charset="2"/>
                <a:ea typeface="微软雅黑" panose="020B0503020204020204" pitchFamily="82" charset="2"/>
              </a:rPr>
              <a:t>脏页表</a:t>
            </a:r>
            <a:endParaRPr lang="en-US" b="1" dirty="0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12" name="Down Arrow 8">
            <a:extLst>
              <a:ext uri="{FF2B5EF4-FFF2-40B4-BE49-F238E27FC236}">
                <a16:creationId xmlns:a16="http://schemas.microsoft.com/office/drawing/2014/main" id="{9F57359E-B340-49DA-68E5-F908328742BC}"/>
              </a:ext>
            </a:extLst>
          </p:cNvPr>
          <p:cNvSpPr/>
          <p:nvPr/>
        </p:nvSpPr>
        <p:spPr bwMode="auto">
          <a:xfrm rot="10800000">
            <a:off x="2809348" y="2038217"/>
            <a:ext cx="265586" cy="536183"/>
          </a:xfrm>
          <a:prstGeom prst="downArrow">
            <a:avLst/>
          </a:prstGeom>
          <a:solidFill>
            <a:srgbClr val="701988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13" name="TextBox 10">
            <a:extLst>
              <a:ext uri="{FF2B5EF4-FFF2-40B4-BE49-F238E27FC236}">
                <a16:creationId xmlns:a16="http://schemas.microsoft.com/office/drawing/2014/main" id="{74E94AF3-83DF-6E6F-7FB7-B7ED7DF3F67C}"/>
              </a:ext>
            </a:extLst>
          </p:cNvPr>
          <p:cNvSpPr txBox="1"/>
          <p:nvPr/>
        </p:nvSpPr>
        <p:spPr>
          <a:xfrm>
            <a:off x="4327228" y="2661963"/>
            <a:ext cx="1296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latin typeface="微软雅黑" panose="020B0503020204020204" pitchFamily="82" charset="2"/>
                <a:ea typeface="微软雅黑" panose="020B0503020204020204" pitchFamily="82" charset="2"/>
                <a:cs typeface="Times New Roman" panose="02020603050405020304" pitchFamily="18" charset="0"/>
              </a:rPr>
              <a:t>检查点</a:t>
            </a:r>
          </a:p>
        </p:txBody>
      </p:sp>
      <p:sp>
        <p:nvSpPr>
          <p:cNvPr id="14" name="Down Arrow 11">
            <a:extLst>
              <a:ext uri="{FF2B5EF4-FFF2-40B4-BE49-F238E27FC236}">
                <a16:creationId xmlns:a16="http://schemas.microsoft.com/office/drawing/2014/main" id="{40F9EB91-8438-600A-102C-ED0DE5134C89}"/>
              </a:ext>
            </a:extLst>
          </p:cNvPr>
          <p:cNvSpPr/>
          <p:nvPr/>
        </p:nvSpPr>
        <p:spPr bwMode="auto">
          <a:xfrm rot="10800000">
            <a:off x="4947071" y="2038012"/>
            <a:ext cx="265586" cy="536183"/>
          </a:xfrm>
          <a:prstGeom prst="downArrow">
            <a:avLst/>
          </a:prstGeom>
          <a:solidFill>
            <a:srgbClr val="701988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graphicFrame>
        <p:nvGraphicFramePr>
          <p:cNvPr id="15" name="Group 29">
            <a:extLst>
              <a:ext uri="{FF2B5EF4-FFF2-40B4-BE49-F238E27FC236}">
                <a16:creationId xmlns:a16="http://schemas.microsoft.com/office/drawing/2014/main" id="{C7AC00EF-9A1F-8EC1-0E68-861BB68E9D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789482"/>
              </p:ext>
            </p:extLst>
          </p:nvPr>
        </p:nvGraphicFramePr>
        <p:xfrm>
          <a:off x="1975666" y="4458592"/>
          <a:ext cx="2000374" cy="971406"/>
        </p:xfrm>
        <a:graphic>
          <a:graphicData uri="http://schemas.openxmlformats.org/drawingml/2006/table">
            <a:tbl>
              <a:tblPr/>
              <a:tblGrid>
                <a:gridCol w="10001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01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000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ongti SC" panose="02010600040101010101" pitchFamily="2" charset="-122"/>
                          <a:ea typeface="Songti SC" panose="02010600040101010101" pitchFamily="2" charset="-122"/>
                        </a:rPr>
                        <a:t>页面</a:t>
                      </a:r>
                    </a:p>
                  </a:txBody>
                  <a:tcPr marL="80015" marR="80015" marT="39981" marB="3998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PageLSN</a:t>
                      </a:r>
                    </a:p>
                  </a:txBody>
                  <a:tcPr marL="80015" marR="80015" marT="39981" marB="3998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000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A</a:t>
                      </a:r>
                    </a:p>
                  </a:txBody>
                  <a:tcPr marL="80015" marR="80015" marT="39981" marB="3998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3</a:t>
                      </a:r>
                    </a:p>
                  </a:txBody>
                  <a:tcPr marL="80015" marR="80015" marT="39981" marB="3998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000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B</a:t>
                      </a:r>
                    </a:p>
                  </a:txBody>
                  <a:tcPr marL="80015" marR="80015" marT="39981" marB="3998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2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0"/>
                      </a:endParaRPr>
                    </a:p>
                  </a:txBody>
                  <a:tcPr marL="80015" marR="80015" marT="39981" marB="3998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6" name="Text Box 52">
            <a:extLst>
              <a:ext uri="{FF2B5EF4-FFF2-40B4-BE49-F238E27FC236}">
                <a16:creationId xmlns:a16="http://schemas.microsoft.com/office/drawing/2014/main" id="{B77B2199-25C5-3CC8-E5E6-77403BBBD2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2580" y="4433726"/>
            <a:ext cx="565575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b="1" dirty="0">
                <a:latin typeface="微软雅黑" panose="020B0503020204020204" pitchFamily="82" charset="2"/>
                <a:ea typeface="微软雅黑" panose="020B0503020204020204" pitchFamily="82" charset="2"/>
              </a:rPr>
              <a:t>磁盘</a:t>
            </a:r>
            <a:endParaRPr lang="en-US" b="1" dirty="0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17" name="TextBox 20">
            <a:extLst>
              <a:ext uri="{FF2B5EF4-FFF2-40B4-BE49-F238E27FC236}">
                <a16:creationId xmlns:a16="http://schemas.microsoft.com/office/drawing/2014/main" id="{E8160AB5-EAB1-E856-29C9-266408B07DAC}"/>
              </a:ext>
            </a:extLst>
          </p:cNvPr>
          <p:cNvSpPr txBox="1"/>
          <p:nvPr/>
        </p:nvSpPr>
        <p:spPr>
          <a:xfrm>
            <a:off x="6422706" y="2657223"/>
            <a:ext cx="17240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 err="1">
                <a:latin typeface="微软雅黑" panose="020B0503020204020204" pitchFamily="82" charset="2"/>
                <a:ea typeface="微软雅黑" panose="020B0503020204020204" pitchFamily="82" charset="2"/>
                <a:cs typeface="Times New Roman" panose="02020603050405020304" pitchFamily="18" charset="0"/>
              </a:rPr>
              <a:t>崩溃</a:t>
            </a:r>
            <a:endParaRPr lang="en-US" sz="1800" dirty="0">
              <a:latin typeface="微软雅黑" panose="020B0503020204020204" pitchFamily="82" charset="2"/>
              <a:ea typeface="微软雅黑" panose="020B0503020204020204" pitchFamily="82" charset="2"/>
              <a:cs typeface="Times New Roman" panose="02020603050405020304" pitchFamily="18" charset="0"/>
            </a:endParaRPr>
          </a:p>
        </p:txBody>
      </p:sp>
      <p:sp>
        <p:nvSpPr>
          <p:cNvPr id="18" name="Down Arrow 21">
            <a:extLst>
              <a:ext uri="{FF2B5EF4-FFF2-40B4-BE49-F238E27FC236}">
                <a16:creationId xmlns:a16="http://schemas.microsoft.com/office/drawing/2014/main" id="{39B859F4-683D-46D8-0B50-22D04049D56B}"/>
              </a:ext>
            </a:extLst>
          </p:cNvPr>
          <p:cNvSpPr/>
          <p:nvPr/>
        </p:nvSpPr>
        <p:spPr bwMode="auto">
          <a:xfrm rot="10800000">
            <a:off x="7256053" y="2033272"/>
            <a:ext cx="265586" cy="536183"/>
          </a:xfrm>
          <a:prstGeom prst="downArrow">
            <a:avLst/>
          </a:prstGeom>
          <a:solidFill>
            <a:srgbClr val="701988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graphicFrame>
        <p:nvGraphicFramePr>
          <p:cNvPr id="19" name="Group 4">
            <a:extLst>
              <a:ext uri="{FF2B5EF4-FFF2-40B4-BE49-F238E27FC236}">
                <a16:creationId xmlns:a16="http://schemas.microsoft.com/office/drawing/2014/main" id="{01CC3D8D-4004-7E6C-C6EE-68DF0B0758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8421226"/>
              </p:ext>
            </p:extLst>
          </p:nvPr>
        </p:nvGraphicFramePr>
        <p:xfrm>
          <a:off x="5739404" y="3070075"/>
          <a:ext cx="2000374" cy="1295208"/>
        </p:xfrm>
        <a:graphic>
          <a:graphicData uri="http://schemas.openxmlformats.org/drawingml/2006/table">
            <a:tbl>
              <a:tblPr/>
              <a:tblGrid>
                <a:gridCol w="10001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01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000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ongti SC" panose="02010600040101010101" pitchFamily="2" charset="-122"/>
                          <a:ea typeface="Songti SC" panose="02010600040101010101" pitchFamily="2" charset="-122"/>
                        </a:rPr>
                        <a:t>页面号</a:t>
                      </a:r>
                    </a:p>
                  </a:txBody>
                  <a:tcPr marL="80015" marR="80015" marT="39981" marB="3998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RecLSN</a:t>
                      </a:r>
                    </a:p>
                  </a:txBody>
                  <a:tcPr marL="80015" marR="80015" marT="39981" marB="3998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000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D</a:t>
                      </a:r>
                    </a:p>
                  </a:txBody>
                  <a:tcPr marL="80015" marR="80015" marT="39981" marB="3998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7</a:t>
                      </a:r>
                    </a:p>
                  </a:txBody>
                  <a:tcPr marL="80015" marR="80015" marT="39981" marB="3998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000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B</a:t>
                      </a:r>
                    </a:p>
                  </a:txBody>
                  <a:tcPr marL="80015" marR="80015" marT="39981" marB="3998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5</a:t>
                      </a:r>
                    </a:p>
                  </a:txBody>
                  <a:tcPr marL="80015" marR="80015" marT="39981" marB="3998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9080046"/>
                  </a:ext>
                </a:extLst>
              </a:tr>
              <a:tr h="32000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C</a:t>
                      </a:r>
                    </a:p>
                  </a:txBody>
                  <a:tcPr marL="80015" marR="80015" marT="39981" marB="3998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4</a:t>
                      </a:r>
                    </a:p>
                  </a:txBody>
                  <a:tcPr marL="80015" marR="80015" marT="39981" marB="3998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15268"/>
                  </a:ext>
                </a:extLst>
              </a:tr>
            </a:tbl>
          </a:graphicData>
        </a:graphic>
      </p:graphicFrame>
      <p:sp>
        <p:nvSpPr>
          <p:cNvPr id="20" name="Text Box 27">
            <a:extLst>
              <a:ext uri="{FF2B5EF4-FFF2-40B4-BE49-F238E27FC236}">
                <a16:creationId xmlns:a16="http://schemas.microsoft.com/office/drawing/2014/main" id="{FA70B94E-33B0-22BB-BC26-66FE39696F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67930" y="3084832"/>
            <a:ext cx="1296294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b="1" dirty="0">
                <a:latin typeface="微软雅黑" panose="020B0503020204020204" pitchFamily="82" charset="2"/>
                <a:ea typeface="微软雅黑" panose="020B0503020204020204" pitchFamily="82" charset="2"/>
              </a:rPr>
              <a:t>崩溃时刻</a:t>
            </a:r>
            <a:endParaRPr lang="en-US" altLang="zh-CN" b="1" dirty="0"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>
              <a:defRPr/>
            </a:pPr>
            <a:r>
              <a:rPr lang="zh-CN" altLang="en-US" b="1" dirty="0">
                <a:latin typeface="微软雅黑" panose="020B0503020204020204" pitchFamily="82" charset="2"/>
                <a:ea typeface="微软雅黑" panose="020B0503020204020204" pitchFamily="82" charset="2"/>
              </a:rPr>
              <a:t>前的脏页表</a:t>
            </a:r>
            <a:endParaRPr lang="en-US" b="1" dirty="0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graphicFrame>
        <p:nvGraphicFramePr>
          <p:cNvPr id="21" name="Group 4">
            <a:extLst>
              <a:ext uri="{FF2B5EF4-FFF2-40B4-BE49-F238E27FC236}">
                <a16:creationId xmlns:a16="http://schemas.microsoft.com/office/drawing/2014/main" id="{4CA21588-A1D5-4581-8C43-59CE437A19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774447"/>
              </p:ext>
            </p:extLst>
          </p:nvPr>
        </p:nvGraphicFramePr>
        <p:xfrm>
          <a:off x="5739404" y="4495267"/>
          <a:ext cx="2000374" cy="1295208"/>
        </p:xfrm>
        <a:graphic>
          <a:graphicData uri="http://schemas.openxmlformats.org/drawingml/2006/table">
            <a:tbl>
              <a:tblPr/>
              <a:tblGrid>
                <a:gridCol w="10001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01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000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ongti SC" panose="02010600040101010101" pitchFamily="2" charset="-122"/>
                          <a:ea typeface="Songti SC" panose="02010600040101010101" pitchFamily="2" charset="-122"/>
                        </a:rPr>
                        <a:t>页面号</a:t>
                      </a:r>
                    </a:p>
                  </a:txBody>
                  <a:tcPr marL="80015" marR="80015" marT="39981" marB="3998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RecLSN</a:t>
                      </a:r>
                    </a:p>
                  </a:txBody>
                  <a:tcPr marL="80015" marR="80015" marT="39981" marB="3998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000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D</a:t>
                      </a:r>
                    </a:p>
                  </a:txBody>
                  <a:tcPr marL="80015" marR="80015" marT="39981" marB="3998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7</a:t>
                      </a:r>
                    </a:p>
                  </a:txBody>
                  <a:tcPr marL="80015" marR="80015" marT="39981" marB="3998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000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B</a:t>
                      </a:r>
                    </a:p>
                  </a:txBody>
                  <a:tcPr marL="80015" marR="80015" marT="39981" marB="3998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5</a:t>
                      </a:r>
                    </a:p>
                  </a:txBody>
                  <a:tcPr marL="80015" marR="80015" marT="39981" marB="3998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000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C</a:t>
                      </a:r>
                    </a:p>
                  </a:txBody>
                  <a:tcPr marL="80015" marR="80015" marT="39981" marB="3998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4</a:t>
                      </a:r>
                    </a:p>
                  </a:txBody>
                  <a:tcPr marL="80015" marR="80015" marT="39981" marB="3998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6520433"/>
                  </a:ext>
                </a:extLst>
              </a:tr>
            </a:tbl>
          </a:graphicData>
        </a:graphic>
      </p:graphicFrame>
      <p:sp>
        <p:nvSpPr>
          <p:cNvPr id="22" name="Text Box 27">
            <a:extLst>
              <a:ext uri="{FF2B5EF4-FFF2-40B4-BE49-F238E27FC236}">
                <a16:creationId xmlns:a16="http://schemas.microsoft.com/office/drawing/2014/main" id="{D9DBEDF7-29BA-FAB5-A73B-97CC104B43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31121" y="4511829"/>
            <a:ext cx="1296294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b="1" dirty="0">
                <a:latin typeface="微软雅黑" panose="020B0503020204020204" pitchFamily="82" charset="2"/>
                <a:ea typeface="微软雅黑" panose="020B0503020204020204" pitchFamily="82" charset="2"/>
              </a:rPr>
              <a:t>扫描日志重构的脏页表</a:t>
            </a:r>
            <a:endParaRPr lang="en-US" b="1" dirty="0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2723039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18">
            <a:extLst>
              <a:ext uri="{FF2B5EF4-FFF2-40B4-BE49-F238E27FC236}">
                <a16:creationId xmlns:a16="http://schemas.microsoft.com/office/drawing/2014/main" id="{25E18579-6BD3-44A7-82EB-DFA60406A409}"/>
              </a:ext>
            </a:extLst>
          </p:cNvPr>
          <p:cNvSpPr/>
          <p:nvPr/>
        </p:nvSpPr>
        <p:spPr>
          <a:xfrm>
            <a:off x="448484" y="1190625"/>
            <a:ext cx="11295030" cy="4855556"/>
          </a:xfrm>
          <a:prstGeom prst="roundRect">
            <a:avLst>
              <a:gd name="adj" fmla="val 9827"/>
            </a:avLst>
          </a:prstGeom>
          <a:solidFill>
            <a:schemeClr val="bg1"/>
          </a:solidFill>
          <a:ln w="12700" cap="flat">
            <a:gradFill>
              <a:gsLst>
                <a:gs pos="0">
                  <a:srgbClr val="3B20FF">
                    <a:alpha val="16000"/>
                  </a:srgbClr>
                </a:gs>
                <a:gs pos="100000">
                  <a:srgbClr val="6F1787"/>
                </a:gs>
              </a:gsLst>
              <a:lin ang="10800000" scaled="1"/>
            </a:gradFill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endParaRPr lang="zh-CN" altLang="en-US" b="1" dirty="0">
              <a:latin typeface="OPPOSans M" panose="00020600040101010101" pitchFamily="18" charset="-122"/>
              <a:ea typeface="OPPOSans M" panose="00020600040101010101" pitchFamily="18" charset="-122"/>
              <a:sym typeface="+mn-ea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D70D0B94-FA09-FC43-B7EB-9D718B6CC4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BBDC00-B9E2-4EFD-9306-2934E87247C6}" type="slidenum">
              <a:rPr lang="zh-CN" altLang="en-US" smtClean="0">
                <a:latin typeface="微软雅黑" panose="020B0503020204020204" pitchFamily="82" charset="2"/>
                <a:ea typeface="微软雅黑" panose="020B0503020204020204" pitchFamily="82" charset="2"/>
              </a:rPr>
              <a:pPr/>
              <a:t>8</a:t>
            </a:fld>
            <a:endParaRPr lang="zh-CN" altLang="en-US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93A164EE-4E55-254C-A0CB-11EF8A2C8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82" charset="2"/>
                <a:ea typeface="微软雅黑" panose="020B0503020204020204" pitchFamily="82" charset="2"/>
              </a:rPr>
              <a:t>数据库恢复机制架构</a:t>
            </a:r>
            <a:endParaRPr lang="en-US" altLang="zh-CN" dirty="0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9742F4B-C198-DE4D-8534-F94AC00012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4073" y="1439863"/>
            <a:ext cx="11953188" cy="5005387"/>
          </a:xfrm>
        </p:spPr>
        <p:txBody>
          <a:bodyPr/>
          <a:lstStyle/>
          <a:p>
            <a:r>
              <a:rPr lang="zh-CN" altLang="en-US" sz="2400" b="1" dirty="0">
                <a:solidFill>
                  <a:srgbClr val="6F1787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无故障事务回滚（例如账户小于</a:t>
            </a:r>
            <a:r>
              <a:rPr lang="en-US" altLang="zh-CN" sz="2400" b="1" dirty="0">
                <a:solidFill>
                  <a:srgbClr val="6F1787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0</a:t>
            </a:r>
            <a:r>
              <a:rPr lang="zh-CN" altLang="en-US" sz="2400" b="1" dirty="0">
                <a:solidFill>
                  <a:srgbClr val="6F1787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）：影响原子性，撤销该事务已做操作</a:t>
            </a:r>
            <a:endParaRPr lang="en-US" altLang="zh-CN" sz="2400" b="1" dirty="0">
              <a:solidFill>
                <a:srgbClr val="6F1787"/>
              </a:solidFill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r>
              <a:rPr lang="zh-CN" altLang="en-US" sz="2400" b="1" dirty="0">
                <a:solidFill>
                  <a:srgbClr val="6F1787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故障失误回滚（例如死锁杀死事务）：影响原子性，撤销该事务已做操作</a:t>
            </a:r>
            <a:endParaRPr lang="en-US" altLang="zh-CN" sz="2400" b="1" dirty="0">
              <a:solidFill>
                <a:srgbClr val="6F1787"/>
              </a:solidFill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r>
              <a:rPr lang="zh-CN" altLang="en-US" sz="2400" b="1" dirty="0">
                <a:solidFill>
                  <a:srgbClr val="6F1787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系统故障（例如重启）：内存数据丢失，影响原子性和持久性</a:t>
            </a:r>
            <a:endParaRPr lang="en-US" altLang="zh-CN" sz="2400" b="1" dirty="0">
              <a:solidFill>
                <a:srgbClr val="6F1787"/>
              </a:solidFill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lvl="1"/>
            <a:r>
              <a:rPr lang="zh-CN" altLang="en-US" sz="1800" dirty="0">
                <a:solidFill>
                  <a:srgbClr val="3B20FF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原子性：撤销</a:t>
            </a:r>
            <a:r>
              <a:rPr lang="zh-CN" altLang="en-US" sz="1800" dirty="0">
                <a:latin typeface="微软雅黑" panose="020B0503020204020204" pitchFamily="82" charset="2"/>
                <a:ea typeface="微软雅黑" panose="020B0503020204020204" pitchFamily="82" charset="2"/>
              </a:rPr>
              <a:t>未结束（不带</a:t>
            </a:r>
            <a:r>
              <a:rPr lang="en-US" altLang="zh-CN" sz="1800" dirty="0">
                <a:latin typeface="微软雅黑" panose="020B0503020204020204" pitchFamily="82" charset="2"/>
                <a:ea typeface="微软雅黑" panose="020B0503020204020204" pitchFamily="82" charset="2"/>
              </a:rPr>
              <a:t>Commit</a:t>
            </a:r>
            <a:r>
              <a:rPr lang="zh-CN" altLang="en-US" sz="1800" dirty="0">
                <a:latin typeface="微软雅黑" panose="020B0503020204020204" pitchFamily="82" charset="2"/>
                <a:ea typeface="微软雅黑" panose="020B0503020204020204" pitchFamily="82" charset="2"/>
              </a:rPr>
              <a:t>、</a:t>
            </a:r>
            <a:r>
              <a:rPr lang="en-US" altLang="zh-CN" sz="1800" dirty="0">
                <a:latin typeface="微软雅黑" panose="020B0503020204020204" pitchFamily="82" charset="2"/>
                <a:ea typeface="微软雅黑" panose="020B0503020204020204" pitchFamily="82" charset="2"/>
              </a:rPr>
              <a:t>Abort</a:t>
            </a:r>
            <a:r>
              <a:rPr lang="zh-CN" altLang="en-US" sz="1800" dirty="0">
                <a:latin typeface="微软雅黑" panose="020B0503020204020204" pitchFamily="82" charset="2"/>
                <a:ea typeface="微软雅黑" panose="020B0503020204020204" pitchFamily="82" charset="2"/>
              </a:rPr>
              <a:t>标记）的事务</a:t>
            </a:r>
            <a:endParaRPr lang="en-US" altLang="zh-CN" sz="18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lvl="1"/>
            <a:r>
              <a:rPr lang="zh-CN" altLang="en-US" sz="1800" dirty="0">
                <a:solidFill>
                  <a:srgbClr val="3B20FF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持久性：重做</a:t>
            </a:r>
            <a:r>
              <a:rPr lang="zh-CN" altLang="en-US" sz="1800" dirty="0">
                <a:latin typeface="微软雅黑" panose="020B0503020204020204" pitchFamily="82" charset="2"/>
                <a:ea typeface="微软雅黑" panose="020B0503020204020204" pitchFamily="82" charset="2"/>
              </a:rPr>
              <a:t>已经结束（带</a:t>
            </a:r>
            <a:r>
              <a:rPr lang="en-US" altLang="zh-CN" sz="1800" dirty="0">
                <a:latin typeface="微软雅黑" panose="020B0503020204020204" pitchFamily="82" charset="2"/>
                <a:ea typeface="微软雅黑" panose="020B0503020204020204" pitchFamily="82" charset="2"/>
              </a:rPr>
              <a:t>Commit</a:t>
            </a:r>
            <a:r>
              <a:rPr lang="zh-CN" altLang="en-US" sz="1800" dirty="0">
                <a:latin typeface="微软雅黑" panose="020B0503020204020204" pitchFamily="82" charset="2"/>
                <a:ea typeface="微软雅黑" panose="020B0503020204020204" pitchFamily="82" charset="2"/>
              </a:rPr>
              <a:t>或</a:t>
            </a:r>
            <a:r>
              <a:rPr lang="en-US" altLang="zh-CN" sz="1800" dirty="0">
                <a:latin typeface="微软雅黑" panose="020B0503020204020204" pitchFamily="82" charset="2"/>
                <a:ea typeface="微软雅黑" panose="020B0503020204020204" pitchFamily="82" charset="2"/>
              </a:rPr>
              <a:t>Abort</a:t>
            </a:r>
            <a:r>
              <a:rPr lang="zh-CN" altLang="en-US" sz="1800" dirty="0">
                <a:latin typeface="微软雅黑" panose="020B0503020204020204" pitchFamily="82" charset="2"/>
                <a:ea typeface="微软雅黑" panose="020B0503020204020204" pitchFamily="82" charset="2"/>
              </a:rPr>
              <a:t>标记）的事务</a:t>
            </a:r>
            <a:endParaRPr lang="en-US" altLang="zh-CN" sz="18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r>
              <a:rPr kumimoji="1" lang="zh-CN" altLang="en-US" sz="2400" b="1" dirty="0">
                <a:solidFill>
                  <a:srgbClr val="6F1787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系统崩溃不能重启：不能提供服务，影响持久性</a:t>
            </a:r>
            <a:endParaRPr kumimoji="1" lang="en-US" altLang="zh-CN" sz="2400" b="1" dirty="0">
              <a:solidFill>
                <a:srgbClr val="6F1787"/>
              </a:solidFill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lvl="1"/>
            <a:r>
              <a:rPr kumimoji="1" lang="zh-CN" altLang="en-US" sz="1800" dirty="0">
                <a:latin typeface="微软雅黑" panose="020B0503020204020204" pitchFamily="82" charset="2"/>
                <a:ea typeface="微软雅黑" panose="020B0503020204020204" pitchFamily="82" charset="2"/>
              </a:rPr>
              <a:t>一主多备：主备之间通过日志保持一致性，</a:t>
            </a:r>
            <a:r>
              <a:rPr lang="zh-CN" altLang="en-US" sz="1800" dirty="0">
                <a:latin typeface="微软雅黑" panose="020B0503020204020204" pitchFamily="82" charset="2"/>
                <a:ea typeface="微软雅黑" panose="020B0503020204020204" pitchFamily="82" charset="2"/>
              </a:rPr>
              <a:t>发生故障后切换到其他系统</a:t>
            </a:r>
            <a:endParaRPr kumimoji="1" lang="en-US" altLang="zh-CN" sz="18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r>
              <a:rPr kumimoji="1" lang="zh-CN" altLang="en-US" sz="2400" b="1" dirty="0">
                <a:solidFill>
                  <a:srgbClr val="6F1787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磁盘故障：磁盘数据丢失，影响持久性</a:t>
            </a:r>
            <a:endParaRPr kumimoji="1" lang="en-US" altLang="zh-CN" sz="2400" b="1" dirty="0">
              <a:solidFill>
                <a:srgbClr val="6F1787"/>
              </a:solidFill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lvl="1"/>
            <a:r>
              <a:rPr kumimoji="1" lang="zh-CN" altLang="en-US" sz="1800" dirty="0">
                <a:latin typeface="微软雅黑" panose="020B0503020204020204" pitchFamily="82" charset="2"/>
                <a:ea typeface="微软雅黑" panose="020B0503020204020204" pitchFamily="82" charset="2"/>
              </a:rPr>
              <a:t>磁盘数据多副本；数据备份机制：创建数据备份、日志备份</a:t>
            </a:r>
            <a:endParaRPr kumimoji="1" lang="en-US" altLang="zh-CN" sz="18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r>
              <a:rPr lang="zh-CN" altLang="en-US" sz="2400" b="1" dirty="0">
                <a:solidFill>
                  <a:srgbClr val="6F1787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自然灾害：系统宕机不能重启，影响持久性</a:t>
            </a:r>
            <a:endParaRPr lang="en-US" altLang="zh-CN" sz="2400" b="1" dirty="0">
              <a:solidFill>
                <a:srgbClr val="6F1787"/>
              </a:solidFill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lvl="1"/>
            <a:r>
              <a:rPr kumimoji="1" lang="zh-CN" altLang="en-US" sz="1800" dirty="0">
                <a:latin typeface="微软雅黑" panose="020B0503020204020204" pitchFamily="82" charset="2"/>
                <a:ea typeface="微软雅黑" panose="020B0503020204020204" pitchFamily="82" charset="2"/>
              </a:rPr>
              <a:t>异地多机容灾：多机</a:t>
            </a:r>
            <a:r>
              <a:rPr lang="zh-CN" altLang="en-US" sz="1800" dirty="0">
                <a:latin typeface="微软雅黑" panose="020B0503020204020204" pitchFamily="82" charset="2"/>
                <a:ea typeface="微软雅黑" panose="020B0503020204020204" pitchFamily="82" charset="2"/>
              </a:rPr>
              <a:t>实时传输日志保证一致性，发生故障后切换到其他系统</a:t>
            </a:r>
            <a:endParaRPr kumimoji="1" lang="zh-CN" altLang="en-US" sz="18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14E61AD-C112-0B46-8DAC-2BC8D9382F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zh-CN" altLang="en-US">
                <a:latin typeface="微软雅黑" panose="020B0503020204020204" pitchFamily="82" charset="2"/>
                <a:ea typeface="微软雅黑" panose="020B0503020204020204" pitchFamily="82" charset="2"/>
              </a:rPr>
              <a:t>数据库系统</a:t>
            </a:r>
            <a:r>
              <a:rPr lang="en-US" altLang="zh-CN">
                <a:latin typeface="微软雅黑" panose="020B0503020204020204" pitchFamily="82" charset="2"/>
                <a:ea typeface="微软雅黑" panose="020B0503020204020204" pitchFamily="82" charset="2"/>
              </a:rPr>
              <a:t>—</a:t>
            </a:r>
            <a:r>
              <a:rPr lang="zh-CN" altLang="en-US">
                <a:latin typeface="微软雅黑" panose="020B0503020204020204" pitchFamily="82" charset="2"/>
                <a:ea typeface="微软雅黑" panose="020B0503020204020204" pitchFamily="82" charset="2"/>
              </a:rPr>
              <a:t>故障恢复</a:t>
            </a:r>
            <a:endParaRPr lang="en-US" altLang="zh-CN" sz="12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88589470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18">
            <a:extLst>
              <a:ext uri="{FF2B5EF4-FFF2-40B4-BE49-F238E27FC236}">
                <a16:creationId xmlns:a16="http://schemas.microsoft.com/office/drawing/2014/main" id="{2C0B721A-BCDE-4604-ABAE-D6E7176CEB37}"/>
              </a:ext>
            </a:extLst>
          </p:cNvPr>
          <p:cNvSpPr/>
          <p:nvPr/>
        </p:nvSpPr>
        <p:spPr>
          <a:xfrm>
            <a:off x="770560" y="1216010"/>
            <a:ext cx="10650879" cy="4902944"/>
          </a:xfrm>
          <a:prstGeom prst="roundRect">
            <a:avLst>
              <a:gd name="adj" fmla="val 9827"/>
            </a:avLst>
          </a:prstGeom>
          <a:solidFill>
            <a:schemeClr val="bg1"/>
          </a:solidFill>
          <a:ln w="12700" cap="flat">
            <a:gradFill>
              <a:gsLst>
                <a:gs pos="0">
                  <a:srgbClr val="3B20FF">
                    <a:alpha val="16000"/>
                  </a:srgbClr>
                </a:gs>
                <a:gs pos="100000">
                  <a:srgbClr val="6F1787"/>
                </a:gs>
              </a:gsLst>
              <a:lin ang="10800000" scaled="1"/>
            </a:gradFill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endParaRPr lang="zh-CN" altLang="en-US" b="1" dirty="0">
              <a:latin typeface="OPPOSans M" panose="00020600040101010101" pitchFamily="18" charset="-122"/>
              <a:ea typeface="OPPOSans M" panose="00020600040101010101" pitchFamily="18" charset="-122"/>
              <a:sym typeface="+mn-ea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1A412F4-C47C-5A44-9622-4873613A119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BBDC00-B9E2-4EFD-9306-2934E87247C6}" type="slidenum">
              <a:rPr lang="zh-CN" altLang="en-US" smtClean="0">
                <a:latin typeface="微软雅黑" panose="020B0503020204020204" pitchFamily="82" charset="2"/>
                <a:ea typeface="微软雅黑" panose="020B0503020204020204" pitchFamily="82" charset="2"/>
              </a:rPr>
              <a:pPr/>
              <a:t>80</a:t>
            </a:fld>
            <a:endParaRPr lang="zh-CN" altLang="en-US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61FF180C-FE26-4D44-99D2-44CEA8B56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微软雅黑" panose="020B0503020204020204" pitchFamily="82" charset="2"/>
                <a:ea typeface="微软雅黑" panose="020B0503020204020204" pitchFamily="82" charset="2"/>
              </a:rPr>
              <a:t>Undo </a:t>
            </a:r>
            <a:r>
              <a:rPr lang="zh-CN" altLang="zh-CN" dirty="0">
                <a:latin typeface="微软雅黑" panose="020B0503020204020204" pitchFamily="82" charset="2"/>
                <a:ea typeface="微软雅黑" panose="020B0503020204020204" pitchFamily="82" charset="2"/>
              </a:rPr>
              <a:t>操作无需扫描全部日志</a:t>
            </a:r>
            <a:endParaRPr lang="en-US" altLang="zh-CN" dirty="0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9328A2A-8CA6-554F-AA79-46D5A972F7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zh-CN" altLang="en-US">
                <a:latin typeface="微软雅黑" panose="020B0503020204020204" pitchFamily="82" charset="2"/>
                <a:ea typeface="微软雅黑" panose="020B0503020204020204" pitchFamily="82" charset="2"/>
              </a:rPr>
              <a:t>数据库系统</a:t>
            </a:r>
            <a:r>
              <a:rPr lang="en-US" altLang="zh-CN">
                <a:latin typeface="微软雅黑" panose="020B0503020204020204" pitchFamily="82" charset="2"/>
                <a:ea typeface="微软雅黑" panose="020B0503020204020204" pitchFamily="82" charset="2"/>
              </a:rPr>
              <a:t>—</a:t>
            </a:r>
            <a:r>
              <a:rPr lang="zh-CN" altLang="en-US">
                <a:latin typeface="微软雅黑" panose="020B0503020204020204" pitchFamily="82" charset="2"/>
                <a:ea typeface="微软雅黑" panose="020B0503020204020204" pitchFamily="82" charset="2"/>
              </a:rPr>
              <a:t>故障恢复</a:t>
            </a:r>
            <a:endParaRPr lang="en-US" altLang="zh-CN" sz="12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760D4CD-0E6C-CF4F-99EB-0D17E0C3385A}"/>
              </a:ext>
            </a:extLst>
          </p:cNvPr>
          <p:cNvSpPr txBox="1"/>
          <p:nvPr/>
        </p:nvSpPr>
        <p:spPr>
          <a:xfrm>
            <a:off x="5407336" y="2348266"/>
            <a:ext cx="5734112" cy="2797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p"/>
            </a:pPr>
            <a:r>
              <a:rPr kumimoji="1" lang="zh-CN" altLang="en-US" sz="2400" b="1" dirty="0">
                <a:solidFill>
                  <a:srgbClr val="701988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恢复过程仅有事务</a:t>
            </a:r>
            <a:r>
              <a:rPr kumimoji="1" lang="en-US" altLang="zh-CN" sz="2400" b="1" dirty="0">
                <a:solidFill>
                  <a:srgbClr val="701988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3</a:t>
            </a:r>
            <a:r>
              <a:rPr kumimoji="1" lang="zh-CN" altLang="en-US" sz="2400" b="1" dirty="0">
                <a:solidFill>
                  <a:srgbClr val="701988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需要被撤销</a:t>
            </a:r>
            <a:endParaRPr kumimoji="1" lang="en-US" altLang="zh-CN" sz="2400" b="1" dirty="0">
              <a:solidFill>
                <a:srgbClr val="701988"/>
              </a:solidFill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p"/>
            </a:pPr>
            <a:r>
              <a:rPr kumimoji="1" lang="zh-CN" altLang="en-US" sz="2400" b="1" dirty="0">
                <a:solidFill>
                  <a:srgbClr val="701988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除去日志</a:t>
            </a:r>
            <a:r>
              <a:rPr kumimoji="1" lang="en-US" altLang="zh-CN" sz="2400" b="1" dirty="0">
                <a:solidFill>
                  <a:srgbClr val="701988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012</a:t>
            </a:r>
            <a:r>
              <a:rPr kumimoji="1" lang="zh-CN" altLang="en-US" sz="2400" b="1" dirty="0">
                <a:solidFill>
                  <a:srgbClr val="701988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、</a:t>
            </a:r>
            <a:r>
              <a:rPr kumimoji="1" lang="en-US" altLang="zh-CN" sz="2400" b="1" dirty="0">
                <a:solidFill>
                  <a:srgbClr val="701988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009</a:t>
            </a:r>
            <a:r>
              <a:rPr kumimoji="1" lang="zh-CN" altLang="en-US" sz="2400" b="1" dirty="0">
                <a:solidFill>
                  <a:srgbClr val="701988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、</a:t>
            </a:r>
            <a:r>
              <a:rPr kumimoji="1" lang="en-US" altLang="zh-CN" sz="2400" b="1" dirty="0">
                <a:solidFill>
                  <a:srgbClr val="701988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004</a:t>
            </a:r>
            <a:r>
              <a:rPr kumimoji="1" lang="zh-CN" altLang="en-US" sz="2400" b="1" dirty="0">
                <a:solidFill>
                  <a:srgbClr val="701988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，其他日志记录在撤销过程中不需要被扫描</a:t>
            </a:r>
            <a:endParaRPr kumimoji="1" lang="en-US" altLang="zh-CN" sz="2400" b="1" dirty="0">
              <a:solidFill>
                <a:srgbClr val="701988"/>
              </a:solidFill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p"/>
            </a:pPr>
            <a:r>
              <a:rPr kumimoji="1" lang="zh-CN" altLang="en-US" sz="2400" b="1" dirty="0">
                <a:solidFill>
                  <a:srgbClr val="701988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挑战：如何在回滚阶段避免无效的扫描？</a:t>
            </a:r>
            <a:endParaRPr kumimoji="1" lang="en-US" altLang="zh-CN" sz="2400" b="1" dirty="0">
              <a:solidFill>
                <a:srgbClr val="701988"/>
              </a:solidFill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>
              <a:lnSpc>
                <a:spcPct val="150000"/>
              </a:lnSpc>
            </a:pPr>
            <a:endParaRPr kumimoji="1" lang="zh-CN" altLang="en-US" sz="2400" b="1" dirty="0">
              <a:solidFill>
                <a:srgbClr val="701988"/>
              </a:solidFill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86A2DC6B-BAB0-0F45-A084-3E6F9B642202}"/>
                  </a:ext>
                </a:extLst>
              </p:cNvPr>
              <p:cNvSpPr txBox="1"/>
              <p:nvPr/>
            </p:nvSpPr>
            <p:spPr>
              <a:xfrm>
                <a:off x="1240460" y="1436614"/>
                <a:ext cx="4142897" cy="45243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CN" sz="2400" i="1" smtClean="0">
                          <a:latin typeface="Cambria Math" charset="0"/>
                        </a:rPr>
                        <m:t>001:&lt;</m:t>
                      </m:r>
                      <m:sSub>
                        <m:sSub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i="1">
                              <a:latin typeface="Cambria Math" charset="0"/>
                            </a:rPr>
                            <m:t>𝑇</m:t>
                          </m:r>
                        </m:e>
                        <m:sub>
                          <m:r>
                            <a:rPr kumimoji="1" lang="en-US" altLang="zh-CN" sz="2400" i="1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CN" sz="2400" i="1">
                          <a:latin typeface="Cambria Math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kumimoji="1" lang="en-US" altLang="zh-CN" sz="2400">
                          <a:latin typeface="Cambria Math" charset="0"/>
                        </a:rPr>
                        <m:t>start</m:t>
                      </m:r>
                      <m:r>
                        <a:rPr kumimoji="1" lang="en-US" altLang="zh-CN" sz="2400" i="1">
                          <a:latin typeface="Cambria Math" charset="0"/>
                        </a:rPr>
                        <m:t>&gt;</m:t>
                      </m:r>
                    </m:oMath>
                  </m:oMathPara>
                </a14:m>
                <a:endParaRPr kumimoji="1" lang="en-US" altLang="zh-CN" sz="2400" dirty="0">
                  <a:latin typeface="微软雅黑" panose="020B0503020204020204" pitchFamily="82" charset="2"/>
                  <a:ea typeface="微软雅黑" panose="020B0503020204020204" pitchFamily="82" charset="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CN" sz="2400">
                          <a:latin typeface="Cambria Math" charset="0"/>
                        </a:rPr>
                        <m:t>002:</m:t>
                      </m:r>
                      <m:r>
                        <a:rPr kumimoji="1" lang="en-US" altLang="zh-CN" sz="2400" i="1">
                          <a:latin typeface="Cambria Math" charset="0"/>
                        </a:rPr>
                        <m:t>&lt;</m:t>
                      </m:r>
                      <m:sSub>
                        <m:sSub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i="1">
                              <a:latin typeface="Cambria Math" charset="0"/>
                            </a:rPr>
                            <m:t>𝑇</m:t>
                          </m:r>
                        </m:e>
                        <m:sub>
                          <m:r>
                            <a:rPr kumimoji="1" lang="en-US" altLang="zh-CN" sz="2400" i="1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CN" sz="2400" i="1">
                          <a:latin typeface="Cambria Math" charset="0"/>
                        </a:rPr>
                        <m:t>, </m:t>
                      </m:r>
                      <m:r>
                        <a:rPr kumimoji="1" lang="en-US" altLang="zh-CN" sz="2400" i="1">
                          <a:latin typeface="Cambria Math" charset="0"/>
                        </a:rPr>
                        <m:t>𝐴</m:t>
                      </m:r>
                      <m:r>
                        <a:rPr kumimoji="1" lang="en-US" altLang="zh-CN" sz="2400" i="1">
                          <a:latin typeface="Cambria Math" charset="0"/>
                        </a:rPr>
                        <m:t>, 100, 300&gt;</m:t>
                      </m:r>
                    </m:oMath>
                  </m:oMathPara>
                </a14:m>
                <a:endParaRPr kumimoji="1" lang="zh-CN" altLang="en-US" sz="2400" dirty="0">
                  <a:latin typeface="微软雅黑" panose="020B0503020204020204" pitchFamily="82" charset="2"/>
                  <a:ea typeface="微软雅黑" panose="020B0503020204020204" pitchFamily="82" charset="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CN" sz="2400">
                          <a:latin typeface="Cambria Math" charset="0"/>
                        </a:rPr>
                        <m:t>003:</m:t>
                      </m:r>
                      <m:r>
                        <a:rPr kumimoji="1" lang="en-US" altLang="zh-CN" sz="2400" i="1">
                          <a:latin typeface="Cambria Math" charset="0"/>
                        </a:rPr>
                        <m:t>&lt;</m:t>
                      </m:r>
                      <m:sSub>
                        <m:sSub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i="1">
                              <a:latin typeface="Cambria Math" charset="0"/>
                            </a:rPr>
                            <m:t>𝑇</m:t>
                          </m:r>
                        </m:e>
                        <m:sub>
                          <m:r>
                            <a:rPr kumimoji="1" lang="en-US" altLang="zh-CN" sz="2400" i="1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,200, 250&gt;</m:t>
                      </m:r>
                    </m:oMath>
                  </m:oMathPara>
                </a14:m>
                <a:endParaRPr kumimoji="1" lang="en-US" altLang="zh-CN" sz="2400" dirty="0">
                  <a:latin typeface="微软雅黑" panose="020B0503020204020204" pitchFamily="82" charset="2"/>
                  <a:ea typeface="微软雅黑" panose="020B0503020204020204" pitchFamily="82" charset="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CN" sz="2400">
                          <a:latin typeface="Cambria Math" charset="0"/>
                        </a:rPr>
                        <m:t>004:</m:t>
                      </m:r>
                      <m:r>
                        <a:rPr kumimoji="1" lang="en-US" altLang="zh-CN" sz="2400" i="1">
                          <a:latin typeface="Cambria Math" charset="0"/>
                        </a:rPr>
                        <m:t>&lt;</m:t>
                      </m:r>
                      <m:sSub>
                        <m:sSub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i="1">
                              <a:latin typeface="Cambria Math" charset="0"/>
                            </a:rPr>
                            <m:t>𝑇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kumimoji="1" lang="en-US" altLang="zh-CN" sz="2400" i="1">
                          <a:latin typeface="Cambria Math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1" lang="en-US" altLang="zh-CN" sz="2400">
                          <a:latin typeface="Cambria Math" charset="0"/>
                        </a:rPr>
                        <m:t>start</m:t>
                      </m:r>
                      <m:r>
                        <a:rPr kumimoji="1" lang="en-US" altLang="zh-CN" sz="2400" i="1">
                          <a:latin typeface="Cambria Math" charset="0"/>
                        </a:rPr>
                        <m:t>&gt;</m:t>
                      </m:r>
                    </m:oMath>
                  </m:oMathPara>
                </a14:m>
                <a:endParaRPr kumimoji="1" lang="en-US" altLang="zh-CN" sz="2400" dirty="0">
                  <a:latin typeface="微软雅黑" panose="020B0503020204020204" pitchFamily="82" charset="2"/>
                  <a:ea typeface="微软雅黑" panose="020B0503020204020204" pitchFamily="82" charset="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CN" sz="2400">
                          <a:latin typeface="Cambria Math" charset="0"/>
                        </a:rPr>
                        <m:t>005:</m:t>
                      </m:r>
                      <m:r>
                        <a:rPr kumimoji="1" lang="en-US" altLang="zh-CN" sz="2400" i="1">
                          <a:latin typeface="Cambria Math" charset="0"/>
                        </a:rPr>
                        <m:t>&lt;</m:t>
                      </m:r>
                      <m:sSub>
                        <m:sSub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i="1">
                              <a:latin typeface="Cambria Math" charset="0"/>
                            </a:rPr>
                            <m:t>𝑇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CN" sz="2400" i="1">
                          <a:latin typeface="Cambria Math" charset="0"/>
                        </a:rPr>
                        <m:t>,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kumimoji="1" lang="en-US" altLang="zh-CN" sz="2400" i="1">
                          <a:latin typeface="Cambria Math" charset="0"/>
                        </a:rPr>
                        <m:t>,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kumimoji="1" lang="en-US" altLang="zh-CN" sz="2400" i="1">
                          <a:latin typeface="Cambria Math" charset="0"/>
                        </a:rPr>
                        <m:t>00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1" lang="zh-CN" alt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300</m:t>
                      </m:r>
                      <m:r>
                        <a:rPr kumimoji="1" lang="en-US" altLang="zh-CN" sz="2400" i="1">
                          <a:latin typeface="Cambria Math" charset="0"/>
                        </a:rPr>
                        <m:t>&gt;</m:t>
                      </m:r>
                    </m:oMath>
                  </m:oMathPara>
                </a14:m>
                <a:endParaRPr kumimoji="1" lang="zh-CN" altLang="en-US" sz="2400" dirty="0">
                  <a:latin typeface="微软雅黑" panose="020B0503020204020204" pitchFamily="82" charset="2"/>
                  <a:ea typeface="微软雅黑" panose="020B0503020204020204" pitchFamily="82" charset="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CN" sz="2400">
                          <a:latin typeface="Cambria Math" charset="0"/>
                        </a:rPr>
                        <m:t>006:</m:t>
                      </m:r>
                      <m:r>
                        <a:rPr kumimoji="1" lang="en-US" altLang="zh-CN" sz="2400" i="1">
                          <a:latin typeface="Cambria Math" charset="0"/>
                        </a:rPr>
                        <m:t>&lt;</m:t>
                      </m:r>
                      <m:sSub>
                        <m:sSub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i="1">
                              <a:latin typeface="Cambria Math" charset="0"/>
                            </a:rPr>
                            <m:t>𝑇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zh-CN" sz="2400" i="1">
                          <a:latin typeface="Cambria Math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1" lang="en-US" altLang="zh-CN" sz="2400">
                          <a:latin typeface="Cambria Math" charset="0"/>
                        </a:rPr>
                        <m:t>start</m:t>
                      </m:r>
                      <m:r>
                        <a:rPr kumimoji="1" lang="en-US" altLang="zh-CN" sz="2400" i="1">
                          <a:latin typeface="Cambria Math" charset="0"/>
                        </a:rPr>
                        <m:t>&gt;</m:t>
                      </m:r>
                    </m:oMath>
                  </m:oMathPara>
                </a14:m>
                <a:endParaRPr kumimoji="1" lang="en-US" altLang="zh-CN" sz="2400" dirty="0">
                  <a:latin typeface="微软雅黑" panose="020B0503020204020204" pitchFamily="82" charset="2"/>
                  <a:ea typeface="微软雅黑" panose="020B0503020204020204" pitchFamily="82" charset="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CN" sz="2400">
                          <a:latin typeface="Cambria Math" charset="0"/>
                        </a:rPr>
                        <m:t>00</m:t>
                      </m:r>
                      <m:r>
                        <a:rPr kumimoji="1" lang="en-US" altLang="zh-CN" sz="2400" b="0" i="0" smtClean="0">
                          <a:latin typeface="Cambria Math" panose="02040503050406030204" pitchFamily="18" charset="0"/>
                        </a:rPr>
                        <m:t>7</m:t>
                      </m:r>
                      <m:r>
                        <a:rPr kumimoji="1" lang="en-US" altLang="zh-CN" sz="2400">
                          <a:latin typeface="Cambria Math" charset="0"/>
                        </a:rPr>
                        <m:t>:</m:t>
                      </m:r>
                      <m:r>
                        <a:rPr kumimoji="1" lang="en-US" altLang="zh-CN" sz="2400" i="1">
                          <a:latin typeface="Cambria Math" charset="0"/>
                        </a:rPr>
                        <m:t>&lt;</m:t>
                      </m:r>
                      <m:sSub>
                        <m:sSub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i="1">
                              <a:latin typeface="Cambria Math" charset="0"/>
                            </a:rPr>
                            <m:t>𝑇</m:t>
                          </m:r>
                        </m:e>
                        <m:sub>
                          <m:r>
                            <a:rPr kumimoji="1" lang="en-US" altLang="zh-CN" sz="2400" i="1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,300, 350&gt;</m:t>
                      </m:r>
                    </m:oMath>
                  </m:oMathPara>
                </a14:m>
                <a:endParaRPr kumimoji="1" lang="en-US" altLang="zh-CN" sz="2400" dirty="0">
                  <a:latin typeface="微软雅黑" panose="020B0503020204020204" pitchFamily="82" charset="2"/>
                  <a:ea typeface="微软雅黑" panose="020B0503020204020204" pitchFamily="82" charset="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CN" sz="2400">
                          <a:latin typeface="Cambria Math" charset="0"/>
                        </a:rPr>
                        <m:t>00</m:t>
                      </m:r>
                      <m:r>
                        <a:rPr kumimoji="1" lang="en-US" altLang="zh-CN" sz="2400" b="0" i="0" smtClean="0">
                          <a:latin typeface="Cambria Math" panose="02040503050406030204" pitchFamily="18" charset="0"/>
                        </a:rPr>
                        <m:t>8</m:t>
                      </m:r>
                      <m:r>
                        <a:rPr kumimoji="1" lang="en-US" altLang="zh-CN" sz="2400">
                          <a:latin typeface="Cambria Math" charset="0"/>
                        </a:rPr>
                        <m:t>:</m:t>
                      </m:r>
                      <m:r>
                        <a:rPr kumimoji="1" lang="en-US" altLang="zh-CN" sz="2400" i="1">
                          <a:latin typeface="Cambria Math" charset="0"/>
                        </a:rPr>
                        <m:t>&lt;</m:t>
                      </m:r>
                      <m:sSub>
                        <m:sSub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i="1">
                              <a:latin typeface="Cambria Math" charset="0"/>
                            </a:rPr>
                            <m:t>𝑇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CN" sz="2400" i="1">
                          <a:latin typeface="Cambria Math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kumimoji="1" lang="en-US" altLang="zh-CN" sz="2400" b="0" i="0" smtClean="0">
                          <a:latin typeface="Cambria Math" panose="02040503050406030204" pitchFamily="18" charset="0"/>
                        </a:rPr>
                        <m:t>commit</m:t>
                      </m:r>
                      <m:r>
                        <a:rPr kumimoji="1" lang="en-US" altLang="zh-CN" sz="2400" i="1">
                          <a:latin typeface="Cambria Math" charset="0"/>
                        </a:rPr>
                        <m:t>&gt;</m:t>
                      </m:r>
                    </m:oMath>
                  </m:oMathPara>
                </a14:m>
                <a:endParaRPr kumimoji="1" lang="zh-CN" altLang="en-US" sz="2400" dirty="0">
                  <a:latin typeface="微软雅黑" panose="020B0503020204020204" pitchFamily="82" charset="2"/>
                  <a:ea typeface="微软雅黑" panose="020B0503020204020204" pitchFamily="82" charset="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CN" sz="2400">
                          <a:latin typeface="Cambria Math" charset="0"/>
                        </a:rPr>
                        <m:t>0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09</m:t>
                      </m:r>
                      <m:r>
                        <a:rPr kumimoji="1" lang="en-US" altLang="zh-CN" sz="2400" i="1">
                          <a:latin typeface="Cambria Math" charset="0"/>
                        </a:rPr>
                        <m:t>:&lt;</m:t>
                      </m:r>
                      <m:sSub>
                        <m:sSub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i="1">
                              <a:latin typeface="Cambria Math" charset="0"/>
                            </a:rPr>
                            <m:t>𝑇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1" lang="en-US" altLang="zh-CN" sz="2400" i="1">
                          <a:latin typeface="Cambria Math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, 250,450&gt;</m:t>
                      </m:r>
                    </m:oMath>
                  </m:oMathPara>
                </a14:m>
                <a:endParaRPr kumimoji="1" lang="en-US" altLang="zh-CN" sz="2400" dirty="0">
                  <a:latin typeface="微软雅黑" panose="020B0503020204020204" pitchFamily="82" charset="2"/>
                  <a:ea typeface="微软雅黑" panose="020B0503020204020204" pitchFamily="82" charset="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CN" sz="2400">
                          <a:latin typeface="Cambria Math" charset="0"/>
                        </a:rPr>
                        <m:t>0</m:t>
                      </m:r>
                      <m:r>
                        <a:rPr kumimoji="1" lang="en-US" altLang="zh-CN" sz="2400" i="1">
                          <a:latin typeface="Cambria Math" charset="0"/>
                        </a:rPr>
                        <m:t>1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kumimoji="1" lang="en-US" altLang="zh-CN" sz="2400" i="1">
                          <a:latin typeface="Cambria Math" charset="0"/>
                        </a:rPr>
                        <m:t>:&lt;</m:t>
                      </m:r>
                      <m:sSub>
                        <m:sSub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i="1">
                              <a:latin typeface="Cambria Math" charset="0"/>
                            </a:rPr>
                            <m:t>𝑇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zh-CN" sz="2400" i="1">
                          <a:latin typeface="Cambria Math" charset="0"/>
                        </a:rPr>
                        <m:t>,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kumimoji="1" lang="en-US" altLang="zh-CN" sz="2400" i="1">
                          <a:latin typeface="Cambria Math" charset="0"/>
                        </a:rPr>
                        <m:t>,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kumimoji="1" lang="en-US" altLang="zh-CN" sz="2400" i="1">
                          <a:latin typeface="Cambria Math" charset="0"/>
                        </a:rPr>
                        <m:t>00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,500</m:t>
                      </m:r>
                      <m:r>
                        <a:rPr kumimoji="1" lang="en-US" altLang="zh-CN" sz="2400" i="1">
                          <a:latin typeface="Cambria Math" charset="0"/>
                        </a:rPr>
                        <m:t>&gt;</m:t>
                      </m:r>
                    </m:oMath>
                  </m:oMathPara>
                </a14:m>
                <a:endParaRPr kumimoji="1" lang="en-US" altLang="zh-CN" sz="2400" dirty="0">
                  <a:latin typeface="微软雅黑" panose="020B0503020204020204" pitchFamily="82" charset="2"/>
                  <a:ea typeface="微软雅黑" panose="020B0503020204020204" pitchFamily="82" charset="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CN" sz="2400">
                          <a:latin typeface="Cambria Math" charset="0"/>
                        </a:rPr>
                        <m:t>01</m:t>
                      </m:r>
                      <m:r>
                        <a:rPr kumimoji="1" lang="en-US" altLang="zh-CN" sz="2400" b="0" i="0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kumimoji="1" lang="en-US" altLang="zh-CN" sz="2400">
                          <a:latin typeface="Cambria Math" charset="0"/>
                        </a:rPr>
                        <m:t>:</m:t>
                      </m:r>
                      <m:r>
                        <a:rPr kumimoji="1" lang="en-US" altLang="zh-CN" sz="2400" i="1">
                          <a:latin typeface="Cambria Math" charset="0"/>
                        </a:rPr>
                        <m:t>&lt;</m:t>
                      </m:r>
                      <m:sSub>
                        <m:sSub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i="1">
                              <a:latin typeface="Cambria Math" charset="0"/>
                            </a:rPr>
                            <m:t>𝑇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zh-CN" sz="2400" i="1">
                          <a:latin typeface="Cambria Math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kumimoji="1" lang="en-US" altLang="zh-CN" sz="2400" b="0" i="0" smtClean="0">
                          <a:latin typeface="Cambria Math" panose="02040503050406030204" pitchFamily="18" charset="0"/>
                        </a:rPr>
                        <m:t>commit</m:t>
                      </m:r>
                      <m:r>
                        <a:rPr kumimoji="1" lang="en-US" altLang="zh-CN" sz="2400" i="1">
                          <a:latin typeface="Cambria Math" charset="0"/>
                        </a:rPr>
                        <m:t>&gt;</m:t>
                      </m:r>
                    </m:oMath>
                  </m:oMathPara>
                </a14:m>
                <a:endParaRPr kumimoji="1" lang="en-US" altLang="zh-CN" sz="2400" dirty="0">
                  <a:latin typeface="微软雅黑" panose="020B0503020204020204" pitchFamily="82" charset="2"/>
                  <a:ea typeface="微软雅黑" panose="020B0503020204020204" pitchFamily="82" charset="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CN" sz="2400">
                          <a:latin typeface="Cambria Math" charset="0"/>
                        </a:rPr>
                        <m:t>01</m:t>
                      </m:r>
                      <m:r>
                        <a:rPr kumimoji="1" lang="en-US" altLang="zh-CN" sz="2400" b="0" i="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kumimoji="1" lang="en-US" altLang="zh-CN" sz="2400">
                          <a:latin typeface="Cambria Math" charset="0"/>
                        </a:rPr>
                        <m:t>:</m:t>
                      </m:r>
                      <m:r>
                        <a:rPr kumimoji="1" lang="en-US" altLang="zh-CN" sz="2400" i="1">
                          <a:latin typeface="Cambria Math" charset="0"/>
                        </a:rPr>
                        <m:t>&lt;</m:t>
                      </m:r>
                      <m:sSub>
                        <m:sSub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i="1">
                              <a:latin typeface="Cambria Math" charset="0"/>
                            </a:rPr>
                            <m:t>𝑇</m:t>
                          </m:r>
                        </m:e>
                        <m:sub>
                          <m:r>
                            <a:rPr kumimoji="1" lang="en-US" altLang="zh-CN" sz="2400" i="1">
                              <a:latin typeface="Cambria Math" charset="0"/>
                            </a:rPr>
                            <m:t>3</m:t>
                          </m:r>
                        </m:sub>
                      </m:sSub>
                      <m:r>
                        <a:rPr kumimoji="1" lang="en-US" altLang="zh-CN" sz="2400" i="1">
                          <a:latin typeface="Cambria Math" charset="0"/>
                        </a:rPr>
                        <m:t>,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kumimoji="1" lang="en-US" altLang="zh-CN" sz="2400" i="1">
                          <a:latin typeface="Cambria Math" charset="0"/>
                        </a:rPr>
                        <m:t>, 400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,800</m:t>
                      </m:r>
                      <m:r>
                        <a:rPr kumimoji="1" lang="en-US" altLang="zh-CN" sz="2400" i="1">
                          <a:latin typeface="Cambria Math" charset="0"/>
                        </a:rPr>
                        <m:t>&gt;</m:t>
                      </m:r>
                    </m:oMath>
                  </m:oMathPara>
                </a14:m>
                <a:endParaRPr kumimoji="1" lang="en-US" altLang="zh-CN" sz="2400" dirty="0">
                  <a:latin typeface="微软雅黑" panose="020B0503020204020204" pitchFamily="82" charset="2"/>
                  <a:ea typeface="微软雅黑" panose="020B0503020204020204" pitchFamily="82" charset="2"/>
                </a:endParaRP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86A2DC6B-BAB0-0F45-A084-3E6F9B6422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0460" y="1436614"/>
                <a:ext cx="4142897" cy="4524315"/>
              </a:xfrm>
              <a:prstGeom prst="rect">
                <a:avLst/>
              </a:prstGeom>
              <a:blipFill>
                <a:blip r:embed="rId3"/>
                <a:stretch>
                  <a:fillRect l="-4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73CB6CC7-F16A-7855-75AA-E5DA19993EDD}"/>
              </a:ext>
            </a:extLst>
          </p:cNvPr>
          <p:cNvSpPr txBox="1"/>
          <p:nvPr/>
        </p:nvSpPr>
        <p:spPr>
          <a:xfrm>
            <a:off x="4410245" y="2544609"/>
            <a:ext cx="47867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kumimoji="1" lang="en-US" altLang="zh-CN" sz="2400" dirty="0">
                <a:latin typeface="微软雅黑" panose="020B0503020204020204" pitchFamily="82" charset="2"/>
                <a:ea typeface="微软雅黑" panose="020B0503020204020204" pitchFamily="82" charset="2"/>
              </a:rPr>
              <a:t> </a:t>
            </a:r>
          </a:p>
          <a:p>
            <a:pPr marL="285750" indent="-285750">
              <a:buFont typeface="Wingdings" pitchFamily="2" charset="2"/>
              <a:buChar char="ü"/>
            </a:pPr>
            <a:endParaRPr kumimoji="1" lang="en-US" altLang="zh-CN" sz="24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marL="285750" indent="-285750">
              <a:buFont typeface="Wingdings" pitchFamily="2" charset="2"/>
              <a:buChar char="ü"/>
            </a:pPr>
            <a:endParaRPr kumimoji="1" lang="en-US" altLang="zh-CN" sz="24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marL="285750" indent="-285750">
              <a:buFont typeface="Wingdings" pitchFamily="2" charset="2"/>
              <a:buChar char="ü"/>
            </a:pPr>
            <a:endParaRPr kumimoji="1" lang="en-US" altLang="zh-CN" sz="24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marL="285750" indent="-285750">
              <a:buFont typeface="Wingdings" pitchFamily="2" charset="2"/>
              <a:buChar char="ü"/>
            </a:pPr>
            <a:endParaRPr kumimoji="1" lang="en-US" altLang="zh-CN" sz="24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marL="285750" indent="-285750">
              <a:buFont typeface="Wingdings" pitchFamily="2" charset="2"/>
              <a:buChar char="ü"/>
            </a:pPr>
            <a:r>
              <a:rPr kumimoji="1" lang="en-US" altLang="zh-CN" sz="2400" dirty="0">
                <a:latin typeface="微软雅黑" panose="020B0503020204020204" pitchFamily="82" charset="2"/>
                <a:ea typeface="微软雅黑" panose="020B0503020204020204" pitchFamily="82" charset="2"/>
              </a:rPr>
              <a:t> </a:t>
            </a:r>
          </a:p>
          <a:p>
            <a:pPr marL="285750" indent="-285750">
              <a:buFont typeface="Wingdings" pitchFamily="2" charset="2"/>
              <a:buChar char="ü"/>
            </a:pPr>
            <a:endParaRPr kumimoji="1" lang="en-US" altLang="zh-CN" sz="24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marL="285750" indent="-285750">
              <a:buFont typeface="Wingdings" pitchFamily="2" charset="2"/>
              <a:buChar char="ü"/>
            </a:pPr>
            <a:endParaRPr kumimoji="1" lang="en-US" altLang="zh-CN" sz="24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marL="285750" indent="-285750">
              <a:buFont typeface="Wingdings" pitchFamily="2" charset="2"/>
              <a:buChar char="ü"/>
            </a:pPr>
            <a:r>
              <a:rPr kumimoji="1" lang="en-US" altLang="zh-CN" sz="2400" dirty="0">
                <a:latin typeface="微软雅黑" panose="020B0503020204020204" pitchFamily="82" charset="2"/>
                <a:ea typeface="微软雅黑" panose="020B0503020204020204" pitchFamily="82" charset="2"/>
              </a:rPr>
              <a:t> </a:t>
            </a:r>
            <a:endParaRPr kumimoji="1" lang="zh-CN" altLang="en-US" dirty="0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88653892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18">
            <a:extLst>
              <a:ext uri="{FF2B5EF4-FFF2-40B4-BE49-F238E27FC236}">
                <a16:creationId xmlns:a16="http://schemas.microsoft.com/office/drawing/2014/main" id="{0E25C9B3-F741-45F3-8A21-AEF7C416F5CF}"/>
              </a:ext>
            </a:extLst>
          </p:cNvPr>
          <p:cNvSpPr/>
          <p:nvPr/>
        </p:nvSpPr>
        <p:spPr>
          <a:xfrm>
            <a:off x="490569" y="1084505"/>
            <a:ext cx="11200287" cy="5271415"/>
          </a:xfrm>
          <a:prstGeom prst="roundRect">
            <a:avLst>
              <a:gd name="adj" fmla="val 9827"/>
            </a:avLst>
          </a:prstGeom>
          <a:solidFill>
            <a:schemeClr val="bg1"/>
          </a:solidFill>
          <a:ln w="12700" cap="flat">
            <a:gradFill>
              <a:gsLst>
                <a:gs pos="0">
                  <a:srgbClr val="3B20FF">
                    <a:alpha val="16000"/>
                  </a:srgbClr>
                </a:gs>
                <a:gs pos="100000">
                  <a:srgbClr val="6F1787"/>
                </a:gs>
              </a:gsLst>
              <a:lin ang="10800000" scaled="1"/>
            </a:gradFill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endParaRPr lang="zh-CN" altLang="en-US" b="1" dirty="0">
              <a:latin typeface="OPPOSans M" panose="00020600040101010101" pitchFamily="18" charset="-122"/>
              <a:ea typeface="OPPOSans M" panose="00020600040101010101" pitchFamily="18" charset="-122"/>
              <a:sym typeface="+mn-ea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89CC295-869D-174B-8C5D-BAD63CCDFC9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BBDC00-B9E2-4EFD-9306-2934E87247C6}" type="slidenum">
              <a:rPr lang="zh-CN" altLang="en-US" smtClean="0">
                <a:latin typeface="微软雅黑" panose="020B0503020204020204" pitchFamily="82" charset="2"/>
                <a:ea typeface="微软雅黑" panose="020B0503020204020204" pitchFamily="82" charset="2"/>
              </a:rPr>
              <a:pPr/>
              <a:t>81</a:t>
            </a:fld>
            <a:endParaRPr lang="zh-CN" altLang="en-US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5FEE05A2-1E94-8C48-B37E-F57BF0442F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latin typeface="微软雅黑" panose="020B0503020204020204" pitchFamily="82" charset="2"/>
                <a:ea typeface="微软雅黑" panose="020B0503020204020204" pitchFamily="82" charset="2"/>
              </a:rPr>
              <a:t>活跃事务表和</a:t>
            </a:r>
            <a:r>
              <a:rPr lang="en-US" altLang="zh-CN" dirty="0">
                <a:latin typeface="微软雅黑" panose="020B0503020204020204" pitchFamily="82" charset="2"/>
                <a:ea typeface="微软雅黑" panose="020B0503020204020204" pitchFamily="82" charset="2"/>
              </a:rPr>
              <a:t>PrevLSN</a:t>
            </a:r>
            <a:endParaRPr kumimoji="1" lang="zh-CN" altLang="en-US" dirty="0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B198C06-3264-3341-AA18-7CE9DA7358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zh-CN" altLang="en-US">
                <a:latin typeface="微软雅黑" panose="020B0503020204020204" pitchFamily="82" charset="2"/>
                <a:ea typeface="微软雅黑" panose="020B0503020204020204" pitchFamily="82" charset="2"/>
              </a:rPr>
              <a:t>数据库系统</a:t>
            </a:r>
            <a:r>
              <a:rPr lang="en-US" altLang="zh-CN">
                <a:latin typeface="微软雅黑" panose="020B0503020204020204" pitchFamily="82" charset="2"/>
                <a:ea typeface="微软雅黑" panose="020B0503020204020204" pitchFamily="82" charset="2"/>
              </a:rPr>
              <a:t>—</a:t>
            </a:r>
            <a:r>
              <a:rPr lang="zh-CN" altLang="en-US">
                <a:latin typeface="微软雅黑" panose="020B0503020204020204" pitchFamily="82" charset="2"/>
                <a:ea typeface="微软雅黑" panose="020B0503020204020204" pitchFamily="82" charset="2"/>
              </a:rPr>
              <a:t>故障恢复</a:t>
            </a:r>
            <a:endParaRPr lang="en-US" altLang="zh-CN" sz="12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4C463C48-E705-8442-9790-AE3B8D6E82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152" y="1173530"/>
            <a:ext cx="9136025" cy="5005387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zh-CN" altLang="en-US" sz="2400" dirty="0">
                <a:latin typeface="微软雅黑" panose="020B0503020204020204" pitchFamily="82" charset="2"/>
                <a:ea typeface="微软雅黑" panose="020B0503020204020204" pitchFamily="82" charset="2"/>
              </a:rPr>
              <a:t>一种内存数据结构</a:t>
            </a:r>
            <a:endParaRPr lang="en-US" altLang="zh-CN" sz="24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>
              <a:lnSpc>
                <a:spcPct val="120000"/>
              </a:lnSpc>
            </a:pPr>
            <a:r>
              <a:rPr lang="zh-CN" altLang="en-US" sz="2400" dirty="0">
                <a:latin typeface="微软雅黑" panose="020B0503020204020204" pitchFamily="82" charset="2"/>
                <a:ea typeface="微软雅黑" panose="020B0503020204020204" pitchFamily="82" charset="2"/>
              </a:rPr>
              <a:t>跟踪数据库中所有</a:t>
            </a:r>
            <a:r>
              <a:rPr lang="zh-CN" altLang="en-US" sz="2400" b="1" dirty="0">
                <a:solidFill>
                  <a:srgbClr val="701988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未结束的事务（活跃事务）</a:t>
            </a:r>
            <a:endParaRPr lang="en-US" altLang="zh-CN" sz="2400" b="1" dirty="0">
              <a:solidFill>
                <a:srgbClr val="701988"/>
              </a:solidFill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>
              <a:lnSpc>
                <a:spcPct val="120000"/>
              </a:lnSpc>
            </a:pPr>
            <a:r>
              <a:rPr lang="zh-CN" altLang="en-US" sz="2400" dirty="0">
                <a:latin typeface="微软雅黑" panose="020B0503020204020204" pitchFamily="82" charset="2"/>
                <a:ea typeface="微软雅黑" panose="020B0503020204020204" pitchFamily="82" charset="2"/>
              </a:rPr>
              <a:t>每个数据项包含两个字段</a:t>
            </a:r>
            <a:endParaRPr lang="en-US" altLang="zh-CN" sz="24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lvl="1">
              <a:lnSpc>
                <a:spcPct val="120000"/>
              </a:lnSpc>
            </a:pPr>
            <a:r>
              <a:rPr lang="en-US" altLang="zh-CN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TID</a:t>
            </a:r>
            <a:r>
              <a:rPr lang="zh-CN" altLang="en-US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：数据库事务的标识符</a:t>
            </a:r>
            <a:endParaRPr lang="en-US" altLang="zh-CN" sz="20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lvl="1">
              <a:lnSpc>
                <a:spcPct val="120000"/>
              </a:lnSpc>
            </a:pPr>
            <a:r>
              <a:rPr lang="en-US" altLang="zh-CN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LastLSN</a:t>
            </a:r>
            <a:r>
              <a:rPr lang="zh-CN" altLang="en-US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：事务最后所关联日志记录的</a:t>
            </a:r>
            <a:r>
              <a:rPr lang="en" altLang="zh-CN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LSN </a:t>
            </a:r>
            <a:endParaRPr lang="en-US" altLang="zh-CN" sz="20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>
              <a:lnSpc>
                <a:spcPct val="120000"/>
              </a:lnSpc>
            </a:pPr>
            <a:r>
              <a:rPr lang="zh-CN" altLang="en-US" sz="2400" dirty="0">
                <a:latin typeface="微软雅黑" panose="020B0503020204020204" pitchFamily="82" charset="2"/>
                <a:ea typeface="微软雅黑" panose="020B0503020204020204" pitchFamily="82" charset="2"/>
              </a:rPr>
              <a:t>数据项更新时机</a:t>
            </a:r>
            <a:endParaRPr lang="en-US" altLang="zh-CN" sz="24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lvl="1">
              <a:lnSpc>
                <a:spcPct val="120000"/>
              </a:lnSpc>
            </a:pPr>
            <a:r>
              <a:rPr lang="zh-CN" altLang="en-US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事务第一次修改数据：添加到事务表</a:t>
            </a:r>
            <a:endParaRPr lang="en-US" altLang="zh-CN" sz="20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lvl="1">
              <a:lnSpc>
                <a:spcPct val="120000"/>
              </a:lnSpc>
            </a:pPr>
            <a:r>
              <a:rPr lang="zh-CN" altLang="en-US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事务结束时：从事务表中删除</a:t>
            </a:r>
            <a:endParaRPr lang="en-US" altLang="zh-CN" sz="20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lvl="1">
              <a:lnSpc>
                <a:spcPct val="120000"/>
              </a:lnSpc>
            </a:pPr>
            <a:r>
              <a:rPr lang="zh-CN" altLang="en-US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事务执行：更新</a:t>
            </a:r>
            <a:r>
              <a:rPr lang="en-US" altLang="zh-CN" sz="2000" dirty="0" err="1">
                <a:latin typeface="微软雅黑" panose="020B0503020204020204" pitchFamily="82" charset="2"/>
                <a:ea typeface="微软雅黑" panose="020B0503020204020204" pitchFamily="82" charset="2"/>
              </a:rPr>
              <a:t>LastLSN</a:t>
            </a:r>
            <a:r>
              <a:rPr lang="zh-CN" altLang="en-US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，</a:t>
            </a:r>
            <a:r>
              <a:rPr lang="zh-CN" altLang="en-US" sz="2000" b="1" dirty="0">
                <a:solidFill>
                  <a:srgbClr val="701988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决定从哪开始回滚</a:t>
            </a:r>
            <a:endParaRPr lang="en-US" altLang="zh-CN" sz="2000" b="1" dirty="0">
              <a:solidFill>
                <a:srgbClr val="701988"/>
              </a:solidFill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>
              <a:lnSpc>
                <a:spcPct val="120000"/>
              </a:lnSpc>
            </a:pPr>
            <a:r>
              <a:rPr lang="en-US" altLang="zh-CN" sz="2400" dirty="0">
                <a:latin typeface="微软雅黑" panose="020B0503020204020204" pitchFamily="82" charset="2"/>
                <a:ea typeface="微软雅黑" panose="020B0503020204020204" pitchFamily="82" charset="2"/>
              </a:rPr>
              <a:t>PrevLSN</a:t>
            </a:r>
            <a:r>
              <a:rPr lang="zh-CN" altLang="en-US" sz="2400" dirty="0">
                <a:latin typeface="微软雅黑" panose="020B0503020204020204" pitchFamily="82" charset="2"/>
                <a:ea typeface="微软雅黑" panose="020B0503020204020204" pitchFamily="82" charset="2"/>
              </a:rPr>
              <a:t>是日志记录中新增字段，表示所属事务前一条日志记录</a:t>
            </a:r>
            <a:endParaRPr lang="en-US" altLang="zh-CN" sz="24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lvl="1">
              <a:lnSpc>
                <a:spcPct val="120000"/>
              </a:lnSpc>
            </a:pPr>
            <a:endParaRPr lang="en-US" altLang="zh-CN" sz="24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>
              <a:lnSpc>
                <a:spcPct val="120000"/>
              </a:lnSpc>
            </a:pPr>
            <a:endParaRPr kumimoji="1" lang="zh-CN" altLang="en-US" sz="24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4" name="Text Box 58">
            <a:extLst>
              <a:ext uri="{FF2B5EF4-FFF2-40B4-BE49-F238E27FC236}">
                <a16:creationId xmlns:a16="http://schemas.microsoft.com/office/drawing/2014/main" id="{B035D28E-434B-F5CC-E13C-086F081472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82710" y="2232470"/>
            <a:ext cx="146706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活跃事务表</a:t>
            </a:r>
            <a:endParaRPr lang="en-US" altLang="zh-CN" sz="20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graphicFrame>
        <p:nvGraphicFramePr>
          <p:cNvPr id="6" name="Group 207">
            <a:extLst>
              <a:ext uri="{FF2B5EF4-FFF2-40B4-BE49-F238E27FC236}">
                <a16:creationId xmlns:a16="http://schemas.microsoft.com/office/drawing/2014/main" id="{3F3FBCEA-E9FE-8863-6FB2-206A9CCE95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0267619"/>
              </p:ext>
            </p:extLst>
          </p:nvPr>
        </p:nvGraphicFramePr>
        <p:xfrm>
          <a:off x="8550910" y="2689670"/>
          <a:ext cx="2286000" cy="1828800"/>
        </p:xfrm>
        <a:graphic>
          <a:graphicData uri="http://schemas.openxmlformats.org/drawingml/2006/table">
            <a:tbl>
              <a:tblPr/>
              <a:tblGrid>
                <a:gridCol w="114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02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lastLSN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TID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30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13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30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30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30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6364936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18">
            <a:extLst>
              <a:ext uri="{FF2B5EF4-FFF2-40B4-BE49-F238E27FC236}">
                <a16:creationId xmlns:a16="http://schemas.microsoft.com/office/drawing/2014/main" id="{531111AF-AC26-4CC2-A5B7-30B62C03BCED}"/>
              </a:ext>
            </a:extLst>
          </p:cNvPr>
          <p:cNvSpPr/>
          <p:nvPr/>
        </p:nvSpPr>
        <p:spPr>
          <a:xfrm>
            <a:off x="732459" y="2072230"/>
            <a:ext cx="10650879" cy="4263581"/>
          </a:xfrm>
          <a:prstGeom prst="roundRect">
            <a:avLst>
              <a:gd name="adj" fmla="val 9827"/>
            </a:avLst>
          </a:prstGeom>
          <a:solidFill>
            <a:schemeClr val="bg1"/>
          </a:solidFill>
          <a:ln w="12700" cap="flat">
            <a:gradFill>
              <a:gsLst>
                <a:gs pos="0">
                  <a:srgbClr val="3B20FF">
                    <a:alpha val="16000"/>
                  </a:srgbClr>
                </a:gs>
                <a:gs pos="100000">
                  <a:srgbClr val="6F1787"/>
                </a:gs>
              </a:gsLst>
              <a:lin ang="10800000" scaled="1"/>
            </a:gradFill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endParaRPr lang="zh-CN" altLang="en-US" b="1" dirty="0">
              <a:latin typeface="OPPOSans M" panose="00020600040101010101" pitchFamily="18" charset="-122"/>
              <a:ea typeface="OPPOSans M" panose="00020600040101010101" pitchFamily="18" charset="-122"/>
              <a:sym typeface="+mn-ea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89CC295-869D-174B-8C5D-BAD63CCDFC9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BBDC00-B9E2-4EFD-9306-2934E87247C6}" type="slidenum">
              <a:rPr lang="zh-CN" altLang="en-US" smtClean="0">
                <a:latin typeface="微软雅黑" panose="020B0503020204020204" pitchFamily="82" charset="2"/>
                <a:ea typeface="微软雅黑" panose="020B0503020204020204" pitchFamily="82" charset="2"/>
              </a:rPr>
              <a:pPr/>
              <a:t>82</a:t>
            </a:fld>
            <a:endParaRPr lang="zh-CN" altLang="en-US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5FEE05A2-1E94-8C48-B37E-F57BF0442F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latin typeface="微软雅黑" panose="020B0503020204020204" pitchFamily="82" charset="2"/>
                <a:ea typeface="微软雅黑" panose="020B0503020204020204" pitchFamily="82" charset="2"/>
              </a:rPr>
              <a:t>活跃事务</a:t>
            </a:r>
            <a:r>
              <a:rPr lang="zh-CN" altLang="en-US" dirty="0">
                <a:latin typeface="微软雅黑" panose="020B0503020204020204" pitchFamily="82" charset="2"/>
                <a:ea typeface="微软雅黑" panose="020B0503020204020204" pitchFamily="82" charset="2"/>
              </a:rPr>
              <a:t>表和</a:t>
            </a:r>
            <a:r>
              <a:rPr lang="en-US" altLang="zh-CN" dirty="0">
                <a:latin typeface="微软雅黑" panose="020B0503020204020204" pitchFamily="82" charset="2"/>
                <a:ea typeface="微软雅黑" panose="020B0503020204020204" pitchFamily="82" charset="2"/>
              </a:rPr>
              <a:t>PrevLSN</a:t>
            </a:r>
            <a:r>
              <a:rPr kumimoji="1" lang="zh-CN" altLang="en-US" dirty="0">
                <a:latin typeface="微软雅黑" panose="020B0503020204020204" pitchFamily="82" charset="2"/>
                <a:ea typeface="微软雅黑" panose="020B0503020204020204" pitchFamily="82" charset="2"/>
              </a:rPr>
              <a:t>的作用</a:t>
            </a: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B198C06-3264-3341-AA18-7CE9DA7358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zh-CN" altLang="en-US">
                <a:latin typeface="微软雅黑" panose="020B0503020204020204" pitchFamily="82" charset="2"/>
                <a:ea typeface="微软雅黑" panose="020B0503020204020204" pitchFamily="82" charset="2"/>
              </a:rPr>
              <a:t>数据库系统</a:t>
            </a:r>
            <a:r>
              <a:rPr lang="en-US" altLang="zh-CN">
                <a:latin typeface="微软雅黑" panose="020B0503020204020204" pitchFamily="82" charset="2"/>
                <a:ea typeface="微软雅黑" panose="020B0503020204020204" pitchFamily="82" charset="2"/>
              </a:rPr>
              <a:t>—</a:t>
            </a:r>
            <a:r>
              <a:rPr lang="zh-CN" altLang="en-US">
                <a:latin typeface="微软雅黑" panose="020B0503020204020204" pitchFamily="82" charset="2"/>
                <a:ea typeface="微软雅黑" panose="020B0503020204020204" pitchFamily="82" charset="2"/>
              </a:rPr>
              <a:t>故障恢复</a:t>
            </a:r>
            <a:endParaRPr lang="en-US" altLang="zh-CN" sz="12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0BDD12B-B7B4-654E-92B7-FABEEE095C72}"/>
              </a:ext>
            </a:extLst>
          </p:cNvPr>
          <p:cNvSpPr txBox="1"/>
          <p:nvPr/>
        </p:nvSpPr>
        <p:spPr>
          <a:xfrm>
            <a:off x="2450210" y="1028608"/>
            <a:ext cx="86912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p"/>
            </a:pPr>
            <a:r>
              <a:rPr kumimoji="1" lang="zh-CN" altLang="en-US" sz="2400" b="1" dirty="0">
                <a:solidFill>
                  <a:srgbClr val="701988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快速定位未完成的事务</a:t>
            </a:r>
            <a:endParaRPr kumimoji="1" lang="en-US" altLang="zh-CN" sz="2400" b="1" dirty="0">
              <a:solidFill>
                <a:srgbClr val="701988"/>
              </a:solidFill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marL="285750" indent="-285750">
              <a:buFont typeface="Wingdings" pitchFamily="2" charset="2"/>
              <a:buChar char="p"/>
            </a:pPr>
            <a:r>
              <a:rPr kumimoji="1" lang="zh-CN" altLang="en-US" sz="2400" b="1" dirty="0">
                <a:solidFill>
                  <a:srgbClr val="701988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快速找到未完成的事务最后一条日志记录</a:t>
            </a:r>
            <a:endParaRPr kumimoji="1" lang="en-US" altLang="zh-CN" sz="2400" b="1" dirty="0">
              <a:solidFill>
                <a:srgbClr val="701988"/>
              </a:solidFill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BF0DB00-DC49-8945-8514-20EF9A82BB30}"/>
              </a:ext>
            </a:extLst>
          </p:cNvPr>
          <p:cNvSpPr/>
          <p:nvPr/>
        </p:nvSpPr>
        <p:spPr bwMode="auto">
          <a:xfrm>
            <a:off x="1636072" y="2140217"/>
            <a:ext cx="2700289" cy="4104000"/>
          </a:xfrm>
          <a:prstGeom prst="rect">
            <a:avLst/>
          </a:prstGeom>
          <a:ln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92BA4138-061D-7740-B70A-153F9087AD6B}"/>
              </a:ext>
            </a:extLst>
          </p:cNvPr>
          <p:cNvSpPr txBox="1"/>
          <p:nvPr/>
        </p:nvSpPr>
        <p:spPr>
          <a:xfrm>
            <a:off x="4710570" y="2793693"/>
            <a:ext cx="6610040" cy="2797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sz="2400" dirty="0">
                <a:latin typeface="微软雅黑" panose="020B0503020204020204" pitchFamily="82" charset="2"/>
                <a:ea typeface="微软雅黑" panose="020B0503020204020204" pitchFamily="82" charset="2"/>
              </a:rPr>
              <a:t>需要回滚的事务：</a:t>
            </a:r>
            <a:r>
              <a:rPr kumimoji="1" lang="en-US" altLang="zh-CN" sz="2400" dirty="0">
                <a:latin typeface="微软雅黑" panose="020B0503020204020204" pitchFamily="82" charset="2"/>
                <a:ea typeface="微软雅黑" panose="020B0503020204020204" pitchFamily="82" charset="2"/>
              </a:rPr>
              <a:t>T2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en-US" altLang="zh-CN" sz="2400" dirty="0">
                <a:latin typeface="微软雅黑" panose="020B0503020204020204" pitchFamily="82" charset="2"/>
                <a:ea typeface="微软雅黑" panose="020B0503020204020204" pitchFamily="82" charset="2"/>
              </a:rPr>
              <a:t>T2</a:t>
            </a:r>
            <a:r>
              <a:rPr kumimoji="1" lang="zh-CN" altLang="en-US" sz="2400" dirty="0">
                <a:latin typeface="微软雅黑" panose="020B0503020204020204" pitchFamily="82" charset="2"/>
                <a:ea typeface="微软雅黑" panose="020B0503020204020204" pitchFamily="82" charset="2"/>
              </a:rPr>
              <a:t>是一个长事务，包含</a:t>
            </a:r>
            <a:r>
              <a:rPr kumimoji="1" lang="en-US" altLang="zh-CN" sz="2400" dirty="0">
                <a:latin typeface="微软雅黑" panose="020B0503020204020204" pitchFamily="82" charset="2"/>
                <a:ea typeface="微软雅黑" panose="020B0503020204020204" pitchFamily="82" charset="2"/>
              </a:rPr>
              <a:t>20</a:t>
            </a:r>
            <a:r>
              <a:rPr kumimoji="1" lang="zh-CN" altLang="en-US" sz="2400" dirty="0">
                <a:latin typeface="微软雅黑" panose="020B0503020204020204" pitchFamily="82" charset="2"/>
                <a:ea typeface="微软雅黑" panose="020B0503020204020204" pitchFamily="82" charset="2"/>
              </a:rPr>
              <a:t>条日志更新记录</a:t>
            </a:r>
            <a:endParaRPr kumimoji="1" lang="en-US" altLang="zh-CN" sz="24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sz="2400" dirty="0">
                <a:latin typeface="微软雅黑" panose="020B0503020204020204" pitchFamily="82" charset="2"/>
                <a:ea typeface="微软雅黑" panose="020B0503020204020204" pitchFamily="82" charset="2"/>
              </a:rPr>
              <a:t>总共约</a:t>
            </a:r>
            <a:r>
              <a:rPr kumimoji="1" lang="en-US" altLang="zh-CN" sz="2400" dirty="0">
                <a:latin typeface="微软雅黑" panose="020B0503020204020204" pitchFamily="82" charset="2"/>
                <a:ea typeface="微软雅黑" panose="020B0503020204020204" pitchFamily="82" charset="2"/>
              </a:rPr>
              <a:t>1000</a:t>
            </a:r>
            <a:r>
              <a:rPr kumimoji="1" lang="zh-CN" altLang="en-US" sz="2400" dirty="0">
                <a:latin typeface="微软雅黑" panose="020B0503020204020204" pitchFamily="82" charset="2"/>
                <a:ea typeface="微软雅黑" panose="020B0503020204020204" pitchFamily="82" charset="2"/>
              </a:rPr>
              <a:t>条日志记录</a:t>
            </a:r>
            <a:endParaRPr kumimoji="1" lang="en-US" altLang="zh-CN" sz="24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sz="2400" dirty="0">
                <a:latin typeface="微软雅黑" panose="020B0503020204020204" pitchFamily="82" charset="2"/>
                <a:ea typeface="微软雅黑" panose="020B0503020204020204" pitchFamily="82" charset="2"/>
              </a:rPr>
              <a:t>总共包含</a:t>
            </a:r>
            <a:r>
              <a:rPr kumimoji="1" lang="en-US" altLang="zh-CN" sz="2400" dirty="0">
                <a:latin typeface="微软雅黑" panose="020B0503020204020204" pitchFamily="82" charset="2"/>
                <a:ea typeface="微软雅黑" panose="020B0503020204020204" pitchFamily="82" charset="2"/>
              </a:rPr>
              <a:t>20</a:t>
            </a:r>
            <a:r>
              <a:rPr kumimoji="1" lang="zh-CN" altLang="en-US" sz="2400" dirty="0">
                <a:latin typeface="微软雅黑" panose="020B0503020204020204" pitchFamily="82" charset="2"/>
                <a:ea typeface="微软雅黑" panose="020B0503020204020204" pitchFamily="82" charset="2"/>
              </a:rPr>
              <a:t>条需要回滚的日志</a:t>
            </a:r>
            <a:endParaRPr kumimoji="1" lang="en-US" altLang="zh-CN" sz="24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sz="2400" dirty="0">
                <a:latin typeface="微软雅黑" panose="020B0503020204020204" pitchFamily="82" charset="2"/>
                <a:ea typeface="微软雅黑" panose="020B0503020204020204" pitchFamily="82" charset="2"/>
              </a:rPr>
              <a:t>通过</a:t>
            </a:r>
            <a:r>
              <a:rPr kumimoji="1" lang="en-US" altLang="zh-CN" sz="2400" dirty="0">
                <a:latin typeface="微软雅黑" panose="020B0503020204020204" pitchFamily="82" charset="2"/>
                <a:ea typeface="微软雅黑" panose="020B0503020204020204" pitchFamily="82" charset="2"/>
              </a:rPr>
              <a:t>PrevLSN</a:t>
            </a:r>
            <a:r>
              <a:rPr kumimoji="1" lang="zh-CN" altLang="en-US" sz="2400" dirty="0">
                <a:latin typeface="微软雅黑" panose="020B0503020204020204" pitchFamily="82" charset="2"/>
                <a:ea typeface="微软雅黑" panose="020B0503020204020204" pitchFamily="82" charset="2"/>
              </a:rPr>
              <a:t>，获得</a:t>
            </a:r>
            <a:r>
              <a:rPr kumimoji="1" lang="en-US" altLang="zh-CN" sz="2400" dirty="0">
                <a:latin typeface="微软雅黑" panose="020B0503020204020204" pitchFamily="82" charset="2"/>
                <a:ea typeface="微软雅黑" panose="020B0503020204020204" pitchFamily="82" charset="2"/>
              </a:rPr>
              <a:t>50</a:t>
            </a:r>
            <a:r>
              <a:rPr kumimoji="1" lang="zh-CN" altLang="en-US" sz="2400" dirty="0">
                <a:latin typeface="微软雅黑" panose="020B0503020204020204" pitchFamily="82" charset="2"/>
                <a:ea typeface="微软雅黑" panose="020B0503020204020204" pitchFamily="82" charset="2"/>
              </a:rPr>
              <a:t>倍的性能提升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18736BB8-4CC6-03DB-E8C7-A3E1DDB12949}"/>
                  </a:ext>
                </a:extLst>
              </p:cNvPr>
              <p:cNvSpPr txBox="1"/>
              <p:nvPr/>
            </p:nvSpPr>
            <p:spPr>
              <a:xfrm>
                <a:off x="1752366" y="2212344"/>
                <a:ext cx="2626901" cy="40318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1600" dirty="0">
                    <a:latin typeface="微软雅黑" panose="020B0503020204020204" pitchFamily="82" charset="2"/>
                    <a:ea typeface="微软雅黑" panose="020B0503020204020204" pitchFamily="82" charset="2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sz="1600" i="1" smtClean="0">
                        <a:latin typeface="Cambria Math" charset="0"/>
                      </a:rPr>
                      <m:t>00</m:t>
                    </m:r>
                    <m:r>
                      <a:rPr kumimoji="1" lang="en-US" altLang="zh-CN" sz="1600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kumimoji="1" lang="en-US" altLang="zh-CN" sz="1600" i="1" smtClean="0">
                        <a:latin typeface="Cambria Math" charset="0"/>
                      </a:rPr>
                      <m:t>1:&lt;</m:t>
                    </m:r>
                    <m:sSub>
                      <m:sSubPr>
                        <m:ctrlPr>
                          <a:rPr kumimoji="1"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1600" i="1">
                            <a:latin typeface="Cambria Math" charset="0"/>
                          </a:rPr>
                          <m:t>𝑇</m:t>
                        </m:r>
                      </m:e>
                      <m:sub>
                        <m:r>
                          <a:rPr kumimoji="1" lang="en-US" altLang="zh-CN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kumimoji="1" lang="en-US" altLang="zh-CN" sz="1600" i="1">
                        <a:latin typeface="Cambria Math" charset="0"/>
                      </a:rPr>
                      <m:t>, </m:t>
                    </m:r>
                    <m:r>
                      <m:rPr>
                        <m:sty m:val="p"/>
                      </m:rPr>
                      <a:rPr kumimoji="1" lang="en-US" altLang="zh-CN" sz="1600">
                        <a:latin typeface="Cambria Math" charset="0"/>
                      </a:rPr>
                      <m:t>start</m:t>
                    </m:r>
                    <m:r>
                      <a:rPr kumimoji="1" lang="en-US" altLang="zh-CN" sz="1600" i="1">
                        <a:latin typeface="Cambria Math" charset="0"/>
                      </a:rPr>
                      <m:t>&gt;</m:t>
                    </m:r>
                  </m:oMath>
                </a14:m>
                <a:endParaRPr kumimoji="1" lang="en-US" altLang="zh-CN" sz="1600" dirty="0">
                  <a:latin typeface="微软雅黑" panose="020B0503020204020204" pitchFamily="82" charset="2"/>
                  <a:ea typeface="微软雅黑" panose="020B0503020204020204" pitchFamily="82" charset="2"/>
                </a:endParaRPr>
              </a:p>
              <a:p>
                <a:r>
                  <a:rPr kumimoji="1" lang="en-US" altLang="zh-CN" sz="1600" dirty="0">
                    <a:latin typeface="微软雅黑" panose="020B0503020204020204" pitchFamily="82" charset="2"/>
                    <a:ea typeface="微软雅黑" panose="020B0503020204020204" pitchFamily="82" charset="2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sz="1600" i="1" smtClean="0">
                        <a:latin typeface="Cambria Math" charset="0"/>
                      </a:rPr>
                      <m:t>00</m:t>
                    </m:r>
                    <m:r>
                      <a:rPr kumimoji="1" lang="en-US" altLang="zh-CN" sz="1600" b="0" i="1" smtClean="0">
                        <a:latin typeface="Cambria Math" panose="02040503050406030204" pitchFamily="18" charset="0"/>
                      </a:rPr>
                      <m:t>02</m:t>
                    </m:r>
                    <m:r>
                      <a:rPr kumimoji="1" lang="en-US" altLang="zh-CN" sz="1600" i="1" smtClean="0">
                        <a:latin typeface="Cambria Math" charset="0"/>
                      </a:rPr>
                      <m:t>:&lt;</m:t>
                    </m:r>
                    <m:sSub>
                      <m:sSubPr>
                        <m:ctrlPr>
                          <a:rPr kumimoji="1"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1600" i="1">
                            <a:latin typeface="Cambria Math" charset="0"/>
                          </a:rPr>
                          <m:t>𝑇</m:t>
                        </m:r>
                      </m:e>
                      <m:sub>
                        <m:r>
                          <a:rPr kumimoji="1" lang="en-US" altLang="zh-CN" sz="1600" i="1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kumimoji="1" lang="en-US" altLang="zh-CN" sz="1600" i="1">
                        <a:latin typeface="Cambria Math" charset="0"/>
                      </a:rPr>
                      <m:t>, </m:t>
                    </m:r>
                    <m:r>
                      <m:rPr>
                        <m:sty m:val="p"/>
                      </m:rPr>
                      <a:rPr kumimoji="1" lang="en-US" altLang="zh-CN" sz="1600" b="0" i="0" smtClean="0">
                        <a:latin typeface="Cambria Math" panose="02040503050406030204" pitchFamily="18" charset="0"/>
                      </a:rPr>
                      <m:t>start</m:t>
                    </m:r>
                    <m:r>
                      <a:rPr kumimoji="1" lang="en-US" altLang="zh-CN" sz="1600" i="1">
                        <a:latin typeface="Cambria Math" charset="0"/>
                      </a:rPr>
                      <m:t>&gt;</m:t>
                    </m:r>
                  </m:oMath>
                </a14:m>
                <a:endParaRPr kumimoji="1" lang="en-US" altLang="zh-CN" sz="1600" dirty="0">
                  <a:latin typeface="微软雅黑" panose="020B0503020204020204" pitchFamily="82" charset="2"/>
                  <a:ea typeface="微软雅黑" panose="020B0503020204020204" pitchFamily="82" charset="2"/>
                </a:endParaRPr>
              </a:p>
              <a:p>
                <a:r>
                  <a:rPr kumimoji="1" lang="en-US" altLang="zh-CN" sz="1600" dirty="0">
                    <a:latin typeface="微软雅黑" panose="020B0503020204020204" pitchFamily="82" charset="2"/>
                    <a:ea typeface="微软雅黑" panose="020B0503020204020204" pitchFamily="82" charset="2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sz="1600" i="1" smtClean="0">
                        <a:latin typeface="Cambria Math" charset="0"/>
                      </a:rPr>
                      <m:t>00</m:t>
                    </m:r>
                    <m:r>
                      <a:rPr kumimoji="1" lang="en-US" altLang="zh-CN" sz="1600" b="0" i="1" smtClean="0">
                        <a:latin typeface="Cambria Math" panose="02040503050406030204" pitchFamily="18" charset="0"/>
                      </a:rPr>
                      <m:t>03</m:t>
                    </m:r>
                    <m:r>
                      <a:rPr kumimoji="1" lang="en-US" altLang="zh-CN" sz="1600" i="1" smtClean="0">
                        <a:latin typeface="Cambria Math" charset="0"/>
                      </a:rPr>
                      <m:t>:&lt;</m:t>
                    </m:r>
                    <m:sSub>
                      <m:sSubPr>
                        <m:ctrlPr>
                          <a:rPr kumimoji="1"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1600" i="1">
                            <a:latin typeface="Cambria Math" charset="0"/>
                          </a:rPr>
                          <m:t>𝑇</m:t>
                        </m:r>
                      </m:e>
                      <m:sub>
                        <m:r>
                          <a:rPr kumimoji="1" lang="en-US" altLang="zh-CN" sz="1600" i="1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kumimoji="1" lang="en-US" altLang="zh-CN" sz="1600" i="1">
                        <a:latin typeface="Cambria Math" charset="0"/>
                      </a:rPr>
                      <m:t>, </m:t>
                    </m:r>
                    <m:r>
                      <a:rPr kumimoji="1" lang="en-US" altLang="zh-CN" sz="16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kumimoji="1" lang="en-US" altLang="zh-CN" sz="1600" b="0" i="1" smtClean="0">
                        <a:latin typeface="Cambria Math" panose="02040503050406030204" pitchFamily="18" charset="0"/>
                      </a:rPr>
                      <m:t>,100,200&gt;</m:t>
                    </m:r>
                  </m:oMath>
                </a14:m>
                <a:endParaRPr kumimoji="1" lang="en-US" altLang="zh-CN" sz="1600" dirty="0">
                  <a:latin typeface="微软雅黑" panose="020B0503020204020204" pitchFamily="82" charset="2"/>
                  <a:ea typeface="微软雅黑" panose="020B0503020204020204" pitchFamily="82" charset="2"/>
                </a:endParaRPr>
              </a:p>
              <a:p>
                <a:r>
                  <a:rPr kumimoji="1" lang="en-US" altLang="zh-CN" sz="1600" dirty="0">
                    <a:latin typeface="微软雅黑" panose="020B0503020204020204" pitchFamily="82" charset="2"/>
                    <a:ea typeface="微软雅黑" panose="020B0503020204020204" pitchFamily="82" charset="2"/>
                  </a:rPr>
                  <a:t> … …</a:t>
                </a:r>
              </a:p>
              <a:p>
                <a:r>
                  <a:rPr kumimoji="1" lang="en-US" altLang="zh-CN" sz="1600" dirty="0">
                    <a:latin typeface="微软雅黑" panose="020B0503020204020204" pitchFamily="82" charset="2"/>
                    <a:ea typeface="微软雅黑" panose="020B0503020204020204" pitchFamily="82" charset="2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sz="1600" i="1" smtClean="0">
                        <a:latin typeface="Cambria Math" charset="0"/>
                      </a:rPr>
                      <m:t>0</m:t>
                    </m:r>
                    <m:r>
                      <a:rPr kumimoji="1" lang="en-US" altLang="zh-CN" sz="1600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kumimoji="1" lang="en-US" altLang="zh-CN" sz="1600" i="1" smtClean="0">
                        <a:latin typeface="Cambria Math" charset="0"/>
                      </a:rPr>
                      <m:t>0</m:t>
                    </m:r>
                    <m:r>
                      <a:rPr kumimoji="1" lang="en-US" altLang="zh-CN" sz="1600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kumimoji="1" lang="en-US" altLang="zh-CN" sz="1600" i="1" smtClean="0">
                        <a:latin typeface="Cambria Math" charset="0"/>
                      </a:rPr>
                      <m:t>:&lt;</m:t>
                    </m:r>
                    <m:sSub>
                      <m:sSubPr>
                        <m:ctrlPr>
                          <a:rPr kumimoji="1"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1600" i="1">
                            <a:latin typeface="Cambria Math" charset="0"/>
                          </a:rPr>
                          <m:t>𝑇</m:t>
                        </m:r>
                      </m:e>
                      <m:sub>
                        <m:r>
                          <a:rPr kumimoji="1" lang="en-US" altLang="zh-CN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en-US" altLang="zh-CN" sz="1600" i="1">
                        <a:latin typeface="Cambria Math" charset="0"/>
                      </a:rPr>
                      <m:t>, </m:t>
                    </m:r>
                    <m:r>
                      <m:rPr>
                        <m:sty m:val="p"/>
                      </m:rPr>
                      <a:rPr kumimoji="1" lang="en-US" altLang="zh-CN" sz="1600" b="0" i="0" smtClean="0">
                        <a:latin typeface="Cambria Math" panose="02040503050406030204" pitchFamily="18" charset="0"/>
                      </a:rPr>
                      <m:t>commit</m:t>
                    </m:r>
                    <m:r>
                      <a:rPr kumimoji="1" lang="en-US" altLang="zh-CN" sz="1600" i="1">
                        <a:latin typeface="Cambria Math" charset="0"/>
                      </a:rPr>
                      <m:t>&gt;</m:t>
                    </m:r>
                  </m:oMath>
                </a14:m>
                <a:endParaRPr kumimoji="1" lang="en-US" altLang="zh-CN" sz="1600" dirty="0">
                  <a:latin typeface="微软雅黑" panose="020B0503020204020204" pitchFamily="82" charset="2"/>
                  <a:ea typeface="微软雅黑" panose="020B0503020204020204" pitchFamily="82" charset="2"/>
                </a:endParaRPr>
              </a:p>
              <a:p>
                <a:r>
                  <a:rPr kumimoji="1" lang="en-US" altLang="zh-CN" sz="1600" dirty="0">
                    <a:latin typeface="微软雅黑" panose="020B0503020204020204" pitchFamily="82" charset="2"/>
                    <a:ea typeface="微软雅黑" panose="020B0503020204020204" pitchFamily="82" charset="2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sz="1600" i="1" smtClean="0">
                        <a:latin typeface="Cambria Math" charset="0"/>
                      </a:rPr>
                      <m:t>0</m:t>
                    </m:r>
                    <m:r>
                      <a:rPr kumimoji="1" lang="en-US" altLang="zh-CN" sz="1600" b="0" i="1" smtClean="0">
                        <a:latin typeface="Cambria Math" panose="02040503050406030204" pitchFamily="18" charset="0"/>
                      </a:rPr>
                      <m:t>103</m:t>
                    </m:r>
                    <m:r>
                      <a:rPr kumimoji="1" lang="en-US" altLang="zh-CN" sz="1600" i="1" smtClean="0">
                        <a:latin typeface="Cambria Math" charset="0"/>
                      </a:rPr>
                      <m:t>:&lt;</m:t>
                    </m:r>
                    <m:sSub>
                      <m:sSubPr>
                        <m:ctrlPr>
                          <a:rPr kumimoji="1"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1600" i="1">
                            <a:latin typeface="Cambria Math" charset="0"/>
                          </a:rPr>
                          <m:t>𝑇</m:t>
                        </m:r>
                      </m:e>
                      <m:sub>
                        <m:r>
                          <a:rPr kumimoji="1" lang="en-US" altLang="zh-CN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kumimoji="1" lang="en-US" altLang="zh-CN" sz="1600" i="1">
                        <a:latin typeface="Cambria Math" charset="0"/>
                      </a:rPr>
                      <m:t>,</m:t>
                    </m:r>
                    <m:r>
                      <a:rPr kumimoji="1" lang="en-US" altLang="zh-CN" sz="16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kumimoji="1" lang="en-US" altLang="zh-CN" sz="1600" i="1">
                        <a:latin typeface="Cambria Math" panose="02040503050406030204" pitchFamily="18" charset="0"/>
                      </a:rPr>
                      <m:t>,1</m:t>
                    </m:r>
                    <m:r>
                      <a:rPr kumimoji="1" lang="en-US" altLang="zh-CN" sz="1600" b="0" i="1" smtClean="0">
                        <a:latin typeface="Cambria Math" panose="02040503050406030204" pitchFamily="18" charset="0"/>
                      </a:rPr>
                      <m:t>20</m:t>
                    </m:r>
                    <m:r>
                      <a:rPr kumimoji="1" lang="en-US" altLang="zh-CN" sz="1600" i="1">
                        <a:latin typeface="Cambria Math" panose="02040503050406030204" pitchFamily="18" charset="0"/>
                      </a:rPr>
                      <m:t>,</m:t>
                    </m:r>
                    <m:r>
                      <a:rPr kumimoji="1" lang="en-US" altLang="zh-CN" sz="1600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kumimoji="1" lang="en-US" altLang="zh-CN" sz="1600" i="1">
                        <a:latin typeface="Cambria Math" panose="02040503050406030204" pitchFamily="18" charset="0"/>
                      </a:rPr>
                      <m:t>00</m:t>
                    </m:r>
                    <m:r>
                      <a:rPr kumimoji="1" lang="en-US" altLang="zh-CN" sz="1600" i="1">
                        <a:latin typeface="Cambria Math" charset="0"/>
                      </a:rPr>
                      <m:t>&gt;</m:t>
                    </m:r>
                  </m:oMath>
                </a14:m>
                <a:endParaRPr kumimoji="1" lang="en-US" altLang="zh-CN" sz="1600" dirty="0">
                  <a:latin typeface="微软雅黑" panose="020B0503020204020204" pitchFamily="82" charset="2"/>
                  <a:ea typeface="微软雅黑" panose="020B0503020204020204" pitchFamily="82" charset="2"/>
                </a:endParaRPr>
              </a:p>
              <a:p>
                <a:r>
                  <a:rPr kumimoji="1" lang="en-US" altLang="zh-CN" sz="1600" dirty="0">
                    <a:latin typeface="微软雅黑" panose="020B0503020204020204" pitchFamily="82" charset="2"/>
                    <a:ea typeface="微软雅黑" panose="020B0503020204020204" pitchFamily="82" charset="2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sz="1600" i="1" smtClean="0">
                        <a:latin typeface="Cambria Math" charset="0"/>
                      </a:rPr>
                      <m:t>0</m:t>
                    </m:r>
                    <m:r>
                      <a:rPr kumimoji="1" lang="en-US" altLang="zh-CN" sz="1600" b="0" i="1" smtClean="0">
                        <a:latin typeface="Cambria Math" panose="02040503050406030204" pitchFamily="18" charset="0"/>
                      </a:rPr>
                      <m:t>104</m:t>
                    </m:r>
                    <m:r>
                      <a:rPr kumimoji="1" lang="en-US" altLang="zh-CN" sz="1600" i="1" smtClean="0">
                        <a:latin typeface="Cambria Math" charset="0"/>
                      </a:rPr>
                      <m:t>:&lt;</m:t>
                    </m:r>
                    <m:sSub>
                      <m:sSubPr>
                        <m:ctrlPr>
                          <a:rPr kumimoji="1"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1600" i="1">
                            <a:latin typeface="Cambria Math" charset="0"/>
                          </a:rPr>
                          <m:t>𝑇</m:t>
                        </m:r>
                      </m:e>
                      <m:sub>
                        <m:r>
                          <a:rPr kumimoji="1" lang="en-US" altLang="zh-CN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kumimoji="1" lang="en-US" altLang="zh-CN" sz="1600" i="1">
                        <a:latin typeface="Cambria Math" charset="0"/>
                      </a:rPr>
                      <m:t>,</m:t>
                    </m:r>
                    <m:r>
                      <a:rPr kumimoji="1" lang="en-US" altLang="zh-CN" sz="1600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kumimoji="1" lang="en-US" altLang="zh-CN" sz="1600" i="1">
                        <a:latin typeface="Cambria Math" panose="02040503050406030204" pitchFamily="18" charset="0"/>
                      </a:rPr>
                      <m:t>,</m:t>
                    </m:r>
                    <m:r>
                      <a:rPr kumimoji="1" lang="en-US" altLang="zh-CN" sz="1600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kumimoji="1" lang="en-US" altLang="zh-CN" sz="1600" i="1">
                        <a:latin typeface="Cambria Math" panose="02040503050406030204" pitchFamily="18" charset="0"/>
                      </a:rPr>
                      <m:t>00,</m:t>
                    </m:r>
                    <m:r>
                      <a:rPr kumimoji="1" lang="en-US" altLang="zh-CN" sz="1600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kumimoji="1" lang="en-US" altLang="zh-CN" sz="1600" i="1">
                        <a:latin typeface="Cambria Math" panose="02040503050406030204" pitchFamily="18" charset="0"/>
                      </a:rPr>
                      <m:t>0</m:t>
                    </m:r>
                    <m:r>
                      <a:rPr kumimoji="1" lang="en-US" altLang="zh-CN" sz="1600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kumimoji="1" lang="en-US" altLang="zh-CN" sz="1600" i="1">
                        <a:latin typeface="Cambria Math" charset="0"/>
                      </a:rPr>
                      <m:t>&gt;</m:t>
                    </m:r>
                  </m:oMath>
                </a14:m>
                <a:endParaRPr kumimoji="1" lang="en-US" altLang="zh-CN" sz="1600" dirty="0">
                  <a:latin typeface="微软雅黑" panose="020B0503020204020204" pitchFamily="82" charset="2"/>
                  <a:ea typeface="微软雅黑" panose="020B0503020204020204" pitchFamily="82" charset="2"/>
                </a:endParaRPr>
              </a:p>
              <a:p>
                <a:r>
                  <a:rPr kumimoji="1" lang="en-US" altLang="zh-CN" sz="1600" dirty="0">
                    <a:latin typeface="微软雅黑" panose="020B0503020204020204" pitchFamily="82" charset="2"/>
                    <a:ea typeface="微软雅黑" panose="020B0503020204020204" pitchFamily="82" charset="2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sz="1600" i="1" smtClean="0">
                        <a:latin typeface="Cambria Math" charset="0"/>
                      </a:rPr>
                      <m:t>0</m:t>
                    </m:r>
                    <m:r>
                      <a:rPr kumimoji="1" lang="en-US" altLang="zh-CN" sz="1600" b="0" i="1" smtClean="0">
                        <a:latin typeface="Cambria Math" panose="02040503050406030204" pitchFamily="18" charset="0"/>
                      </a:rPr>
                      <m:t>105</m:t>
                    </m:r>
                    <m:r>
                      <a:rPr kumimoji="1" lang="en-US" altLang="zh-CN" sz="1600" i="1" smtClean="0">
                        <a:latin typeface="Cambria Math" charset="0"/>
                      </a:rPr>
                      <m:t>:&lt;</m:t>
                    </m:r>
                    <m:sSub>
                      <m:sSubPr>
                        <m:ctrlPr>
                          <a:rPr kumimoji="1"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1600" i="1">
                            <a:latin typeface="Cambria Math" charset="0"/>
                          </a:rPr>
                          <m:t>𝑇</m:t>
                        </m:r>
                      </m:e>
                      <m:sub>
                        <m:r>
                          <a:rPr kumimoji="1" lang="en-US" altLang="zh-CN" sz="1600" b="0" i="1" smtClean="0">
                            <a:latin typeface="Cambria Math" panose="02040503050406030204" pitchFamily="18" charset="0"/>
                          </a:rPr>
                          <m:t>9</m:t>
                        </m:r>
                      </m:sub>
                    </m:sSub>
                    <m:r>
                      <a:rPr kumimoji="1" lang="en-US" altLang="zh-CN" sz="1600" i="1">
                        <a:latin typeface="Cambria Math" charset="0"/>
                      </a:rPr>
                      <m:t>, </m:t>
                    </m:r>
                    <m:r>
                      <m:rPr>
                        <m:sty m:val="p"/>
                      </m:rPr>
                      <a:rPr kumimoji="1" lang="en-US" altLang="zh-CN" sz="1600">
                        <a:latin typeface="Cambria Math" charset="0"/>
                      </a:rPr>
                      <m:t>start</m:t>
                    </m:r>
                    <m:r>
                      <a:rPr kumimoji="1" lang="en-US" altLang="zh-CN" sz="1600" i="1">
                        <a:latin typeface="Cambria Math" charset="0"/>
                      </a:rPr>
                      <m:t>&gt;</m:t>
                    </m:r>
                  </m:oMath>
                </a14:m>
                <a:endParaRPr kumimoji="1" lang="en-US" altLang="zh-CN" sz="1600" dirty="0">
                  <a:latin typeface="微软雅黑" panose="020B0503020204020204" pitchFamily="82" charset="2"/>
                  <a:ea typeface="微软雅黑" panose="020B0503020204020204" pitchFamily="82" charset="2"/>
                </a:endParaRPr>
              </a:p>
              <a:p>
                <a:r>
                  <a:rPr kumimoji="1" lang="en-US" altLang="zh-CN" sz="1600" dirty="0">
                    <a:latin typeface="微软雅黑" panose="020B0503020204020204" pitchFamily="82" charset="2"/>
                    <a:ea typeface="微软雅黑" panose="020B0503020204020204" pitchFamily="82" charset="2"/>
                  </a:rPr>
                  <a:t> … …</a:t>
                </a:r>
              </a:p>
              <a:p>
                <a:r>
                  <a:rPr kumimoji="1" lang="en-US" altLang="zh-CN" sz="1600" dirty="0">
                    <a:latin typeface="微软雅黑" panose="020B0503020204020204" pitchFamily="82" charset="2"/>
                    <a:ea typeface="微软雅黑" panose="020B0503020204020204" pitchFamily="82" charset="2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sz="1600" i="1" smtClean="0">
                        <a:latin typeface="Cambria Math" charset="0"/>
                      </a:rPr>
                      <m:t>0</m:t>
                    </m:r>
                    <m:r>
                      <a:rPr kumimoji="1" lang="en-US" altLang="zh-CN" sz="1600" b="0" i="1" smtClean="0">
                        <a:latin typeface="Cambria Math" panose="02040503050406030204" pitchFamily="18" charset="0"/>
                      </a:rPr>
                      <m:t>522</m:t>
                    </m:r>
                    <m:r>
                      <a:rPr kumimoji="1" lang="en-US" altLang="zh-CN" sz="1600" i="1" smtClean="0">
                        <a:latin typeface="Cambria Math" charset="0"/>
                      </a:rPr>
                      <m:t>:&lt;</m:t>
                    </m:r>
                    <m:sSub>
                      <m:sSubPr>
                        <m:ctrlPr>
                          <a:rPr kumimoji="1"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1600" i="1">
                            <a:latin typeface="Cambria Math" charset="0"/>
                          </a:rPr>
                          <m:t>𝑇</m:t>
                        </m:r>
                      </m:e>
                      <m:sub>
                        <m:r>
                          <a:rPr kumimoji="1" lang="en-US" altLang="zh-CN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kumimoji="1" lang="en-US" altLang="zh-CN" sz="1600" i="1">
                        <a:latin typeface="Cambria Math" charset="0"/>
                      </a:rPr>
                      <m:t>,</m:t>
                    </m:r>
                    <m:r>
                      <a:rPr kumimoji="1" lang="en-US" altLang="zh-CN" sz="16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kumimoji="1" lang="en-US" altLang="zh-CN" sz="1600" i="1">
                        <a:latin typeface="Cambria Math" panose="02040503050406030204" pitchFamily="18" charset="0"/>
                      </a:rPr>
                      <m:t>,</m:t>
                    </m:r>
                    <m:r>
                      <a:rPr kumimoji="1" lang="en-US" altLang="zh-CN" sz="1600" b="0" i="1" smtClean="0">
                        <a:latin typeface="Cambria Math" panose="02040503050406030204" pitchFamily="18" charset="0"/>
                      </a:rPr>
                      <m:t>4</m:t>
                    </m:r>
                    <m:r>
                      <a:rPr kumimoji="1" lang="en-US" altLang="zh-CN" sz="1600" i="1">
                        <a:latin typeface="Cambria Math" panose="02040503050406030204" pitchFamily="18" charset="0"/>
                      </a:rPr>
                      <m:t>0</m:t>
                    </m:r>
                    <m:r>
                      <a:rPr kumimoji="1" lang="en-US" altLang="zh-CN" sz="1600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kumimoji="1" lang="en-US" altLang="zh-CN" sz="1600" i="1">
                        <a:latin typeface="Cambria Math" panose="02040503050406030204" pitchFamily="18" charset="0"/>
                      </a:rPr>
                      <m:t>,</m:t>
                    </m:r>
                    <m:r>
                      <a:rPr kumimoji="1" lang="en-US" altLang="zh-CN" sz="1600" b="0" i="1" smtClean="0">
                        <a:latin typeface="Cambria Math" panose="02040503050406030204" pitchFamily="18" charset="0"/>
                      </a:rPr>
                      <m:t>400</m:t>
                    </m:r>
                    <m:r>
                      <a:rPr kumimoji="1" lang="en-US" altLang="zh-CN" sz="1600" i="1">
                        <a:latin typeface="Cambria Math" charset="0"/>
                      </a:rPr>
                      <m:t>&gt;</m:t>
                    </m:r>
                  </m:oMath>
                </a14:m>
                <a:endParaRPr kumimoji="1" lang="en-US" altLang="zh-CN" sz="1600" dirty="0">
                  <a:latin typeface="微软雅黑" panose="020B0503020204020204" pitchFamily="82" charset="2"/>
                  <a:ea typeface="微软雅黑" panose="020B0503020204020204" pitchFamily="82" charset="2"/>
                </a:endParaRPr>
              </a:p>
              <a:p>
                <a:r>
                  <a:rPr kumimoji="1" lang="en-US" altLang="zh-CN" sz="1600" dirty="0">
                    <a:latin typeface="微软雅黑" panose="020B0503020204020204" pitchFamily="82" charset="2"/>
                    <a:ea typeface="微软雅黑" panose="020B0503020204020204" pitchFamily="82" charset="2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sz="1600" i="1" smtClean="0">
                        <a:latin typeface="Cambria Math" charset="0"/>
                      </a:rPr>
                      <m:t>0</m:t>
                    </m:r>
                    <m:r>
                      <a:rPr kumimoji="1" lang="en-US" altLang="zh-CN" sz="1600" b="0" i="1" smtClean="0">
                        <a:latin typeface="Cambria Math" panose="02040503050406030204" pitchFamily="18" charset="0"/>
                      </a:rPr>
                      <m:t>523</m:t>
                    </m:r>
                    <m:r>
                      <a:rPr kumimoji="1" lang="en-US" altLang="zh-CN" sz="1600" i="1" smtClean="0">
                        <a:latin typeface="Cambria Math" charset="0"/>
                      </a:rPr>
                      <m:t>:&lt;</m:t>
                    </m:r>
                    <m:sSub>
                      <m:sSubPr>
                        <m:ctrlPr>
                          <a:rPr kumimoji="1"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1600" i="1">
                            <a:latin typeface="Cambria Math" charset="0"/>
                          </a:rPr>
                          <m:t>𝑇</m:t>
                        </m:r>
                      </m:e>
                      <m:sub>
                        <m:r>
                          <a:rPr kumimoji="1" lang="en-US" altLang="zh-CN" sz="1600" b="0" i="1" smtClean="0">
                            <a:latin typeface="Cambria Math" panose="02040503050406030204" pitchFamily="18" charset="0"/>
                          </a:rPr>
                          <m:t>25</m:t>
                        </m:r>
                      </m:sub>
                    </m:sSub>
                    <m:r>
                      <a:rPr kumimoji="1" lang="en-US" altLang="zh-CN" sz="1600" i="1">
                        <a:latin typeface="Cambria Math" charset="0"/>
                      </a:rPr>
                      <m:t>, </m:t>
                    </m:r>
                    <m:r>
                      <m:rPr>
                        <m:sty m:val="p"/>
                      </m:rPr>
                      <a:rPr kumimoji="1" lang="en-US" altLang="zh-CN" sz="1600">
                        <a:latin typeface="Cambria Math" charset="0"/>
                      </a:rPr>
                      <m:t>start</m:t>
                    </m:r>
                    <m:r>
                      <a:rPr kumimoji="1" lang="en-US" altLang="zh-CN" sz="1600" i="1">
                        <a:latin typeface="Cambria Math" charset="0"/>
                      </a:rPr>
                      <m:t>&gt;</m:t>
                    </m:r>
                  </m:oMath>
                </a14:m>
                <a:endParaRPr kumimoji="1" lang="en-US" altLang="zh-CN" sz="1600" dirty="0">
                  <a:latin typeface="微软雅黑" panose="020B0503020204020204" pitchFamily="82" charset="2"/>
                  <a:ea typeface="微软雅黑" panose="020B0503020204020204" pitchFamily="82" charset="2"/>
                </a:endParaRPr>
              </a:p>
              <a:p>
                <a:r>
                  <a:rPr kumimoji="1" lang="en-US" altLang="zh-CN" sz="1600" dirty="0">
                    <a:latin typeface="微软雅黑" panose="020B0503020204020204" pitchFamily="82" charset="2"/>
                    <a:ea typeface="微软雅黑" panose="020B0503020204020204" pitchFamily="82" charset="2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sz="1600" i="1" smtClean="0">
                        <a:latin typeface="Cambria Math" charset="0"/>
                      </a:rPr>
                      <m:t>0</m:t>
                    </m:r>
                    <m:r>
                      <a:rPr kumimoji="1" lang="en-US" altLang="zh-CN" sz="1600" b="0" i="1" smtClean="0">
                        <a:latin typeface="Cambria Math" panose="02040503050406030204" pitchFamily="18" charset="0"/>
                      </a:rPr>
                      <m:t>524</m:t>
                    </m:r>
                    <m:r>
                      <a:rPr kumimoji="1" lang="en-US" altLang="zh-CN" sz="1600" i="1" smtClean="0">
                        <a:latin typeface="Cambria Math" charset="0"/>
                      </a:rPr>
                      <m:t>:&lt;</m:t>
                    </m:r>
                    <m:sSub>
                      <m:sSubPr>
                        <m:ctrlPr>
                          <a:rPr kumimoji="1"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1600" i="1">
                            <a:latin typeface="Cambria Math" charset="0"/>
                          </a:rPr>
                          <m:t>𝑇</m:t>
                        </m:r>
                      </m:e>
                      <m:sub>
                        <m:r>
                          <a:rPr kumimoji="1" lang="en-US" altLang="zh-CN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kumimoji="1" lang="en-US" altLang="zh-CN" sz="1600" i="1">
                        <a:latin typeface="Cambria Math" charset="0"/>
                      </a:rPr>
                      <m:t>,</m:t>
                    </m:r>
                    <m:r>
                      <a:rPr kumimoji="1" lang="en-US" altLang="zh-CN" sz="1600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kumimoji="1" lang="en-US" altLang="zh-CN" sz="1600" i="1">
                        <a:latin typeface="Cambria Math" panose="02040503050406030204" pitchFamily="18" charset="0"/>
                      </a:rPr>
                      <m:t>,100,100</m:t>
                    </m:r>
                    <m:r>
                      <a:rPr kumimoji="1" lang="en-US" altLang="zh-CN" sz="1600" i="1">
                        <a:latin typeface="Cambria Math" charset="0"/>
                      </a:rPr>
                      <m:t>&gt;</m:t>
                    </m:r>
                  </m:oMath>
                </a14:m>
                <a:endParaRPr kumimoji="1" lang="en-US" altLang="zh-CN" sz="1600" dirty="0">
                  <a:latin typeface="微软雅黑" panose="020B0503020204020204" pitchFamily="82" charset="2"/>
                  <a:ea typeface="微软雅黑" panose="020B0503020204020204" pitchFamily="82" charset="2"/>
                </a:endParaRPr>
              </a:p>
              <a:p>
                <a:r>
                  <a:rPr kumimoji="1" lang="en-US" altLang="zh-CN" sz="1600" dirty="0">
                    <a:latin typeface="微软雅黑" panose="020B0503020204020204" pitchFamily="82" charset="2"/>
                    <a:ea typeface="微软雅黑" panose="020B0503020204020204" pitchFamily="82" charset="2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sz="1600" i="1" smtClean="0">
                        <a:latin typeface="Cambria Math" charset="0"/>
                      </a:rPr>
                      <m:t>0</m:t>
                    </m:r>
                    <m:r>
                      <a:rPr kumimoji="1" lang="en-US" altLang="zh-CN" sz="1600" b="0" i="1" smtClean="0">
                        <a:latin typeface="Cambria Math" panose="02040503050406030204" pitchFamily="18" charset="0"/>
                      </a:rPr>
                      <m:t>525</m:t>
                    </m:r>
                    <m:r>
                      <a:rPr kumimoji="1" lang="en-US" altLang="zh-CN" sz="1600" i="1" smtClean="0">
                        <a:latin typeface="Cambria Math" charset="0"/>
                      </a:rPr>
                      <m:t>:&lt;</m:t>
                    </m:r>
                    <m:sSub>
                      <m:sSubPr>
                        <m:ctrlPr>
                          <a:rPr kumimoji="1"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1600" i="1">
                            <a:latin typeface="Cambria Math" charset="0"/>
                          </a:rPr>
                          <m:t>𝑇</m:t>
                        </m:r>
                      </m:e>
                      <m:sub>
                        <m:r>
                          <a:rPr kumimoji="1" lang="en-US" altLang="zh-CN" sz="1600" b="0" i="1" smtClean="0">
                            <a:latin typeface="Cambria Math" panose="02040503050406030204" pitchFamily="18" charset="0"/>
                          </a:rPr>
                          <m:t>20</m:t>
                        </m:r>
                      </m:sub>
                    </m:sSub>
                    <m:r>
                      <a:rPr kumimoji="1" lang="en-US" altLang="zh-CN" sz="1600" i="1">
                        <a:latin typeface="Cambria Math" charset="0"/>
                      </a:rPr>
                      <m:t>, </m:t>
                    </m:r>
                    <m:r>
                      <m:rPr>
                        <m:sty m:val="p"/>
                      </m:rPr>
                      <a:rPr kumimoji="1" lang="en-US" altLang="zh-CN" sz="1600" b="0" i="0" smtClean="0">
                        <a:latin typeface="Cambria Math" panose="02040503050406030204" pitchFamily="18" charset="0"/>
                      </a:rPr>
                      <m:t>abor</m:t>
                    </m:r>
                    <m:r>
                      <m:rPr>
                        <m:sty m:val="p"/>
                      </m:rPr>
                      <a:rPr kumimoji="1" lang="en-US" altLang="zh-CN" sz="1600">
                        <a:latin typeface="Cambria Math" charset="0"/>
                      </a:rPr>
                      <m:t>t</m:t>
                    </m:r>
                    <m:r>
                      <a:rPr kumimoji="1" lang="en-US" altLang="zh-CN" sz="1600" i="1">
                        <a:latin typeface="Cambria Math" charset="0"/>
                      </a:rPr>
                      <m:t>&gt;</m:t>
                    </m:r>
                  </m:oMath>
                </a14:m>
                <a:endParaRPr kumimoji="1" lang="en-US" altLang="zh-CN" sz="1600" dirty="0">
                  <a:latin typeface="微软雅黑" panose="020B0503020204020204" pitchFamily="82" charset="2"/>
                  <a:ea typeface="微软雅黑" panose="020B0503020204020204" pitchFamily="82" charset="2"/>
                </a:endParaRPr>
              </a:p>
              <a:p>
                <a:r>
                  <a:rPr kumimoji="1" lang="en-US" altLang="zh-CN" sz="1600" dirty="0">
                    <a:latin typeface="微软雅黑" panose="020B0503020204020204" pitchFamily="82" charset="2"/>
                    <a:ea typeface="微软雅黑" panose="020B0503020204020204" pitchFamily="82" charset="2"/>
                  </a:rPr>
                  <a:t> … …</a:t>
                </a:r>
              </a:p>
              <a:p>
                <a:r>
                  <a:rPr kumimoji="1" lang="en-US" altLang="zh-CN" sz="1600" dirty="0">
                    <a:latin typeface="微软雅黑" panose="020B0503020204020204" pitchFamily="82" charset="2"/>
                    <a:ea typeface="微软雅黑" panose="020B0503020204020204" pitchFamily="82" charset="2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sz="1600" i="1">
                        <a:latin typeface="Cambria Math" panose="02040503050406030204" pitchFamily="18" charset="0"/>
                      </a:rPr>
                      <m:t>1</m:t>
                    </m:r>
                    <m:r>
                      <a:rPr kumimoji="1" lang="en-US" altLang="zh-CN" sz="1600" i="1" smtClean="0">
                        <a:latin typeface="Cambria Math" charset="0"/>
                      </a:rPr>
                      <m:t>0</m:t>
                    </m:r>
                    <m:r>
                      <a:rPr kumimoji="1" lang="en-US" altLang="zh-CN" sz="1600" b="0" i="1" smtClean="0">
                        <a:latin typeface="Cambria Math" panose="02040503050406030204" pitchFamily="18" charset="0"/>
                      </a:rPr>
                      <m:t>02</m:t>
                    </m:r>
                    <m:r>
                      <a:rPr kumimoji="1" lang="en-US" altLang="zh-CN" sz="1600" i="1" smtClean="0">
                        <a:latin typeface="Cambria Math" charset="0"/>
                      </a:rPr>
                      <m:t>:&lt;</m:t>
                    </m:r>
                    <m:sSub>
                      <m:sSubPr>
                        <m:ctrlPr>
                          <a:rPr kumimoji="1"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1600" i="1">
                            <a:latin typeface="Cambria Math" charset="0"/>
                          </a:rPr>
                          <m:t>𝑇</m:t>
                        </m:r>
                      </m:e>
                      <m:sub>
                        <m:r>
                          <a:rPr kumimoji="1" lang="en-US" altLang="zh-CN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kumimoji="1" lang="en-US" altLang="zh-CN" sz="1600" i="1">
                        <a:latin typeface="Cambria Math" charset="0"/>
                      </a:rPr>
                      <m:t>,</m:t>
                    </m:r>
                    <m:r>
                      <a:rPr kumimoji="1" lang="en-US" altLang="zh-CN" sz="1600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kumimoji="1" lang="en-US" altLang="zh-CN" sz="1600" i="1">
                        <a:latin typeface="Cambria Math" panose="02040503050406030204" pitchFamily="18" charset="0"/>
                      </a:rPr>
                      <m:t>,</m:t>
                    </m:r>
                    <m:r>
                      <a:rPr kumimoji="1" lang="en-US" altLang="zh-CN" sz="1600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kumimoji="1" lang="en-US" altLang="zh-CN" sz="1600" i="1">
                        <a:latin typeface="Cambria Math" panose="02040503050406030204" pitchFamily="18" charset="0"/>
                      </a:rPr>
                      <m:t>00,</m:t>
                    </m:r>
                    <m:r>
                      <a:rPr kumimoji="1" lang="en-US" altLang="zh-CN" sz="1600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kumimoji="1" lang="en-US" altLang="zh-CN" sz="1600" i="1">
                        <a:latin typeface="Cambria Math" panose="02040503050406030204" pitchFamily="18" charset="0"/>
                      </a:rPr>
                      <m:t>00</m:t>
                    </m:r>
                    <m:r>
                      <a:rPr kumimoji="1" lang="en-US" altLang="zh-CN" sz="1600" i="1">
                        <a:latin typeface="Cambria Math" charset="0"/>
                      </a:rPr>
                      <m:t>&gt;</m:t>
                    </m:r>
                  </m:oMath>
                </a14:m>
                <a:endParaRPr kumimoji="1" lang="en-US" altLang="zh-CN" sz="1600" dirty="0">
                  <a:latin typeface="微软雅黑" panose="020B0503020204020204" pitchFamily="82" charset="2"/>
                  <a:ea typeface="微软雅黑" panose="020B0503020204020204" pitchFamily="82" charset="2"/>
                </a:endParaRPr>
              </a:p>
              <a:p>
                <a:r>
                  <a:rPr kumimoji="1" lang="en-US" altLang="zh-CN" sz="1600" dirty="0">
                    <a:latin typeface="微软雅黑" panose="020B0503020204020204" pitchFamily="82" charset="2"/>
                    <a:ea typeface="微软雅黑" panose="020B0503020204020204" pitchFamily="82" charset="2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sz="1600" i="1">
                        <a:latin typeface="Cambria Math" panose="02040503050406030204" pitchFamily="18" charset="0"/>
                      </a:rPr>
                      <m:t>1</m:t>
                    </m:r>
                    <m:r>
                      <a:rPr kumimoji="1" lang="en-US" altLang="zh-CN" sz="1600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kumimoji="1" lang="en-US" altLang="zh-CN" sz="1600" i="1" smtClean="0">
                        <a:latin typeface="Cambria Math" charset="0"/>
                      </a:rPr>
                      <m:t>0</m:t>
                    </m:r>
                    <m:r>
                      <a:rPr kumimoji="1" lang="en-US" altLang="zh-CN" sz="1600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kumimoji="1" lang="en-US" altLang="zh-CN" sz="1600" i="1" smtClean="0">
                        <a:latin typeface="Cambria Math" charset="0"/>
                      </a:rPr>
                      <m:t>:&lt;</m:t>
                    </m:r>
                    <m:sSub>
                      <m:sSubPr>
                        <m:ctrlPr>
                          <a:rPr kumimoji="1"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1600" i="1">
                            <a:latin typeface="Cambria Math" charset="0"/>
                          </a:rPr>
                          <m:t>𝑇</m:t>
                        </m:r>
                      </m:e>
                      <m:sub>
                        <m:r>
                          <a:rPr kumimoji="1" lang="en-US" altLang="zh-CN" sz="1600" b="0" i="1" smtClean="0">
                            <a:latin typeface="Cambria Math" panose="02040503050406030204" pitchFamily="18" charset="0"/>
                          </a:rPr>
                          <m:t>30</m:t>
                        </m:r>
                      </m:sub>
                    </m:sSub>
                    <m:r>
                      <a:rPr kumimoji="1" lang="en-US" altLang="zh-CN" sz="1600" i="1">
                        <a:latin typeface="Cambria Math" charset="0"/>
                      </a:rPr>
                      <m:t>, </m:t>
                    </m:r>
                    <m:r>
                      <m:rPr>
                        <m:sty m:val="p"/>
                      </m:rPr>
                      <a:rPr kumimoji="1" lang="en-US" altLang="zh-CN" sz="1600" b="0" i="0" smtClean="0">
                        <a:latin typeface="Cambria Math" panose="02040503050406030204" pitchFamily="18" charset="0"/>
                      </a:rPr>
                      <m:t>commit</m:t>
                    </m:r>
                    <m:r>
                      <a:rPr kumimoji="1" lang="en-US" altLang="zh-CN" sz="1600" i="1">
                        <a:latin typeface="Cambria Math" charset="0"/>
                      </a:rPr>
                      <m:t>&gt;</m:t>
                    </m:r>
                  </m:oMath>
                </a14:m>
                <a:endParaRPr kumimoji="1" lang="en-US" altLang="zh-CN" sz="1600" dirty="0">
                  <a:latin typeface="微软雅黑" panose="020B0503020204020204" pitchFamily="82" charset="2"/>
                  <a:ea typeface="微软雅黑" panose="020B0503020204020204" pitchFamily="82" charset="2"/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18736BB8-4CC6-03DB-E8C7-A3E1DDB129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2366" y="2212344"/>
                <a:ext cx="2626901" cy="403187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5043030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18">
            <a:extLst>
              <a:ext uri="{FF2B5EF4-FFF2-40B4-BE49-F238E27FC236}">
                <a16:creationId xmlns:a16="http://schemas.microsoft.com/office/drawing/2014/main" id="{E58EDAD9-E73C-46FA-AB19-237A6787F408}"/>
              </a:ext>
            </a:extLst>
          </p:cNvPr>
          <p:cNvSpPr/>
          <p:nvPr/>
        </p:nvSpPr>
        <p:spPr>
          <a:xfrm>
            <a:off x="365934" y="1184022"/>
            <a:ext cx="11460131" cy="4911978"/>
          </a:xfrm>
          <a:prstGeom prst="roundRect">
            <a:avLst>
              <a:gd name="adj" fmla="val 9827"/>
            </a:avLst>
          </a:prstGeom>
          <a:solidFill>
            <a:schemeClr val="bg1"/>
          </a:solidFill>
          <a:ln w="12700" cap="flat">
            <a:gradFill>
              <a:gsLst>
                <a:gs pos="0">
                  <a:srgbClr val="3B20FF">
                    <a:alpha val="16000"/>
                  </a:srgbClr>
                </a:gs>
                <a:gs pos="100000">
                  <a:srgbClr val="6F1787"/>
                </a:gs>
              </a:gsLst>
              <a:lin ang="10800000" scaled="1"/>
            </a:gradFill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endParaRPr lang="zh-CN" altLang="en-US" b="1" dirty="0">
              <a:latin typeface="OPPOSans M" panose="00020600040101010101" pitchFamily="18" charset="-122"/>
              <a:ea typeface="OPPOSans M" panose="00020600040101010101" pitchFamily="18" charset="-122"/>
              <a:sym typeface="+mn-ea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89CC295-869D-174B-8C5D-BAD63CCDFC9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BBDC00-B9E2-4EFD-9306-2934E87247C6}" type="slidenum">
              <a:rPr lang="zh-CN" altLang="en-US" smtClean="0">
                <a:latin typeface="微软雅黑" panose="020B0503020204020204" pitchFamily="82" charset="2"/>
                <a:ea typeface="微软雅黑" panose="020B0503020204020204" pitchFamily="82" charset="2"/>
              </a:rPr>
              <a:pPr/>
              <a:t>83</a:t>
            </a:fld>
            <a:endParaRPr lang="zh-CN" altLang="en-US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5FEE05A2-1E94-8C48-B37E-F57BF0442F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latin typeface="微软雅黑" panose="020B0503020204020204" pitchFamily="82" charset="2"/>
                <a:ea typeface="微软雅黑" panose="020B0503020204020204" pitchFamily="82" charset="2"/>
              </a:rPr>
              <a:t>活跃事务表和</a:t>
            </a:r>
            <a:r>
              <a:rPr kumimoji="1" lang="en-US" altLang="zh-CN" dirty="0">
                <a:latin typeface="微软雅黑" panose="020B0503020204020204" pitchFamily="82" charset="2"/>
                <a:ea typeface="微软雅黑" panose="020B0503020204020204" pitchFamily="82" charset="2"/>
              </a:rPr>
              <a:t>PrevLSN</a:t>
            </a:r>
            <a:endParaRPr kumimoji="1" lang="zh-CN" altLang="en-US" dirty="0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B198C06-3264-3341-AA18-7CE9DA7358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zh-CN" altLang="en-US">
                <a:latin typeface="微软雅黑" panose="020B0503020204020204" pitchFamily="82" charset="2"/>
                <a:ea typeface="微软雅黑" panose="020B0503020204020204" pitchFamily="82" charset="2"/>
              </a:rPr>
              <a:t>数据库系统</a:t>
            </a:r>
            <a:r>
              <a:rPr lang="en-US" altLang="zh-CN">
                <a:latin typeface="微软雅黑" panose="020B0503020204020204" pitchFamily="82" charset="2"/>
                <a:ea typeface="微软雅黑" panose="020B0503020204020204" pitchFamily="82" charset="2"/>
              </a:rPr>
              <a:t>—</a:t>
            </a:r>
            <a:r>
              <a:rPr lang="zh-CN" altLang="en-US">
                <a:latin typeface="微软雅黑" panose="020B0503020204020204" pitchFamily="82" charset="2"/>
                <a:ea typeface="微软雅黑" panose="020B0503020204020204" pitchFamily="82" charset="2"/>
              </a:rPr>
              <a:t>故障恢复</a:t>
            </a:r>
            <a:endParaRPr lang="en-US" altLang="zh-CN" sz="12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EF198AE-034A-5C4B-90D4-75ADEC29DCDA}"/>
              </a:ext>
            </a:extLst>
          </p:cNvPr>
          <p:cNvSpPr txBox="1"/>
          <p:nvPr/>
        </p:nvSpPr>
        <p:spPr>
          <a:xfrm>
            <a:off x="6913823" y="3355223"/>
            <a:ext cx="4491428" cy="2221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en-US" altLang="zh-CN" sz="2400" dirty="0">
                <a:latin typeface="微软雅黑" panose="020B0503020204020204" pitchFamily="82" charset="2"/>
                <a:ea typeface="微软雅黑" panose="020B0503020204020204" pitchFamily="82" charset="2"/>
              </a:rPr>
              <a:t>PrevLSN</a:t>
            </a:r>
            <a:r>
              <a:rPr kumimoji="1" lang="zh-CN" altLang="en-US" sz="2400" dirty="0">
                <a:latin typeface="微软雅黑" panose="020B0503020204020204" pitchFamily="82" charset="2"/>
                <a:ea typeface="微软雅黑" panose="020B0503020204020204" pitchFamily="82" charset="2"/>
              </a:rPr>
              <a:t>形成一个链表，不同事务之间的链表是没有交集的</a:t>
            </a:r>
            <a:endParaRPr kumimoji="1" lang="en-US" altLang="zh-CN" sz="24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sz="2400" dirty="0">
                <a:latin typeface="微软雅黑" panose="020B0503020204020204" pitchFamily="82" charset="2"/>
                <a:ea typeface="微软雅黑" panose="020B0503020204020204" pitchFamily="82" charset="2"/>
              </a:rPr>
              <a:t>事务表包含两项，在这里事务</a:t>
            </a:r>
            <a:r>
              <a:rPr kumimoji="1" lang="en-US" altLang="zh-CN" sz="2400" dirty="0">
                <a:latin typeface="微软雅黑" panose="020B0503020204020204" pitchFamily="82" charset="2"/>
                <a:ea typeface="微软雅黑" panose="020B0503020204020204" pitchFamily="82" charset="2"/>
              </a:rPr>
              <a:t>3</a:t>
            </a:r>
            <a:r>
              <a:rPr kumimoji="1" lang="zh-CN" altLang="en-US" sz="2400" dirty="0">
                <a:latin typeface="微软雅黑" panose="020B0503020204020204" pitchFamily="82" charset="2"/>
                <a:ea typeface="微软雅黑" panose="020B0503020204020204" pitchFamily="82" charset="2"/>
              </a:rPr>
              <a:t>和事务</a:t>
            </a:r>
            <a:r>
              <a:rPr kumimoji="1" lang="en-US" altLang="zh-CN" sz="2400" dirty="0">
                <a:latin typeface="微软雅黑" panose="020B0503020204020204" pitchFamily="82" charset="2"/>
                <a:ea typeface="微软雅黑" panose="020B0503020204020204" pitchFamily="82" charset="2"/>
              </a:rPr>
              <a:t>4</a:t>
            </a:r>
            <a:r>
              <a:rPr kumimoji="1" lang="zh-CN" altLang="en-US" sz="2400" dirty="0">
                <a:latin typeface="微软雅黑" panose="020B0503020204020204" pitchFamily="82" charset="2"/>
                <a:ea typeface="微软雅黑" panose="020B0503020204020204" pitchFamily="82" charset="2"/>
              </a:rPr>
              <a:t>还没有结束</a:t>
            </a:r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714C9F67-EEB0-3816-D77D-47FA9896EB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9773525"/>
              </p:ext>
            </p:extLst>
          </p:nvPr>
        </p:nvGraphicFramePr>
        <p:xfrm>
          <a:off x="1307207" y="1639764"/>
          <a:ext cx="4606925" cy="4114800"/>
        </p:xfrm>
        <a:graphic>
          <a:graphicData uri="http://schemas.openxmlformats.org/drawingml/2006/table">
            <a:tbl>
              <a:tblPr/>
              <a:tblGrid>
                <a:gridCol w="1152525">
                  <a:extLst>
                    <a:ext uri="{9D8B030D-6E8A-4147-A177-3AD203B41FA5}">
                      <a16:colId xmlns:a16="http://schemas.microsoft.com/office/drawing/2014/main" val="4203729212"/>
                    </a:ext>
                  </a:extLst>
                </a:gridCol>
                <a:gridCol w="1150938">
                  <a:extLst>
                    <a:ext uri="{9D8B030D-6E8A-4147-A177-3AD203B41FA5}">
                      <a16:colId xmlns:a16="http://schemas.microsoft.com/office/drawing/2014/main" val="2541982532"/>
                    </a:ext>
                  </a:extLst>
                </a:gridCol>
                <a:gridCol w="1152525">
                  <a:extLst>
                    <a:ext uri="{9D8B030D-6E8A-4147-A177-3AD203B41FA5}">
                      <a16:colId xmlns:a16="http://schemas.microsoft.com/office/drawing/2014/main" val="566527704"/>
                    </a:ext>
                  </a:extLst>
                </a:gridCol>
                <a:gridCol w="1150937">
                  <a:extLst>
                    <a:ext uri="{9D8B030D-6E8A-4147-A177-3AD203B41FA5}">
                      <a16:colId xmlns:a16="http://schemas.microsoft.com/office/drawing/2014/main" val="1539032303"/>
                    </a:ext>
                  </a:extLst>
                </a:gridCol>
              </a:tblGrid>
              <a:tr h="27429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LSN</a:t>
                      </a:r>
                    </a:p>
                  </a:txBody>
                  <a:tcPr marL="45720" marR="4572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800" kern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Type</a:t>
                      </a: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Tid</a:t>
                      </a: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prevLSN</a:t>
                      </a: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1485752"/>
                  </a:ext>
                </a:extLst>
              </a:tr>
              <a:tr h="27429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800" kern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45720" marR="4572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SOT</a:t>
                      </a: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800" kern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sz="18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4317175"/>
                  </a:ext>
                </a:extLst>
              </a:tr>
              <a:tr h="27429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800" kern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45720" marR="4572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800" kern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UP</a:t>
                      </a: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800" kern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4735866"/>
                  </a:ext>
                </a:extLst>
              </a:tr>
              <a:tr h="27429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800" kern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45720" marR="4572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800" kern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UP</a:t>
                      </a: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1481619"/>
                  </a:ext>
                </a:extLst>
              </a:tr>
              <a:tr h="27429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800" kern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45720" marR="4572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SOT</a:t>
                      </a: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sz="18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16550384"/>
                  </a:ext>
                </a:extLst>
              </a:tr>
              <a:tr h="27429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800" kern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marL="45720" marR="4572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800" kern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SOT</a:t>
                      </a: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sz="18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29275223"/>
                  </a:ext>
                </a:extLst>
              </a:tr>
              <a:tr h="27429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800" kern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 marL="45720" marR="4572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800" kern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UP</a:t>
                      </a: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800" kern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6822073"/>
                  </a:ext>
                </a:extLst>
              </a:tr>
              <a:tr h="27429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800" kern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7</a:t>
                      </a:r>
                    </a:p>
                  </a:txBody>
                  <a:tcPr marL="45720" marR="4572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SOT</a:t>
                      </a: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sz="18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3843724"/>
                  </a:ext>
                </a:extLst>
              </a:tr>
              <a:tr h="27429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8</a:t>
                      </a:r>
                    </a:p>
                  </a:txBody>
                  <a:tcPr marL="45720" marR="4572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UP</a:t>
                      </a: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0608009"/>
                  </a:ext>
                </a:extLst>
              </a:tr>
              <a:tr h="27429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9</a:t>
                      </a:r>
                    </a:p>
                  </a:txBody>
                  <a:tcPr marL="45720" marR="4572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800" kern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UP</a:t>
                      </a: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7</a:t>
                      </a: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4930245"/>
                  </a:ext>
                </a:extLst>
              </a:tr>
              <a:tr h="27429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10</a:t>
                      </a:r>
                    </a:p>
                  </a:txBody>
                  <a:tcPr marL="45720" marR="4572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800" kern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EOT</a:t>
                      </a: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800" kern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7108061"/>
                  </a:ext>
                </a:extLst>
              </a:tr>
              <a:tr h="27429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11</a:t>
                      </a:r>
                    </a:p>
                  </a:txBody>
                  <a:tcPr marL="45720" marR="4572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800" kern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UP</a:t>
                      </a: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800" kern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846568"/>
                  </a:ext>
                </a:extLst>
              </a:tr>
              <a:tr h="27429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12</a:t>
                      </a:r>
                    </a:p>
                  </a:txBody>
                  <a:tcPr marL="45720" marR="4572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800" kern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UP</a:t>
                      </a: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800" kern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9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832391"/>
                  </a:ext>
                </a:extLst>
              </a:tr>
              <a:tr h="27429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13</a:t>
                      </a:r>
                    </a:p>
                  </a:txBody>
                  <a:tcPr marL="45720" marR="4572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800" kern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EOT</a:t>
                      </a: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800" kern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7591275"/>
                  </a:ext>
                </a:extLst>
              </a:tr>
              <a:tr h="27429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14</a:t>
                      </a:r>
                    </a:p>
                  </a:txBody>
                  <a:tcPr marL="45720" marR="4572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UP</a:t>
                      </a: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800" kern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6809486"/>
                  </a:ext>
                </a:extLst>
              </a:tr>
            </a:tbl>
          </a:graphicData>
        </a:graphic>
      </p:graphicFrame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EBF3CB6C-3B4E-8927-0C07-D4EAFD2E07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0437747"/>
              </p:ext>
            </p:extLst>
          </p:nvPr>
        </p:nvGraphicFramePr>
        <p:xfrm>
          <a:off x="6980742" y="1754127"/>
          <a:ext cx="2286000" cy="1097100"/>
        </p:xfrm>
        <a:graphic>
          <a:graphicData uri="http://schemas.openxmlformats.org/drawingml/2006/table">
            <a:tbl>
              <a:tblPr/>
              <a:tblGrid>
                <a:gridCol w="1143000">
                  <a:extLst>
                    <a:ext uri="{9D8B030D-6E8A-4147-A177-3AD203B41FA5}">
                      <a16:colId xmlns:a16="http://schemas.microsoft.com/office/drawing/2014/main" val="322683307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882142788"/>
                    </a:ext>
                  </a:extLst>
                </a:gridCol>
              </a:tblGrid>
              <a:tr h="3656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Tid</a:t>
                      </a:r>
                    </a:p>
                  </a:txBody>
                  <a:tcPr marT="45690" marB="456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lastLSN</a:t>
                      </a:r>
                    </a:p>
                  </a:txBody>
                  <a:tcPr marT="45690" marB="456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2184672"/>
                  </a:ext>
                </a:extLst>
              </a:tr>
              <a:tr h="3656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3</a:t>
                      </a:r>
                    </a:p>
                  </a:txBody>
                  <a:tcPr marT="45690" marB="456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14</a:t>
                      </a:r>
                    </a:p>
                  </a:txBody>
                  <a:tcPr marT="45690" marB="456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9992253"/>
                  </a:ext>
                </a:extLst>
              </a:tr>
              <a:tr h="3656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4</a:t>
                      </a:r>
                    </a:p>
                  </a:txBody>
                  <a:tcPr marT="45690" marB="456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8</a:t>
                      </a:r>
                    </a:p>
                  </a:txBody>
                  <a:tcPr marT="45690" marB="456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7341247"/>
                  </a:ext>
                </a:extLst>
              </a:tr>
            </a:tbl>
          </a:graphicData>
        </a:graphic>
      </p:graphicFrame>
      <p:sp>
        <p:nvSpPr>
          <p:cNvPr id="10" name="Freeform 83">
            <a:extLst>
              <a:ext uri="{FF2B5EF4-FFF2-40B4-BE49-F238E27FC236}">
                <a16:creationId xmlns:a16="http://schemas.microsoft.com/office/drawing/2014/main" id="{5A914B51-1FB4-BDCA-8112-A2E2473DC689}"/>
              </a:ext>
            </a:extLst>
          </p:cNvPr>
          <p:cNvSpPr>
            <a:spLocks/>
          </p:cNvSpPr>
          <p:nvPr/>
        </p:nvSpPr>
        <p:spPr bwMode="auto">
          <a:xfrm>
            <a:off x="5914132" y="4759117"/>
            <a:ext cx="286681" cy="895035"/>
          </a:xfrm>
          <a:custGeom>
            <a:avLst/>
            <a:gdLst>
              <a:gd name="T0" fmla="*/ 0 w 624"/>
              <a:gd name="T1" fmla="*/ 2784 h 2784"/>
              <a:gd name="T2" fmla="*/ 624 w 624"/>
              <a:gd name="T3" fmla="*/ 1680 h 2784"/>
              <a:gd name="T4" fmla="*/ 0 w 624"/>
              <a:gd name="T5" fmla="*/ 0 h 27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624" h="2784">
                <a:moveTo>
                  <a:pt x="0" y="2784"/>
                </a:moveTo>
                <a:cubicBezTo>
                  <a:pt x="312" y="2464"/>
                  <a:pt x="624" y="2144"/>
                  <a:pt x="624" y="1680"/>
                </a:cubicBezTo>
                <a:cubicBezTo>
                  <a:pt x="624" y="1216"/>
                  <a:pt x="312" y="608"/>
                  <a:pt x="0" y="0"/>
                </a:cubicBezTo>
              </a:path>
            </a:pathLst>
          </a:custGeom>
          <a:noFill/>
          <a:ln w="19050">
            <a:solidFill>
              <a:schemeClr val="tx1"/>
            </a:solidFill>
            <a:round/>
            <a:headEnd type="none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z="1800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11" name="Freeform 83">
            <a:extLst>
              <a:ext uri="{FF2B5EF4-FFF2-40B4-BE49-F238E27FC236}">
                <a16:creationId xmlns:a16="http://schemas.microsoft.com/office/drawing/2014/main" id="{7F3AD5EF-AE07-AB12-A96E-3ACB0CC79982}"/>
              </a:ext>
            </a:extLst>
          </p:cNvPr>
          <p:cNvSpPr>
            <a:spLocks/>
          </p:cNvSpPr>
          <p:nvPr/>
        </p:nvSpPr>
        <p:spPr bwMode="auto">
          <a:xfrm>
            <a:off x="5914132" y="3146886"/>
            <a:ext cx="286681" cy="1612231"/>
          </a:xfrm>
          <a:custGeom>
            <a:avLst/>
            <a:gdLst>
              <a:gd name="T0" fmla="*/ 0 w 624"/>
              <a:gd name="T1" fmla="*/ 2784 h 2784"/>
              <a:gd name="T2" fmla="*/ 624 w 624"/>
              <a:gd name="T3" fmla="*/ 1680 h 2784"/>
              <a:gd name="T4" fmla="*/ 0 w 624"/>
              <a:gd name="T5" fmla="*/ 0 h 27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624" h="2784">
                <a:moveTo>
                  <a:pt x="0" y="2784"/>
                </a:moveTo>
                <a:cubicBezTo>
                  <a:pt x="312" y="2464"/>
                  <a:pt x="624" y="2144"/>
                  <a:pt x="624" y="1680"/>
                </a:cubicBezTo>
                <a:cubicBezTo>
                  <a:pt x="624" y="1216"/>
                  <a:pt x="312" y="608"/>
                  <a:pt x="0" y="0"/>
                </a:cubicBezTo>
              </a:path>
            </a:pathLst>
          </a:custGeom>
          <a:noFill/>
          <a:ln w="19050">
            <a:solidFill>
              <a:schemeClr val="tx1"/>
            </a:solidFill>
            <a:round/>
            <a:headEnd type="none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z="1800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12" name="Freeform 83">
            <a:extLst>
              <a:ext uri="{FF2B5EF4-FFF2-40B4-BE49-F238E27FC236}">
                <a16:creationId xmlns:a16="http://schemas.microsoft.com/office/drawing/2014/main" id="{DBA66CF6-CB9B-32D9-6090-F58D2935EADF}"/>
              </a:ext>
            </a:extLst>
          </p:cNvPr>
          <p:cNvSpPr>
            <a:spLocks/>
          </p:cNvSpPr>
          <p:nvPr/>
        </p:nvSpPr>
        <p:spPr bwMode="auto">
          <a:xfrm>
            <a:off x="5927583" y="5003270"/>
            <a:ext cx="690981" cy="406727"/>
          </a:xfrm>
          <a:custGeom>
            <a:avLst/>
            <a:gdLst>
              <a:gd name="T0" fmla="*/ 0 w 624"/>
              <a:gd name="T1" fmla="*/ 2784 h 2784"/>
              <a:gd name="T2" fmla="*/ 624 w 624"/>
              <a:gd name="T3" fmla="*/ 1680 h 2784"/>
              <a:gd name="T4" fmla="*/ 0 w 624"/>
              <a:gd name="T5" fmla="*/ 0 h 27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624" h="2784">
                <a:moveTo>
                  <a:pt x="0" y="2784"/>
                </a:moveTo>
                <a:cubicBezTo>
                  <a:pt x="312" y="2464"/>
                  <a:pt x="624" y="2144"/>
                  <a:pt x="624" y="1680"/>
                </a:cubicBezTo>
                <a:cubicBezTo>
                  <a:pt x="624" y="1216"/>
                  <a:pt x="312" y="608"/>
                  <a:pt x="0" y="0"/>
                </a:cubicBezTo>
              </a:path>
            </a:pathLst>
          </a:custGeom>
          <a:noFill/>
          <a:ln w="19050">
            <a:solidFill>
              <a:schemeClr val="tx1"/>
            </a:solidFill>
            <a:round/>
            <a:headEnd type="none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z="1800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13" name="Freeform 83">
            <a:extLst>
              <a:ext uri="{FF2B5EF4-FFF2-40B4-BE49-F238E27FC236}">
                <a16:creationId xmlns:a16="http://schemas.microsoft.com/office/drawing/2014/main" id="{802A333F-9953-8B72-05B7-98CF8C822254}"/>
              </a:ext>
            </a:extLst>
          </p:cNvPr>
          <p:cNvSpPr>
            <a:spLocks/>
          </p:cNvSpPr>
          <p:nvPr/>
        </p:nvSpPr>
        <p:spPr bwMode="auto">
          <a:xfrm>
            <a:off x="5927583" y="4241761"/>
            <a:ext cx="690981" cy="720718"/>
          </a:xfrm>
          <a:custGeom>
            <a:avLst/>
            <a:gdLst>
              <a:gd name="T0" fmla="*/ 0 w 624"/>
              <a:gd name="T1" fmla="*/ 2784 h 2784"/>
              <a:gd name="T2" fmla="*/ 624 w 624"/>
              <a:gd name="T3" fmla="*/ 1680 h 2784"/>
              <a:gd name="T4" fmla="*/ 0 w 624"/>
              <a:gd name="T5" fmla="*/ 0 h 27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624" h="2784">
                <a:moveTo>
                  <a:pt x="0" y="2784"/>
                </a:moveTo>
                <a:cubicBezTo>
                  <a:pt x="312" y="2464"/>
                  <a:pt x="624" y="2144"/>
                  <a:pt x="624" y="1680"/>
                </a:cubicBezTo>
                <a:cubicBezTo>
                  <a:pt x="624" y="1216"/>
                  <a:pt x="312" y="608"/>
                  <a:pt x="0" y="0"/>
                </a:cubicBezTo>
              </a:path>
            </a:pathLst>
          </a:custGeom>
          <a:noFill/>
          <a:ln w="19050">
            <a:solidFill>
              <a:schemeClr val="tx1"/>
            </a:solidFill>
            <a:round/>
            <a:headEnd type="none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z="1800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14" name="Freeform 83">
            <a:extLst>
              <a:ext uri="{FF2B5EF4-FFF2-40B4-BE49-F238E27FC236}">
                <a16:creationId xmlns:a16="http://schemas.microsoft.com/office/drawing/2014/main" id="{C6F2516C-BF49-C004-5248-2899B250F515}"/>
              </a:ext>
            </a:extLst>
          </p:cNvPr>
          <p:cNvSpPr>
            <a:spLocks/>
          </p:cNvSpPr>
          <p:nvPr/>
        </p:nvSpPr>
        <p:spPr bwMode="auto">
          <a:xfrm>
            <a:off x="5927582" y="3712370"/>
            <a:ext cx="690981" cy="505175"/>
          </a:xfrm>
          <a:custGeom>
            <a:avLst/>
            <a:gdLst>
              <a:gd name="T0" fmla="*/ 0 w 624"/>
              <a:gd name="T1" fmla="*/ 2784 h 2784"/>
              <a:gd name="T2" fmla="*/ 624 w 624"/>
              <a:gd name="T3" fmla="*/ 1680 h 2784"/>
              <a:gd name="T4" fmla="*/ 0 w 624"/>
              <a:gd name="T5" fmla="*/ 0 h 27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624" h="2784">
                <a:moveTo>
                  <a:pt x="0" y="2784"/>
                </a:moveTo>
                <a:cubicBezTo>
                  <a:pt x="312" y="2464"/>
                  <a:pt x="624" y="2144"/>
                  <a:pt x="624" y="1680"/>
                </a:cubicBezTo>
                <a:cubicBezTo>
                  <a:pt x="624" y="1216"/>
                  <a:pt x="312" y="608"/>
                  <a:pt x="0" y="0"/>
                </a:cubicBezTo>
              </a:path>
            </a:pathLst>
          </a:custGeom>
          <a:noFill/>
          <a:ln w="19050">
            <a:solidFill>
              <a:schemeClr val="tx1"/>
            </a:solidFill>
            <a:round/>
            <a:headEnd type="none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z="1800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15" name="Freeform 83">
            <a:extLst>
              <a:ext uri="{FF2B5EF4-FFF2-40B4-BE49-F238E27FC236}">
                <a16:creationId xmlns:a16="http://schemas.microsoft.com/office/drawing/2014/main" id="{3B62353D-82D8-AEE0-D077-E2538A552060}"/>
              </a:ext>
            </a:extLst>
          </p:cNvPr>
          <p:cNvSpPr>
            <a:spLocks/>
          </p:cNvSpPr>
          <p:nvPr/>
        </p:nvSpPr>
        <p:spPr bwMode="auto">
          <a:xfrm flipH="1">
            <a:off x="816749" y="3384142"/>
            <a:ext cx="490458" cy="1137717"/>
          </a:xfrm>
          <a:custGeom>
            <a:avLst/>
            <a:gdLst>
              <a:gd name="T0" fmla="*/ 0 w 624"/>
              <a:gd name="T1" fmla="*/ 2784 h 2784"/>
              <a:gd name="T2" fmla="*/ 624 w 624"/>
              <a:gd name="T3" fmla="*/ 1680 h 2784"/>
              <a:gd name="T4" fmla="*/ 0 w 624"/>
              <a:gd name="T5" fmla="*/ 0 h 27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624" h="2784">
                <a:moveTo>
                  <a:pt x="0" y="2784"/>
                </a:moveTo>
                <a:cubicBezTo>
                  <a:pt x="312" y="2464"/>
                  <a:pt x="624" y="2144"/>
                  <a:pt x="624" y="1680"/>
                </a:cubicBezTo>
                <a:cubicBezTo>
                  <a:pt x="624" y="1216"/>
                  <a:pt x="312" y="608"/>
                  <a:pt x="0" y="0"/>
                </a:cubicBezTo>
              </a:path>
            </a:pathLst>
          </a:custGeom>
          <a:noFill/>
          <a:ln w="19050">
            <a:solidFill>
              <a:schemeClr val="tx1"/>
            </a:solidFill>
            <a:round/>
            <a:headEnd type="none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z="1800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16" name="Freeform 83">
            <a:extLst>
              <a:ext uri="{FF2B5EF4-FFF2-40B4-BE49-F238E27FC236}">
                <a16:creationId xmlns:a16="http://schemas.microsoft.com/office/drawing/2014/main" id="{C41F4115-F32E-6B6B-8AF1-489A3512B591}"/>
              </a:ext>
            </a:extLst>
          </p:cNvPr>
          <p:cNvSpPr>
            <a:spLocks/>
          </p:cNvSpPr>
          <p:nvPr/>
        </p:nvSpPr>
        <p:spPr bwMode="auto">
          <a:xfrm flipH="1">
            <a:off x="789124" y="2533276"/>
            <a:ext cx="490458" cy="850866"/>
          </a:xfrm>
          <a:custGeom>
            <a:avLst/>
            <a:gdLst>
              <a:gd name="T0" fmla="*/ 0 w 624"/>
              <a:gd name="T1" fmla="*/ 2784 h 2784"/>
              <a:gd name="T2" fmla="*/ 624 w 624"/>
              <a:gd name="T3" fmla="*/ 1680 h 2784"/>
              <a:gd name="T4" fmla="*/ 0 w 624"/>
              <a:gd name="T5" fmla="*/ 0 h 27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624" h="2784">
                <a:moveTo>
                  <a:pt x="0" y="2784"/>
                </a:moveTo>
                <a:cubicBezTo>
                  <a:pt x="312" y="2464"/>
                  <a:pt x="624" y="2144"/>
                  <a:pt x="624" y="1680"/>
                </a:cubicBezTo>
                <a:cubicBezTo>
                  <a:pt x="624" y="1216"/>
                  <a:pt x="312" y="608"/>
                  <a:pt x="0" y="0"/>
                </a:cubicBezTo>
              </a:path>
            </a:pathLst>
          </a:custGeom>
          <a:noFill/>
          <a:ln w="19050">
            <a:solidFill>
              <a:schemeClr val="tx1"/>
            </a:solidFill>
            <a:round/>
            <a:headEnd type="none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z="1800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17" name="Freeform 83">
            <a:extLst>
              <a:ext uri="{FF2B5EF4-FFF2-40B4-BE49-F238E27FC236}">
                <a16:creationId xmlns:a16="http://schemas.microsoft.com/office/drawing/2014/main" id="{3083610E-CBA3-1478-A918-4D178BE77B41}"/>
              </a:ext>
            </a:extLst>
          </p:cNvPr>
          <p:cNvSpPr>
            <a:spLocks/>
          </p:cNvSpPr>
          <p:nvPr/>
        </p:nvSpPr>
        <p:spPr bwMode="auto">
          <a:xfrm flipH="1">
            <a:off x="957704" y="2815283"/>
            <a:ext cx="340894" cy="1137717"/>
          </a:xfrm>
          <a:custGeom>
            <a:avLst/>
            <a:gdLst>
              <a:gd name="T0" fmla="*/ 0 w 624"/>
              <a:gd name="T1" fmla="*/ 2784 h 2784"/>
              <a:gd name="T2" fmla="*/ 624 w 624"/>
              <a:gd name="T3" fmla="*/ 1680 h 2784"/>
              <a:gd name="T4" fmla="*/ 0 w 624"/>
              <a:gd name="T5" fmla="*/ 0 h 27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624" h="2784">
                <a:moveTo>
                  <a:pt x="0" y="2784"/>
                </a:moveTo>
                <a:cubicBezTo>
                  <a:pt x="312" y="2464"/>
                  <a:pt x="624" y="2144"/>
                  <a:pt x="624" y="1680"/>
                </a:cubicBezTo>
                <a:cubicBezTo>
                  <a:pt x="624" y="1216"/>
                  <a:pt x="312" y="608"/>
                  <a:pt x="0" y="0"/>
                </a:cubicBezTo>
              </a:path>
            </a:pathLst>
          </a:custGeom>
          <a:noFill/>
          <a:ln w="19050">
            <a:solidFill>
              <a:schemeClr val="tx1"/>
            </a:solidFill>
            <a:round/>
            <a:headEnd type="none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z="1800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09460968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18">
            <a:extLst>
              <a:ext uri="{FF2B5EF4-FFF2-40B4-BE49-F238E27FC236}">
                <a16:creationId xmlns:a16="http://schemas.microsoft.com/office/drawing/2014/main" id="{03E82481-5279-472E-A435-D94F6C984F0C}"/>
              </a:ext>
            </a:extLst>
          </p:cNvPr>
          <p:cNvSpPr/>
          <p:nvPr/>
        </p:nvSpPr>
        <p:spPr>
          <a:xfrm>
            <a:off x="365935" y="1184022"/>
            <a:ext cx="11330766" cy="4911978"/>
          </a:xfrm>
          <a:prstGeom prst="roundRect">
            <a:avLst>
              <a:gd name="adj" fmla="val 9827"/>
            </a:avLst>
          </a:prstGeom>
          <a:solidFill>
            <a:schemeClr val="bg1"/>
          </a:solidFill>
          <a:ln w="12700" cap="flat">
            <a:gradFill>
              <a:gsLst>
                <a:gs pos="0">
                  <a:srgbClr val="3B20FF">
                    <a:alpha val="16000"/>
                  </a:srgbClr>
                </a:gs>
                <a:gs pos="100000">
                  <a:srgbClr val="6F1787"/>
                </a:gs>
              </a:gsLst>
              <a:lin ang="10800000" scaled="1"/>
            </a:gradFill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endParaRPr lang="zh-CN" altLang="en-US" b="1" dirty="0">
              <a:latin typeface="OPPOSans M" panose="00020600040101010101" pitchFamily="18" charset="-122"/>
              <a:ea typeface="OPPOSans M" panose="00020600040101010101" pitchFamily="18" charset="-122"/>
              <a:sym typeface="+mn-ea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C749BAD-F273-A247-9DB3-DE10227278A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BBDC00-B9E2-4EFD-9306-2934E87247C6}" type="slidenum">
              <a:rPr lang="zh-CN" altLang="en-US" smtClean="0">
                <a:latin typeface="微软雅黑" panose="020B0503020204020204" pitchFamily="82" charset="2"/>
                <a:ea typeface="微软雅黑" panose="020B0503020204020204" pitchFamily="82" charset="2"/>
              </a:rPr>
              <a:pPr/>
              <a:t>84</a:t>
            </a:fld>
            <a:endParaRPr lang="zh-CN" altLang="en-US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D887CBE1-033D-714D-B079-5E7C5C205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微软雅黑" panose="020B0503020204020204" pitchFamily="82" charset="2"/>
                <a:ea typeface="微软雅黑" panose="020B0503020204020204" pitchFamily="82" charset="2"/>
              </a:rPr>
              <a:t>Undo</a:t>
            </a:r>
            <a:r>
              <a:rPr lang="zh-CN" altLang="en-US" dirty="0">
                <a:latin typeface="微软雅黑" panose="020B0503020204020204" pitchFamily="82" charset="2"/>
                <a:ea typeface="微软雅黑" panose="020B0503020204020204" pitchFamily="82" charset="2"/>
              </a:rPr>
              <a:t>日志恢复期间故障恢复问题 </a:t>
            </a:r>
            <a:endParaRPr lang="en-US" altLang="zh-CN" dirty="0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2F8E7D7-EA11-E641-AFB9-3A02BCF487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1759" y="1543050"/>
            <a:ext cx="5717241" cy="5005387"/>
          </a:xfrm>
        </p:spPr>
        <p:txBody>
          <a:bodyPr/>
          <a:lstStyle/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sz="2400" dirty="0">
                <a:latin typeface="微软雅黑" panose="020B0503020204020204" pitchFamily="82" charset="2"/>
                <a:ea typeface="微软雅黑" panose="020B0503020204020204" pitchFamily="82" charset="2"/>
              </a:rPr>
              <a:t>为了解决撤销阶段出现新故障的问题，可以添加</a:t>
            </a:r>
            <a:r>
              <a:rPr kumimoji="1" lang="en-US" altLang="zh-CN" sz="2400" dirty="0">
                <a:latin typeface="微软雅黑" panose="020B0503020204020204" pitchFamily="82" charset="2"/>
                <a:ea typeface="微软雅黑" panose="020B0503020204020204" pitchFamily="82" charset="2"/>
              </a:rPr>
              <a:t>undo</a:t>
            </a:r>
            <a:r>
              <a:rPr kumimoji="1" lang="zh-CN" altLang="en-US" sz="2400" dirty="0">
                <a:latin typeface="微软雅黑" panose="020B0503020204020204" pitchFamily="82" charset="2"/>
                <a:ea typeface="微软雅黑" panose="020B0503020204020204" pitchFamily="82" charset="2"/>
              </a:rPr>
              <a:t>日志的</a:t>
            </a:r>
            <a:r>
              <a:rPr kumimoji="1" lang="en-US" altLang="zh-CN" sz="2400" dirty="0">
                <a:latin typeface="微软雅黑" panose="020B0503020204020204" pitchFamily="82" charset="2"/>
                <a:ea typeface="微软雅黑" panose="020B0503020204020204" pitchFamily="82" charset="2"/>
              </a:rPr>
              <a:t>redo</a:t>
            </a:r>
            <a:r>
              <a:rPr kumimoji="1" lang="zh-CN" altLang="en-US" sz="2400" dirty="0">
                <a:latin typeface="微软雅黑" panose="020B0503020204020204" pitchFamily="82" charset="2"/>
                <a:ea typeface="微软雅黑" panose="020B0503020204020204" pitchFamily="82" charset="2"/>
              </a:rPr>
              <a:t>日志（即补偿日志）</a:t>
            </a:r>
            <a:endParaRPr kumimoji="1" lang="en-US" altLang="zh-CN" sz="24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sz="2400" dirty="0">
                <a:latin typeface="微软雅黑" panose="020B0503020204020204" pitchFamily="82" charset="2"/>
                <a:ea typeface="微软雅黑" panose="020B0503020204020204" pitchFamily="82" charset="2"/>
              </a:rPr>
              <a:t>记录哪些</a:t>
            </a:r>
            <a:r>
              <a:rPr kumimoji="1" lang="en-US" altLang="zh-CN" sz="2400" dirty="0">
                <a:latin typeface="微软雅黑" panose="020B0503020204020204" pitchFamily="82" charset="2"/>
                <a:ea typeface="微软雅黑" panose="020B0503020204020204" pitchFamily="82" charset="2"/>
              </a:rPr>
              <a:t>undo</a:t>
            </a:r>
            <a:r>
              <a:rPr kumimoji="1" lang="zh-CN" altLang="en-US" sz="2400" dirty="0">
                <a:latin typeface="微软雅黑" panose="020B0503020204020204" pitchFamily="82" charset="2"/>
                <a:ea typeface="微软雅黑" panose="020B0503020204020204" pitchFamily="82" charset="2"/>
              </a:rPr>
              <a:t>日志已经完成，故障恢复时可以根据补偿日志进行恢复（类似于断点续传）。</a:t>
            </a:r>
            <a:endParaRPr kumimoji="1" lang="en-US" altLang="zh-CN" sz="24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sz="2400" dirty="0">
                <a:latin typeface="微软雅黑" panose="020B0503020204020204" pitchFamily="82" charset="2"/>
                <a:ea typeface="微软雅黑" panose="020B0503020204020204" pitchFamily="82" charset="2"/>
              </a:rPr>
              <a:t>问题：此过程是否可以继续优化？</a:t>
            </a:r>
            <a:r>
              <a:rPr kumimoji="1" lang="zh-CN" altLang="en-US" sz="2400" dirty="0">
                <a:latin typeface="微软雅黑" panose="020B0503020204020204" pitchFamily="82" charset="2"/>
                <a:ea typeface="微软雅黑" panose="020B0503020204020204" pitchFamily="82" charset="2"/>
              </a:rPr>
              <a:t> </a:t>
            </a:r>
            <a:endParaRPr kumimoji="1" lang="en-US" altLang="zh-CN" sz="24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9962795-B10C-994E-8418-88A19BB69B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zh-CN" altLang="en-US">
                <a:latin typeface="微软雅黑" panose="020B0503020204020204" pitchFamily="82" charset="2"/>
                <a:ea typeface="微软雅黑" panose="020B0503020204020204" pitchFamily="82" charset="2"/>
              </a:rPr>
              <a:t>数据库系统</a:t>
            </a:r>
            <a:r>
              <a:rPr lang="en-US" altLang="zh-CN">
                <a:latin typeface="微软雅黑" panose="020B0503020204020204" pitchFamily="82" charset="2"/>
                <a:ea typeface="微软雅黑" panose="020B0503020204020204" pitchFamily="82" charset="2"/>
              </a:rPr>
              <a:t>—</a:t>
            </a:r>
            <a:r>
              <a:rPr lang="zh-CN" altLang="en-US">
                <a:latin typeface="微软雅黑" panose="020B0503020204020204" pitchFamily="82" charset="2"/>
                <a:ea typeface="微软雅黑" panose="020B0503020204020204" pitchFamily="82" charset="2"/>
              </a:rPr>
              <a:t>故障恢复</a:t>
            </a:r>
            <a:endParaRPr lang="en-US" altLang="zh-CN" sz="12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69980846-9F5C-724D-9147-D34E8650E913}"/>
                  </a:ext>
                </a:extLst>
              </p:cNvPr>
              <p:cNvSpPr txBox="1"/>
              <p:nvPr/>
            </p:nvSpPr>
            <p:spPr>
              <a:xfrm>
                <a:off x="1050551" y="1381778"/>
                <a:ext cx="4142897" cy="45243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CN" sz="2400" i="1" smtClean="0">
                          <a:latin typeface="Cambria Math" charset="0"/>
                        </a:rPr>
                        <m:t>001:&lt;</m:t>
                      </m:r>
                      <m:sSub>
                        <m:sSub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i="1">
                              <a:latin typeface="Cambria Math" charset="0"/>
                            </a:rPr>
                            <m:t>𝑇</m:t>
                          </m:r>
                        </m:e>
                        <m:sub>
                          <m:r>
                            <a:rPr kumimoji="1" lang="en-US" altLang="zh-CN" sz="2400" i="1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CN" sz="2400" i="1">
                          <a:latin typeface="Cambria Math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kumimoji="1" lang="en-US" altLang="zh-CN" sz="2400">
                          <a:latin typeface="Cambria Math" charset="0"/>
                        </a:rPr>
                        <m:t>start</m:t>
                      </m:r>
                      <m:r>
                        <a:rPr kumimoji="1" lang="en-US" altLang="zh-CN" sz="2400" i="1">
                          <a:latin typeface="Cambria Math" charset="0"/>
                        </a:rPr>
                        <m:t>&gt;</m:t>
                      </m:r>
                    </m:oMath>
                  </m:oMathPara>
                </a14:m>
                <a:endParaRPr kumimoji="1" lang="en-US" altLang="zh-CN" sz="2400" dirty="0">
                  <a:latin typeface="微软雅黑" panose="020B0503020204020204" pitchFamily="82" charset="2"/>
                  <a:ea typeface="微软雅黑" panose="020B0503020204020204" pitchFamily="82" charset="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CN" sz="2400">
                          <a:latin typeface="Cambria Math" charset="0"/>
                        </a:rPr>
                        <m:t>002:</m:t>
                      </m:r>
                      <m:r>
                        <a:rPr kumimoji="1" lang="en-US" altLang="zh-CN" sz="2400" i="1">
                          <a:latin typeface="Cambria Math" charset="0"/>
                        </a:rPr>
                        <m:t>&lt;</m:t>
                      </m:r>
                      <m:sSub>
                        <m:sSub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i="1">
                              <a:latin typeface="Cambria Math" charset="0"/>
                            </a:rPr>
                            <m:t>𝑇</m:t>
                          </m:r>
                        </m:e>
                        <m:sub>
                          <m:r>
                            <a:rPr kumimoji="1" lang="en-US" altLang="zh-CN" sz="2400" i="1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CN" sz="2400" i="1">
                          <a:latin typeface="Cambria Math" charset="0"/>
                        </a:rPr>
                        <m:t>, </m:t>
                      </m:r>
                      <m:r>
                        <a:rPr kumimoji="1" lang="en-US" altLang="zh-CN" sz="2400" i="1">
                          <a:latin typeface="Cambria Math" charset="0"/>
                        </a:rPr>
                        <m:t>𝐴</m:t>
                      </m:r>
                      <m:r>
                        <a:rPr kumimoji="1" lang="en-US" altLang="zh-CN" sz="2400" i="1">
                          <a:latin typeface="Cambria Math" charset="0"/>
                        </a:rPr>
                        <m:t>, 100, 300&gt;</m:t>
                      </m:r>
                    </m:oMath>
                  </m:oMathPara>
                </a14:m>
                <a:endParaRPr kumimoji="1" lang="zh-CN" altLang="en-US" sz="2400" dirty="0">
                  <a:latin typeface="微软雅黑" panose="020B0503020204020204" pitchFamily="82" charset="2"/>
                  <a:ea typeface="微软雅黑" panose="020B0503020204020204" pitchFamily="82" charset="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CN" sz="2400">
                          <a:latin typeface="Cambria Math" charset="0"/>
                        </a:rPr>
                        <m:t>003:</m:t>
                      </m:r>
                      <m:r>
                        <a:rPr kumimoji="1" lang="en-US" altLang="zh-CN" sz="2400" i="1">
                          <a:latin typeface="Cambria Math" charset="0"/>
                        </a:rPr>
                        <m:t>&lt;</m:t>
                      </m:r>
                      <m:sSub>
                        <m:sSub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i="1">
                              <a:latin typeface="Cambria Math" charset="0"/>
                            </a:rPr>
                            <m:t>𝑇</m:t>
                          </m:r>
                        </m:e>
                        <m:sub>
                          <m:r>
                            <a:rPr kumimoji="1" lang="en-US" altLang="zh-CN" sz="2400" i="1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,200, 250&gt;</m:t>
                      </m:r>
                    </m:oMath>
                  </m:oMathPara>
                </a14:m>
                <a:endParaRPr kumimoji="1" lang="en-US" altLang="zh-CN" sz="2400" dirty="0">
                  <a:latin typeface="微软雅黑" panose="020B0503020204020204" pitchFamily="82" charset="2"/>
                  <a:ea typeface="微软雅黑" panose="020B0503020204020204" pitchFamily="82" charset="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CN" sz="2400">
                          <a:latin typeface="Cambria Math" charset="0"/>
                        </a:rPr>
                        <m:t>004:</m:t>
                      </m:r>
                      <m:r>
                        <a:rPr kumimoji="1" lang="en-US" altLang="zh-CN" sz="2400" i="1">
                          <a:latin typeface="Cambria Math" charset="0"/>
                        </a:rPr>
                        <m:t>&lt;</m:t>
                      </m:r>
                      <m:sSub>
                        <m:sSub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i="1">
                              <a:latin typeface="Cambria Math" charset="0"/>
                            </a:rPr>
                            <m:t>𝑇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kumimoji="1" lang="en-US" altLang="zh-CN" sz="2400" i="1">
                          <a:latin typeface="Cambria Math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1" lang="en-US" altLang="zh-CN" sz="2400">
                          <a:latin typeface="Cambria Math" charset="0"/>
                        </a:rPr>
                        <m:t>start</m:t>
                      </m:r>
                      <m:r>
                        <a:rPr kumimoji="1" lang="en-US" altLang="zh-CN" sz="2400" i="1">
                          <a:latin typeface="Cambria Math" charset="0"/>
                        </a:rPr>
                        <m:t>&gt;</m:t>
                      </m:r>
                    </m:oMath>
                  </m:oMathPara>
                </a14:m>
                <a:endParaRPr kumimoji="1" lang="en-US" altLang="zh-CN" sz="2400" dirty="0">
                  <a:latin typeface="微软雅黑" panose="020B0503020204020204" pitchFamily="82" charset="2"/>
                  <a:ea typeface="微软雅黑" panose="020B0503020204020204" pitchFamily="82" charset="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CN" sz="2400">
                          <a:latin typeface="Cambria Math" charset="0"/>
                        </a:rPr>
                        <m:t>005:</m:t>
                      </m:r>
                      <m:r>
                        <a:rPr kumimoji="1" lang="en-US" altLang="zh-CN" sz="2400" i="1">
                          <a:latin typeface="Cambria Math" charset="0"/>
                        </a:rPr>
                        <m:t>&lt;</m:t>
                      </m:r>
                      <m:sSub>
                        <m:sSub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i="1">
                              <a:latin typeface="Cambria Math" charset="0"/>
                            </a:rPr>
                            <m:t>𝑇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CN" sz="2400" i="1">
                          <a:latin typeface="Cambria Math" charset="0"/>
                        </a:rPr>
                        <m:t>,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kumimoji="1" lang="en-US" altLang="zh-CN" sz="2400" i="1">
                          <a:latin typeface="Cambria Math" charset="0"/>
                        </a:rPr>
                        <m:t>,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kumimoji="1" lang="en-US" altLang="zh-CN" sz="2400" i="1">
                          <a:latin typeface="Cambria Math" charset="0"/>
                        </a:rPr>
                        <m:t>00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1" lang="zh-CN" alt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300</m:t>
                      </m:r>
                      <m:r>
                        <a:rPr kumimoji="1" lang="en-US" altLang="zh-CN" sz="2400" i="1">
                          <a:latin typeface="Cambria Math" charset="0"/>
                        </a:rPr>
                        <m:t>&gt;</m:t>
                      </m:r>
                    </m:oMath>
                  </m:oMathPara>
                </a14:m>
                <a:endParaRPr kumimoji="1" lang="zh-CN" altLang="en-US" sz="2400" dirty="0">
                  <a:latin typeface="微软雅黑" panose="020B0503020204020204" pitchFamily="82" charset="2"/>
                  <a:ea typeface="微软雅黑" panose="020B0503020204020204" pitchFamily="82" charset="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CN" sz="2400">
                          <a:latin typeface="Cambria Math" charset="0"/>
                        </a:rPr>
                        <m:t>006:</m:t>
                      </m:r>
                      <m:r>
                        <a:rPr kumimoji="1" lang="en-US" altLang="zh-CN" sz="2400" i="1">
                          <a:latin typeface="Cambria Math" charset="0"/>
                        </a:rPr>
                        <m:t>&lt;</m:t>
                      </m:r>
                      <m:sSub>
                        <m:sSub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i="1">
                              <a:latin typeface="Cambria Math" charset="0"/>
                            </a:rPr>
                            <m:t>𝑇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zh-CN" sz="2400" i="1">
                          <a:latin typeface="Cambria Math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1" lang="en-US" altLang="zh-CN" sz="2400">
                          <a:latin typeface="Cambria Math" charset="0"/>
                        </a:rPr>
                        <m:t>start</m:t>
                      </m:r>
                      <m:r>
                        <a:rPr kumimoji="1" lang="en-US" altLang="zh-CN" sz="2400" i="1">
                          <a:latin typeface="Cambria Math" charset="0"/>
                        </a:rPr>
                        <m:t>&gt;</m:t>
                      </m:r>
                    </m:oMath>
                  </m:oMathPara>
                </a14:m>
                <a:endParaRPr kumimoji="1" lang="en-US" altLang="zh-CN" sz="2400" dirty="0">
                  <a:latin typeface="微软雅黑" panose="020B0503020204020204" pitchFamily="82" charset="2"/>
                  <a:ea typeface="微软雅黑" panose="020B0503020204020204" pitchFamily="82" charset="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CN" sz="2400">
                          <a:latin typeface="Cambria Math" charset="0"/>
                        </a:rPr>
                        <m:t>00</m:t>
                      </m:r>
                      <m:r>
                        <a:rPr kumimoji="1" lang="en-US" altLang="zh-CN" sz="2400" b="0" i="0" smtClean="0">
                          <a:latin typeface="Cambria Math" panose="02040503050406030204" pitchFamily="18" charset="0"/>
                        </a:rPr>
                        <m:t>7</m:t>
                      </m:r>
                      <m:r>
                        <a:rPr kumimoji="1" lang="en-US" altLang="zh-CN" sz="2400">
                          <a:latin typeface="Cambria Math" charset="0"/>
                        </a:rPr>
                        <m:t>:</m:t>
                      </m:r>
                      <m:r>
                        <a:rPr kumimoji="1" lang="en-US" altLang="zh-CN" sz="2400" i="1">
                          <a:latin typeface="Cambria Math" charset="0"/>
                        </a:rPr>
                        <m:t>&lt;</m:t>
                      </m:r>
                      <m:sSub>
                        <m:sSub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i="1">
                              <a:latin typeface="Cambria Math" charset="0"/>
                            </a:rPr>
                            <m:t>𝑇</m:t>
                          </m:r>
                        </m:e>
                        <m:sub>
                          <m:r>
                            <a:rPr kumimoji="1" lang="en-US" altLang="zh-CN" sz="2400" i="1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,300, 350&gt;</m:t>
                      </m:r>
                    </m:oMath>
                  </m:oMathPara>
                </a14:m>
                <a:endParaRPr kumimoji="1" lang="en-US" altLang="zh-CN" sz="2400" dirty="0">
                  <a:latin typeface="微软雅黑" panose="020B0503020204020204" pitchFamily="82" charset="2"/>
                  <a:ea typeface="微软雅黑" panose="020B0503020204020204" pitchFamily="82" charset="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CN" sz="2400">
                          <a:latin typeface="Cambria Math" charset="0"/>
                        </a:rPr>
                        <m:t>00</m:t>
                      </m:r>
                      <m:r>
                        <a:rPr kumimoji="1" lang="en-US" altLang="zh-CN" sz="2400" b="0" i="0" smtClean="0">
                          <a:latin typeface="Cambria Math" panose="02040503050406030204" pitchFamily="18" charset="0"/>
                        </a:rPr>
                        <m:t>8</m:t>
                      </m:r>
                      <m:r>
                        <a:rPr kumimoji="1" lang="en-US" altLang="zh-CN" sz="2400">
                          <a:latin typeface="Cambria Math" charset="0"/>
                        </a:rPr>
                        <m:t>:</m:t>
                      </m:r>
                      <m:r>
                        <a:rPr kumimoji="1" lang="en-US" altLang="zh-CN" sz="2400" i="1">
                          <a:latin typeface="Cambria Math" charset="0"/>
                        </a:rPr>
                        <m:t>&lt;</m:t>
                      </m:r>
                      <m:sSub>
                        <m:sSub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i="1">
                              <a:latin typeface="Cambria Math" charset="0"/>
                            </a:rPr>
                            <m:t>𝑇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CN" sz="2400" i="1">
                          <a:latin typeface="Cambria Math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kumimoji="1" lang="en-US" altLang="zh-CN" sz="2400" b="0" i="0" smtClean="0">
                          <a:latin typeface="Cambria Math" panose="02040503050406030204" pitchFamily="18" charset="0"/>
                        </a:rPr>
                        <m:t>commit</m:t>
                      </m:r>
                      <m:r>
                        <a:rPr kumimoji="1" lang="en-US" altLang="zh-CN" sz="2400" i="1">
                          <a:latin typeface="Cambria Math" charset="0"/>
                        </a:rPr>
                        <m:t>&gt;</m:t>
                      </m:r>
                    </m:oMath>
                  </m:oMathPara>
                </a14:m>
                <a:endParaRPr kumimoji="1" lang="zh-CN" altLang="en-US" sz="2400" dirty="0">
                  <a:latin typeface="微软雅黑" panose="020B0503020204020204" pitchFamily="82" charset="2"/>
                  <a:ea typeface="微软雅黑" panose="020B0503020204020204" pitchFamily="82" charset="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CN" sz="2400">
                          <a:latin typeface="Cambria Math" charset="0"/>
                        </a:rPr>
                        <m:t>0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09</m:t>
                      </m:r>
                      <m:r>
                        <a:rPr kumimoji="1" lang="en-US" altLang="zh-CN" sz="2400" i="1">
                          <a:latin typeface="Cambria Math" charset="0"/>
                        </a:rPr>
                        <m:t>:&lt;</m:t>
                      </m:r>
                      <m:sSub>
                        <m:sSub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i="1">
                              <a:latin typeface="Cambria Math" charset="0"/>
                            </a:rPr>
                            <m:t>𝑇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1" lang="en-US" altLang="zh-CN" sz="2400" i="1">
                          <a:latin typeface="Cambria Math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, 250,450&gt;</m:t>
                      </m:r>
                    </m:oMath>
                  </m:oMathPara>
                </a14:m>
                <a:endParaRPr kumimoji="1" lang="en-US" altLang="zh-CN" sz="2400" dirty="0">
                  <a:latin typeface="微软雅黑" panose="020B0503020204020204" pitchFamily="82" charset="2"/>
                  <a:ea typeface="微软雅黑" panose="020B0503020204020204" pitchFamily="82" charset="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CN" sz="2400">
                          <a:latin typeface="Cambria Math" charset="0"/>
                        </a:rPr>
                        <m:t>0</m:t>
                      </m:r>
                      <m:r>
                        <a:rPr kumimoji="1" lang="en-US" altLang="zh-CN" sz="2400" i="1">
                          <a:latin typeface="Cambria Math" charset="0"/>
                        </a:rPr>
                        <m:t>1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kumimoji="1" lang="en-US" altLang="zh-CN" sz="2400" i="1">
                          <a:latin typeface="Cambria Math" charset="0"/>
                        </a:rPr>
                        <m:t>:&lt;</m:t>
                      </m:r>
                      <m:sSub>
                        <m:sSub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i="1">
                              <a:latin typeface="Cambria Math" charset="0"/>
                            </a:rPr>
                            <m:t>𝑇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zh-CN" sz="2400" i="1">
                          <a:latin typeface="Cambria Math" charset="0"/>
                        </a:rPr>
                        <m:t>,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kumimoji="1" lang="en-US" altLang="zh-CN" sz="2400" i="1">
                          <a:latin typeface="Cambria Math" charset="0"/>
                        </a:rPr>
                        <m:t>,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kumimoji="1" lang="en-US" altLang="zh-CN" sz="2400" i="1">
                          <a:latin typeface="Cambria Math" charset="0"/>
                        </a:rPr>
                        <m:t>00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,500</m:t>
                      </m:r>
                      <m:r>
                        <a:rPr kumimoji="1" lang="en-US" altLang="zh-CN" sz="2400" i="1">
                          <a:latin typeface="Cambria Math" charset="0"/>
                        </a:rPr>
                        <m:t>&gt;</m:t>
                      </m:r>
                    </m:oMath>
                  </m:oMathPara>
                </a14:m>
                <a:endParaRPr kumimoji="1" lang="en-US" altLang="zh-CN" sz="2400" dirty="0">
                  <a:latin typeface="微软雅黑" panose="020B0503020204020204" pitchFamily="82" charset="2"/>
                  <a:ea typeface="微软雅黑" panose="020B0503020204020204" pitchFamily="82" charset="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CN" sz="2400">
                          <a:latin typeface="Cambria Math" charset="0"/>
                        </a:rPr>
                        <m:t>01</m:t>
                      </m:r>
                      <m:r>
                        <a:rPr kumimoji="1" lang="en-US" altLang="zh-CN" sz="2400" b="0" i="0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kumimoji="1" lang="en-US" altLang="zh-CN" sz="2400">
                          <a:latin typeface="Cambria Math" charset="0"/>
                        </a:rPr>
                        <m:t>:</m:t>
                      </m:r>
                      <m:r>
                        <a:rPr kumimoji="1" lang="en-US" altLang="zh-CN" sz="2400" i="1">
                          <a:latin typeface="Cambria Math" charset="0"/>
                        </a:rPr>
                        <m:t>&lt;</m:t>
                      </m:r>
                      <m:sSub>
                        <m:sSub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i="1">
                              <a:latin typeface="Cambria Math" charset="0"/>
                            </a:rPr>
                            <m:t>𝑇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zh-CN" sz="2400" i="1">
                          <a:latin typeface="Cambria Math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kumimoji="1" lang="en-US" altLang="zh-CN" sz="2400" b="0" i="0" smtClean="0">
                          <a:latin typeface="Cambria Math" panose="02040503050406030204" pitchFamily="18" charset="0"/>
                        </a:rPr>
                        <m:t>commit</m:t>
                      </m:r>
                      <m:r>
                        <a:rPr kumimoji="1" lang="en-US" altLang="zh-CN" sz="2400" i="1">
                          <a:latin typeface="Cambria Math" charset="0"/>
                        </a:rPr>
                        <m:t>&gt;</m:t>
                      </m:r>
                    </m:oMath>
                  </m:oMathPara>
                </a14:m>
                <a:endParaRPr kumimoji="1" lang="en-US" altLang="zh-CN" sz="2400" dirty="0">
                  <a:latin typeface="微软雅黑" panose="020B0503020204020204" pitchFamily="82" charset="2"/>
                  <a:ea typeface="微软雅黑" panose="020B0503020204020204" pitchFamily="82" charset="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CN" sz="2400">
                          <a:latin typeface="Cambria Math" charset="0"/>
                        </a:rPr>
                        <m:t>01</m:t>
                      </m:r>
                      <m:r>
                        <a:rPr kumimoji="1" lang="en-US" altLang="zh-CN" sz="2400" b="0" i="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kumimoji="1" lang="en-US" altLang="zh-CN" sz="2400">
                          <a:latin typeface="Cambria Math" charset="0"/>
                        </a:rPr>
                        <m:t>:</m:t>
                      </m:r>
                      <m:r>
                        <a:rPr kumimoji="1" lang="en-US" altLang="zh-CN" sz="2400" i="1">
                          <a:latin typeface="Cambria Math" charset="0"/>
                        </a:rPr>
                        <m:t>&lt;</m:t>
                      </m:r>
                      <m:sSub>
                        <m:sSub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i="1">
                              <a:latin typeface="Cambria Math" charset="0"/>
                            </a:rPr>
                            <m:t>𝑇</m:t>
                          </m:r>
                        </m:e>
                        <m:sub>
                          <m:r>
                            <a:rPr kumimoji="1" lang="en-US" altLang="zh-CN" sz="2400" i="1">
                              <a:latin typeface="Cambria Math" charset="0"/>
                            </a:rPr>
                            <m:t>3</m:t>
                          </m:r>
                        </m:sub>
                      </m:sSub>
                      <m:r>
                        <a:rPr kumimoji="1" lang="en-US" altLang="zh-CN" sz="2400" i="1">
                          <a:latin typeface="Cambria Math" charset="0"/>
                        </a:rPr>
                        <m:t>,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kumimoji="1" lang="en-US" altLang="zh-CN" sz="2400" i="1">
                          <a:latin typeface="Cambria Math" charset="0"/>
                        </a:rPr>
                        <m:t>, 400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</a:rPr>
                        <m:t>,800</m:t>
                      </m:r>
                      <m:r>
                        <a:rPr kumimoji="1" lang="en-US" altLang="zh-CN" sz="2400" i="1">
                          <a:latin typeface="Cambria Math" charset="0"/>
                        </a:rPr>
                        <m:t>&gt;</m:t>
                      </m:r>
                    </m:oMath>
                  </m:oMathPara>
                </a14:m>
                <a:endParaRPr kumimoji="1" lang="en-US" altLang="zh-CN" sz="2400" dirty="0">
                  <a:latin typeface="微软雅黑" panose="020B0503020204020204" pitchFamily="82" charset="2"/>
                  <a:ea typeface="微软雅黑" panose="020B0503020204020204" pitchFamily="82" charset="2"/>
                </a:endParaRP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69980846-9F5C-724D-9147-D34E8650E9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0551" y="1381778"/>
                <a:ext cx="4142897" cy="4524315"/>
              </a:xfrm>
              <a:prstGeom prst="rect">
                <a:avLst/>
              </a:prstGeom>
              <a:blipFill>
                <a:blip r:embed="rId2"/>
                <a:stretch>
                  <a:fillRect l="-4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751500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18">
            <a:extLst>
              <a:ext uri="{FF2B5EF4-FFF2-40B4-BE49-F238E27FC236}">
                <a16:creationId xmlns:a16="http://schemas.microsoft.com/office/drawing/2014/main" id="{CC321423-27B1-4695-98F0-40ADA29E6082}"/>
              </a:ext>
            </a:extLst>
          </p:cNvPr>
          <p:cNvSpPr/>
          <p:nvPr/>
        </p:nvSpPr>
        <p:spPr>
          <a:xfrm>
            <a:off x="365935" y="1184022"/>
            <a:ext cx="11560534" cy="4911978"/>
          </a:xfrm>
          <a:prstGeom prst="roundRect">
            <a:avLst>
              <a:gd name="adj" fmla="val 9827"/>
            </a:avLst>
          </a:prstGeom>
          <a:solidFill>
            <a:schemeClr val="bg1"/>
          </a:solidFill>
          <a:ln w="12700" cap="flat">
            <a:gradFill>
              <a:gsLst>
                <a:gs pos="0">
                  <a:srgbClr val="3B20FF">
                    <a:alpha val="16000"/>
                  </a:srgbClr>
                </a:gs>
                <a:gs pos="100000">
                  <a:srgbClr val="6F1787"/>
                </a:gs>
              </a:gsLst>
              <a:lin ang="10800000" scaled="1"/>
            </a:gradFill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endParaRPr lang="zh-CN" altLang="en-US" b="1" dirty="0">
              <a:latin typeface="OPPOSans M" panose="00020600040101010101" pitchFamily="18" charset="-122"/>
              <a:ea typeface="OPPOSans M" panose="00020600040101010101" pitchFamily="18" charset="-122"/>
              <a:sym typeface="+mn-ea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89CC295-869D-174B-8C5D-BAD63CCDFC9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BBDC00-B9E2-4EFD-9306-2934E87247C6}" type="slidenum">
              <a:rPr lang="zh-CN" altLang="en-US" smtClean="0">
                <a:latin typeface="微软雅黑" panose="020B0503020204020204" pitchFamily="82" charset="2"/>
                <a:ea typeface="微软雅黑" panose="020B0503020204020204" pitchFamily="82" charset="2"/>
              </a:rPr>
              <a:pPr/>
              <a:t>85</a:t>
            </a:fld>
            <a:endParaRPr lang="zh-CN" altLang="en-US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5FEE05A2-1E94-8C48-B37E-F57BF0442F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微软雅黑" panose="020B0503020204020204" pitchFamily="82" charset="2"/>
                <a:ea typeface="微软雅黑" panose="020B0503020204020204" pitchFamily="82" charset="2"/>
              </a:rPr>
              <a:t>UndoNextLSN</a:t>
            </a:r>
            <a:endParaRPr kumimoji="1" lang="zh-CN" altLang="en-US" dirty="0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B198C06-3264-3341-AA18-7CE9DA7358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zh-CN" altLang="en-US">
                <a:latin typeface="微软雅黑" panose="020B0503020204020204" pitchFamily="82" charset="2"/>
                <a:ea typeface="微软雅黑" panose="020B0503020204020204" pitchFamily="82" charset="2"/>
              </a:rPr>
              <a:t>数据库系统</a:t>
            </a:r>
            <a:r>
              <a:rPr lang="en-US" altLang="zh-CN">
                <a:latin typeface="微软雅黑" panose="020B0503020204020204" pitchFamily="82" charset="2"/>
                <a:ea typeface="微软雅黑" panose="020B0503020204020204" pitchFamily="82" charset="2"/>
              </a:rPr>
              <a:t>—</a:t>
            </a:r>
            <a:r>
              <a:rPr lang="zh-CN" altLang="en-US">
                <a:latin typeface="微软雅黑" panose="020B0503020204020204" pitchFamily="82" charset="2"/>
                <a:ea typeface="微软雅黑" panose="020B0503020204020204" pitchFamily="82" charset="2"/>
              </a:rPr>
              <a:t>故障恢复</a:t>
            </a:r>
            <a:endParaRPr lang="en-US" altLang="zh-CN" sz="12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046281B-955A-8644-B6CF-F6C7C19381E7}"/>
              </a:ext>
            </a:extLst>
          </p:cNvPr>
          <p:cNvSpPr txBox="1"/>
          <p:nvPr/>
        </p:nvSpPr>
        <p:spPr>
          <a:xfrm>
            <a:off x="7714873" y="1240491"/>
            <a:ext cx="4111192" cy="5116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再次恢复时快速定位需要撤销的日志记录</a:t>
            </a:r>
            <a:endParaRPr kumimoji="1" lang="en-US" altLang="zh-CN" sz="20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en-US" altLang="zh-CN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LSN 4</a:t>
            </a:r>
            <a:r>
              <a:rPr kumimoji="1" lang="zh-CN" altLang="en-US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写入磁盘后系统崩溃，开始恢复</a:t>
            </a:r>
            <a:endParaRPr kumimoji="1" lang="en-US" altLang="zh-CN" sz="20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恢复过程写入</a:t>
            </a:r>
            <a:r>
              <a:rPr kumimoji="1" lang="en-US" altLang="zh-CN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LSN</a:t>
            </a:r>
            <a:r>
              <a:rPr kumimoji="1" lang="zh-CN" altLang="en-US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 </a:t>
            </a:r>
            <a:r>
              <a:rPr kumimoji="1" lang="en-US" altLang="zh-CN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5</a:t>
            </a:r>
            <a:r>
              <a:rPr kumimoji="1" lang="zh-CN" altLang="en-US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、</a:t>
            </a:r>
            <a:r>
              <a:rPr kumimoji="1" lang="en-US" altLang="zh-CN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LSN</a:t>
            </a:r>
            <a:r>
              <a:rPr kumimoji="1" lang="zh-CN" altLang="en-US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 </a:t>
            </a:r>
            <a:r>
              <a:rPr kumimoji="1" lang="en-US" altLang="zh-CN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6</a:t>
            </a:r>
            <a:r>
              <a:rPr kumimoji="1" lang="zh-CN" altLang="en-US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之后系统再次崩溃</a:t>
            </a:r>
            <a:endParaRPr kumimoji="1" lang="en-US" altLang="zh-CN" sz="20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zh-CN" altLang="en-US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再次恢复是根据</a:t>
            </a:r>
            <a:r>
              <a:rPr kumimoji="1" lang="en-US" altLang="zh-CN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LSN</a:t>
            </a:r>
            <a:r>
              <a:rPr kumimoji="1" lang="zh-CN" altLang="en-US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 </a:t>
            </a:r>
            <a:r>
              <a:rPr kumimoji="1" lang="en-US" altLang="zh-CN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6</a:t>
            </a:r>
            <a:r>
              <a:rPr kumimoji="1" lang="zh-CN" altLang="en-US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的</a:t>
            </a:r>
            <a:r>
              <a:rPr kumimoji="1" lang="en-US" altLang="zh-CN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UndoNextLSN</a:t>
            </a:r>
            <a:r>
              <a:rPr kumimoji="1" lang="zh-CN" altLang="en-US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找到</a:t>
            </a:r>
            <a:r>
              <a:rPr kumimoji="1" lang="en-US" altLang="zh-CN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LSN</a:t>
            </a:r>
            <a:r>
              <a:rPr kumimoji="1" lang="zh-CN" altLang="en-US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 </a:t>
            </a:r>
            <a:r>
              <a:rPr kumimoji="1" lang="en-US" altLang="zh-CN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2</a:t>
            </a:r>
            <a:r>
              <a:rPr kumimoji="1" lang="zh-CN" altLang="en-US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开始撤销，写入</a:t>
            </a:r>
            <a:r>
              <a:rPr kumimoji="1" lang="en-US" altLang="zh-CN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LSN</a:t>
            </a:r>
            <a:r>
              <a:rPr kumimoji="1" lang="zh-CN" altLang="en-US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 </a:t>
            </a:r>
            <a:r>
              <a:rPr kumimoji="1" lang="en-US" altLang="zh-CN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7</a:t>
            </a:r>
            <a:r>
              <a:rPr kumimoji="1" lang="zh-CN" altLang="en-US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、</a:t>
            </a:r>
            <a:r>
              <a:rPr kumimoji="1" lang="en-US" altLang="zh-CN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LSN</a:t>
            </a:r>
            <a:r>
              <a:rPr kumimoji="1" lang="zh-CN" altLang="en-US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 </a:t>
            </a:r>
            <a:r>
              <a:rPr kumimoji="1" lang="en-US" altLang="zh-CN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8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kumimoji="1" lang="en-US" altLang="zh-CN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LSN</a:t>
            </a:r>
            <a:r>
              <a:rPr kumimoji="1" lang="zh-CN" altLang="en-US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 </a:t>
            </a:r>
            <a:r>
              <a:rPr kumimoji="1" lang="en-US" altLang="zh-CN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3</a:t>
            </a:r>
            <a:r>
              <a:rPr kumimoji="1" lang="zh-CN" altLang="en-US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、</a:t>
            </a:r>
            <a:r>
              <a:rPr kumimoji="1" lang="en-US" altLang="zh-CN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LSN</a:t>
            </a:r>
            <a:r>
              <a:rPr kumimoji="1" lang="zh-CN" altLang="en-US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 </a:t>
            </a:r>
            <a:r>
              <a:rPr kumimoji="1" lang="en-US" altLang="zh-CN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4</a:t>
            </a:r>
            <a:r>
              <a:rPr kumimoji="1" lang="zh-CN" altLang="en-US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的撤销被跳过了</a:t>
            </a:r>
            <a:endParaRPr kumimoji="1" lang="en-US" altLang="zh-CN" sz="20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ü"/>
            </a:pPr>
            <a:endParaRPr kumimoji="1" lang="zh-CN" altLang="en-US" sz="20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81AE365-9649-2C47-9EAB-7C16B466CBE3}"/>
              </a:ext>
            </a:extLst>
          </p:cNvPr>
          <p:cNvSpPr txBox="1"/>
          <p:nvPr/>
        </p:nvSpPr>
        <p:spPr>
          <a:xfrm>
            <a:off x="705440" y="1628023"/>
            <a:ext cx="67702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p"/>
            </a:pPr>
            <a:r>
              <a:rPr kumimoji="1" lang="en" altLang="zh-CN" sz="2400" b="1" dirty="0">
                <a:solidFill>
                  <a:srgbClr val="701988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undoNextLSN</a:t>
            </a:r>
            <a:r>
              <a:rPr kumimoji="1" lang="zh-CN" altLang="en-US" sz="2400" b="1" dirty="0">
                <a:solidFill>
                  <a:srgbClr val="701988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：位于每条</a:t>
            </a:r>
            <a:r>
              <a:rPr kumimoji="1" lang="en-US" altLang="zh-CN" sz="2400" b="1" dirty="0">
                <a:solidFill>
                  <a:srgbClr val="701988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CLR</a:t>
            </a:r>
            <a:r>
              <a:rPr kumimoji="1" lang="zh-CN" altLang="en-US" sz="2400" b="1" dirty="0">
                <a:solidFill>
                  <a:srgbClr val="701988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中，代表事务下一条需要回滚的日志记录的</a:t>
            </a:r>
            <a:r>
              <a:rPr kumimoji="1" lang="en" altLang="zh-CN" sz="2400" b="1" dirty="0">
                <a:solidFill>
                  <a:srgbClr val="701988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LSN</a:t>
            </a:r>
            <a:r>
              <a:rPr kumimoji="1" lang="zh-CN" altLang="en" sz="2400" b="1" dirty="0">
                <a:solidFill>
                  <a:srgbClr val="701988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 </a:t>
            </a:r>
            <a:endParaRPr kumimoji="1" lang="zh-CN" altLang="en-US" sz="2400" b="1" dirty="0">
              <a:solidFill>
                <a:srgbClr val="701988"/>
              </a:solidFill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5FBCAF25-E24C-1DFF-3750-10798B7276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6531624"/>
              </p:ext>
            </p:extLst>
          </p:nvPr>
        </p:nvGraphicFramePr>
        <p:xfrm>
          <a:off x="874294" y="3094517"/>
          <a:ext cx="5382126" cy="2468880"/>
        </p:xfrm>
        <a:graphic>
          <a:graphicData uri="http://schemas.openxmlformats.org/drawingml/2006/table">
            <a:tbl>
              <a:tblPr/>
              <a:tblGrid>
                <a:gridCol w="1077315">
                  <a:extLst>
                    <a:ext uri="{9D8B030D-6E8A-4147-A177-3AD203B41FA5}">
                      <a16:colId xmlns:a16="http://schemas.microsoft.com/office/drawing/2014/main" val="4203729212"/>
                    </a:ext>
                  </a:extLst>
                </a:gridCol>
                <a:gridCol w="1075832">
                  <a:extLst>
                    <a:ext uri="{9D8B030D-6E8A-4147-A177-3AD203B41FA5}">
                      <a16:colId xmlns:a16="http://schemas.microsoft.com/office/drawing/2014/main" val="2541982532"/>
                    </a:ext>
                  </a:extLst>
                </a:gridCol>
                <a:gridCol w="1077315">
                  <a:extLst>
                    <a:ext uri="{9D8B030D-6E8A-4147-A177-3AD203B41FA5}">
                      <a16:colId xmlns:a16="http://schemas.microsoft.com/office/drawing/2014/main" val="566527704"/>
                    </a:ext>
                  </a:extLst>
                </a:gridCol>
                <a:gridCol w="1075832">
                  <a:extLst>
                    <a:ext uri="{9D8B030D-6E8A-4147-A177-3AD203B41FA5}">
                      <a16:colId xmlns:a16="http://schemas.microsoft.com/office/drawing/2014/main" val="1539032303"/>
                    </a:ext>
                  </a:extLst>
                </a:gridCol>
                <a:gridCol w="1075832">
                  <a:extLst>
                    <a:ext uri="{9D8B030D-6E8A-4147-A177-3AD203B41FA5}">
                      <a16:colId xmlns:a16="http://schemas.microsoft.com/office/drawing/2014/main" val="2931969616"/>
                    </a:ext>
                  </a:extLst>
                </a:gridCol>
              </a:tblGrid>
              <a:tr h="27429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LSN</a:t>
                      </a:r>
                    </a:p>
                  </a:txBody>
                  <a:tcPr marL="45720" marR="4572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800" kern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Type</a:t>
                      </a: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Tid</a:t>
                      </a: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prevLSN</a:t>
                      </a: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Data</a:t>
                      </a: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1485752"/>
                  </a:ext>
                </a:extLst>
              </a:tr>
              <a:tr h="27429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800" kern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45720" marR="4572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SOT</a:t>
                      </a: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800" kern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sz="18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sz="18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4317175"/>
                  </a:ext>
                </a:extLst>
              </a:tr>
              <a:tr h="27429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800" kern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45720" marR="4572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800" kern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UP</a:t>
                      </a: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</a:t>
                      </a: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4735866"/>
                  </a:ext>
                </a:extLst>
              </a:tr>
              <a:tr h="27429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800" kern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45720" marR="4572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800" kern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UP</a:t>
                      </a: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B</a:t>
                      </a: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1481619"/>
                  </a:ext>
                </a:extLst>
              </a:tr>
              <a:tr h="27429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800" kern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45720" marR="4572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UP</a:t>
                      </a: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</a:t>
                      </a: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16550384"/>
                  </a:ext>
                </a:extLst>
              </a:tr>
              <a:tr h="27429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800" kern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marL="45720" marR="4572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CLR</a:t>
                      </a: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C,</a:t>
                      </a:r>
                      <a:r>
                        <a:rPr lang="en-US" sz="1800" kern="1200" dirty="0">
                          <a:solidFill>
                            <a:srgbClr val="3B20FF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3</a:t>
                      </a: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29275223"/>
                  </a:ext>
                </a:extLst>
              </a:tr>
              <a:tr h="27429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800" kern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 marL="45720" marR="4572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CLR</a:t>
                      </a: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B, </a:t>
                      </a:r>
                      <a:r>
                        <a:rPr lang="en-US" sz="1800" kern="1200" dirty="0">
                          <a:solidFill>
                            <a:srgbClr val="3B20FF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6822073"/>
                  </a:ext>
                </a:extLst>
              </a:tr>
              <a:tr h="27429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800" kern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7</a:t>
                      </a:r>
                    </a:p>
                  </a:txBody>
                  <a:tcPr marL="45720" marR="4572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CLR</a:t>
                      </a: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A, </a:t>
                      </a:r>
                      <a:r>
                        <a:rPr lang="en-US" sz="1800" kern="1200" dirty="0">
                          <a:solidFill>
                            <a:srgbClr val="3B20FF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3843724"/>
                  </a:ext>
                </a:extLst>
              </a:tr>
              <a:tr h="27429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8</a:t>
                      </a:r>
                    </a:p>
                  </a:txBody>
                  <a:tcPr marL="45720" marR="4572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EOT</a:t>
                      </a: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7</a:t>
                      </a: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sz="18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0608009"/>
                  </a:ext>
                </a:extLst>
              </a:tr>
            </a:tbl>
          </a:graphicData>
        </a:graphic>
      </p:graphicFrame>
      <p:cxnSp>
        <p:nvCxnSpPr>
          <p:cNvPr id="11" name="直线连接符 10">
            <a:extLst>
              <a:ext uri="{FF2B5EF4-FFF2-40B4-BE49-F238E27FC236}">
                <a16:creationId xmlns:a16="http://schemas.microsoft.com/office/drawing/2014/main" id="{2AAD5E25-CC25-A8CB-0842-DFD99EFE3827}"/>
              </a:ext>
            </a:extLst>
          </p:cNvPr>
          <p:cNvCxnSpPr>
            <a:cxnSpLocks/>
          </p:cNvCxnSpPr>
          <p:nvPr/>
        </p:nvCxnSpPr>
        <p:spPr>
          <a:xfrm>
            <a:off x="6256420" y="4457260"/>
            <a:ext cx="1287380" cy="0"/>
          </a:xfrm>
          <a:prstGeom prst="line">
            <a:avLst/>
          </a:prstGeom>
          <a:ln w="317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6F9EFC34-79CD-FF1D-62A6-F4E17771AD9D}"/>
              </a:ext>
            </a:extLst>
          </p:cNvPr>
          <p:cNvSpPr txBox="1"/>
          <p:nvPr/>
        </p:nvSpPr>
        <p:spPr>
          <a:xfrm>
            <a:off x="6256420" y="4087928"/>
            <a:ext cx="1612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 dirty="0">
                <a:latin typeface="微软雅黑" panose="020B0503020204020204" pitchFamily="82" charset="2"/>
                <a:ea typeface="微软雅黑" panose="020B0503020204020204" pitchFamily="82" charset="2"/>
              </a:rPr>
              <a:t>第一次崩溃</a:t>
            </a:r>
          </a:p>
        </p:txBody>
      </p:sp>
      <p:cxnSp>
        <p:nvCxnSpPr>
          <p:cNvPr id="13" name="直线连接符 12">
            <a:extLst>
              <a:ext uri="{FF2B5EF4-FFF2-40B4-BE49-F238E27FC236}">
                <a16:creationId xmlns:a16="http://schemas.microsoft.com/office/drawing/2014/main" id="{0DBF9443-F6BE-FF11-3442-7C2CD00D9432}"/>
              </a:ext>
            </a:extLst>
          </p:cNvPr>
          <p:cNvCxnSpPr>
            <a:cxnSpLocks/>
          </p:cNvCxnSpPr>
          <p:nvPr/>
        </p:nvCxnSpPr>
        <p:spPr>
          <a:xfrm>
            <a:off x="6256420" y="5010328"/>
            <a:ext cx="1287380" cy="0"/>
          </a:xfrm>
          <a:prstGeom prst="line">
            <a:avLst/>
          </a:prstGeom>
          <a:ln w="317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82F1B741-9691-074B-6B65-62AD1145163F}"/>
              </a:ext>
            </a:extLst>
          </p:cNvPr>
          <p:cNvSpPr txBox="1"/>
          <p:nvPr/>
        </p:nvSpPr>
        <p:spPr>
          <a:xfrm>
            <a:off x="6256420" y="4640996"/>
            <a:ext cx="1612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 dirty="0">
                <a:latin typeface="微软雅黑" panose="020B0503020204020204" pitchFamily="82" charset="2"/>
                <a:ea typeface="微软雅黑" panose="020B0503020204020204" pitchFamily="82" charset="2"/>
              </a:rPr>
              <a:t>第二次崩溃</a:t>
            </a:r>
          </a:p>
        </p:txBody>
      </p:sp>
      <p:cxnSp>
        <p:nvCxnSpPr>
          <p:cNvPr id="8" name="直线箭头连接符 7">
            <a:extLst>
              <a:ext uri="{FF2B5EF4-FFF2-40B4-BE49-F238E27FC236}">
                <a16:creationId xmlns:a16="http://schemas.microsoft.com/office/drawing/2014/main" id="{709B34CD-4109-E211-E338-9193326F3405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5923205" y="5224896"/>
            <a:ext cx="841574" cy="338501"/>
          </a:xfrm>
          <a:prstGeom prst="straightConnector1">
            <a:avLst/>
          </a:prstGeom>
          <a:noFill/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FDA25C47-717E-F30A-9EE4-8B7397639925}"/>
              </a:ext>
            </a:extLst>
          </p:cNvPr>
          <p:cNvSpPr txBox="1"/>
          <p:nvPr/>
        </p:nvSpPr>
        <p:spPr>
          <a:xfrm>
            <a:off x="5956540" y="5671194"/>
            <a:ext cx="19121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" altLang="zh-CN" sz="1800" b="1" dirty="0" err="1">
                <a:solidFill>
                  <a:srgbClr val="701988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undoNextLSN</a:t>
            </a:r>
            <a:endParaRPr lang="zh-CN" altLang="en-US" b="1" dirty="0">
              <a:solidFill>
                <a:srgbClr val="701988"/>
              </a:solidFill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38079060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18">
            <a:extLst>
              <a:ext uri="{FF2B5EF4-FFF2-40B4-BE49-F238E27FC236}">
                <a16:creationId xmlns:a16="http://schemas.microsoft.com/office/drawing/2014/main" id="{D7155204-39A2-449C-826F-67DDB67A145E}"/>
              </a:ext>
            </a:extLst>
          </p:cNvPr>
          <p:cNvSpPr/>
          <p:nvPr/>
        </p:nvSpPr>
        <p:spPr>
          <a:xfrm>
            <a:off x="365935" y="1184022"/>
            <a:ext cx="11330766" cy="4911978"/>
          </a:xfrm>
          <a:prstGeom prst="roundRect">
            <a:avLst>
              <a:gd name="adj" fmla="val 9827"/>
            </a:avLst>
          </a:prstGeom>
          <a:solidFill>
            <a:schemeClr val="bg1"/>
          </a:solidFill>
          <a:ln w="12700" cap="flat">
            <a:gradFill>
              <a:gsLst>
                <a:gs pos="0">
                  <a:srgbClr val="3B20FF">
                    <a:alpha val="16000"/>
                  </a:srgbClr>
                </a:gs>
                <a:gs pos="100000">
                  <a:srgbClr val="6F1787"/>
                </a:gs>
              </a:gsLst>
              <a:lin ang="10800000" scaled="1"/>
            </a:gradFill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endParaRPr lang="zh-CN" altLang="en-US" b="1" dirty="0">
              <a:latin typeface="OPPOSans M" panose="00020600040101010101" pitchFamily="18" charset="-122"/>
              <a:ea typeface="OPPOSans M" panose="00020600040101010101" pitchFamily="18" charset="-122"/>
              <a:sym typeface="+mn-ea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2D2B1242-C358-704A-BF59-6162BDC3DD2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BBDC00-B9E2-4EFD-9306-2934E87247C6}" type="slidenum">
              <a:rPr lang="zh-CN" altLang="en-US" smtClean="0">
                <a:latin typeface="微软雅黑" panose="020B0503020204020204" pitchFamily="82" charset="2"/>
                <a:ea typeface="微软雅黑" panose="020B0503020204020204" pitchFamily="82" charset="2"/>
              </a:rPr>
              <a:pPr/>
              <a:t>86</a:t>
            </a:fld>
            <a:endParaRPr lang="zh-CN" altLang="en-US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4253E543-C826-2046-B02B-1D737F28D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微软雅黑" panose="020B0503020204020204" pitchFamily="82" charset="2"/>
                <a:ea typeface="微软雅黑" panose="020B0503020204020204" pitchFamily="82" charset="2"/>
              </a:rPr>
              <a:t>ARIES</a:t>
            </a:r>
            <a:r>
              <a:rPr lang="zh-CN" altLang="en-US" dirty="0">
                <a:latin typeface="微软雅黑" panose="020B0503020204020204" pitchFamily="82" charset="2"/>
                <a:ea typeface="微软雅黑" panose="020B0503020204020204" pitchFamily="82" charset="2"/>
              </a:rPr>
              <a:t>算法的</a:t>
            </a:r>
            <a:r>
              <a:rPr lang="en-US" altLang="zh-CN" dirty="0">
                <a:latin typeface="微软雅黑" panose="020B0503020204020204" pitchFamily="82" charset="2"/>
                <a:ea typeface="微软雅黑" panose="020B0503020204020204" pitchFamily="82" charset="2"/>
              </a:rPr>
              <a:t>WAL</a:t>
            </a:r>
            <a:endParaRPr kumimoji="1" lang="zh-CN" altLang="en-US" dirty="0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71C3A2E-B4C9-0F44-9493-A8923EA184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5420" y="1365188"/>
            <a:ext cx="5765800" cy="5005387"/>
          </a:xfrm>
        </p:spPr>
        <p:txBody>
          <a:bodyPr/>
          <a:lstStyle/>
          <a:p>
            <a:r>
              <a:rPr kumimoji="1" lang="en-US" altLang="zh-CN" sz="2400" dirty="0">
                <a:latin typeface="微软雅黑" panose="020B0503020204020204" pitchFamily="82" charset="2"/>
                <a:ea typeface="微软雅黑" panose="020B0503020204020204" pitchFamily="82" charset="2"/>
              </a:rPr>
              <a:t>ARIES</a:t>
            </a:r>
            <a:r>
              <a:rPr kumimoji="1" lang="zh-CN" altLang="en-US" sz="2400" dirty="0">
                <a:latin typeface="微软雅黑" panose="020B0503020204020204" pitchFamily="82" charset="2"/>
                <a:ea typeface="微软雅黑" panose="020B0503020204020204" pitchFamily="82" charset="2"/>
              </a:rPr>
              <a:t>算法使用了</a:t>
            </a:r>
            <a:r>
              <a:rPr kumimoji="1" lang="en-US" altLang="zh-CN" sz="2400" dirty="0">
                <a:latin typeface="微软雅黑" panose="020B0503020204020204" pitchFamily="82" charset="2"/>
                <a:ea typeface="微软雅黑" panose="020B0503020204020204" pitchFamily="82" charset="2"/>
              </a:rPr>
              <a:t>undo/redo</a:t>
            </a:r>
            <a:r>
              <a:rPr kumimoji="1" lang="zh-CN" altLang="en-US" sz="2400" dirty="0">
                <a:latin typeface="微软雅黑" panose="020B0503020204020204" pitchFamily="82" charset="2"/>
                <a:ea typeface="微软雅黑" panose="020B0503020204020204" pitchFamily="82" charset="2"/>
              </a:rPr>
              <a:t>日志，因此</a:t>
            </a:r>
            <a:r>
              <a:rPr lang="zh-CN" altLang="en-US" sz="2400" dirty="0">
                <a:latin typeface="微软雅黑" panose="020B0503020204020204" pitchFamily="82" charset="2"/>
                <a:ea typeface="微软雅黑" panose="020B0503020204020204" pitchFamily="82" charset="2"/>
              </a:rPr>
              <a:t>也需要满足预写日志的条件</a:t>
            </a:r>
            <a:endParaRPr lang="en-US" altLang="zh-CN" sz="24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r>
              <a:rPr lang="en-US" altLang="zh-CN" sz="2400" dirty="0">
                <a:latin typeface="微软雅黑" panose="020B0503020204020204" pitchFamily="82" charset="2"/>
                <a:ea typeface="微软雅黑" panose="020B0503020204020204" pitchFamily="82" charset="2"/>
              </a:rPr>
              <a:t>ARIES</a:t>
            </a:r>
            <a:r>
              <a:rPr lang="zh-CN" altLang="en-US" sz="2400" dirty="0">
                <a:latin typeface="微软雅黑" panose="020B0503020204020204" pitchFamily="82" charset="2"/>
                <a:ea typeface="微软雅黑" panose="020B0503020204020204" pitchFamily="82" charset="2"/>
              </a:rPr>
              <a:t>中含有</a:t>
            </a:r>
            <a:r>
              <a:rPr lang="en-US" altLang="zh-CN" sz="2400" dirty="0">
                <a:latin typeface="微软雅黑" panose="020B0503020204020204" pitchFamily="82" charset="2"/>
                <a:ea typeface="微软雅黑" panose="020B0503020204020204" pitchFamily="82" charset="2"/>
              </a:rPr>
              <a:t>FlushedLSN</a:t>
            </a:r>
            <a:r>
              <a:rPr lang="zh-CN" altLang="en-US" sz="2400" dirty="0">
                <a:latin typeface="微软雅黑" panose="020B0503020204020204" pitchFamily="82" charset="2"/>
                <a:ea typeface="微软雅黑" panose="020B0503020204020204" pitchFamily="82" charset="2"/>
              </a:rPr>
              <a:t>字段，表示写入磁盘日志最大的</a:t>
            </a:r>
            <a:r>
              <a:rPr lang="en-US" altLang="zh-CN" sz="2400" dirty="0">
                <a:latin typeface="微软雅黑" panose="020B0503020204020204" pitchFamily="82" charset="2"/>
                <a:ea typeface="微软雅黑" panose="020B0503020204020204" pitchFamily="82" charset="2"/>
              </a:rPr>
              <a:t>LSN</a:t>
            </a:r>
          </a:p>
          <a:p>
            <a:r>
              <a:rPr lang="zh-CN" altLang="en-US" sz="2400" dirty="0">
                <a:latin typeface="微软雅黑" panose="020B0503020204020204" pitchFamily="82" charset="2"/>
                <a:ea typeface="微软雅黑" panose="020B0503020204020204" pitchFamily="82" charset="2"/>
              </a:rPr>
              <a:t>脏页写回磁盘时，需满足</a:t>
            </a:r>
            <a:r>
              <a:rPr lang="en-US" altLang="zh-CN" sz="2400" dirty="0">
                <a:latin typeface="微软雅黑" panose="020B0503020204020204" pitchFamily="82" charset="2"/>
                <a:ea typeface="微软雅黑" panose="020B0503020204020204" pitchFamily="82" charset="2"/>
              </a:rPr>
              <a:t>PageLSN &lt;= </a:t>
            </a:r>
            <a:r>
              <a:rPr lang="en-US" altLang="zh-CN" sz="2400" dirty="0" err="1">
                <a:latin typeface="微软雅黑" panose="020B0503020204020204" pitchFamily="82" charset="2"/>
                <a:ea typeface="微软雅黑" panose="020B0503020204020204" pitchFamily="82" charset="2"/>
              </a:rPr>
              <a:t>FlushedLSN</a:t>
            </a:r>
            <a:endParaRPr lang="en-US" altLang="zh-CN" sz="24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r>
              <a:rPr lang="zh-CN" altLang="en-US" sz="2400" dirty="0">
                <a:latin typeface="微软雅黑" panose="020B0503020204020204" pitchFamily="82" charset="2"/>
                <a:ea typeface="微软雅黑" panose="020B0503020204020204" pitchFamily="82" charset="2"/>
              </a:rPr>
              <a:t>事务提交时需要满足</a:t>
            </a:r>
            <a:r>
              <a:rPr lang="en-US" altLang="zh-CN" sz="2400" dirty="0">
                <a:latin typeface="微软雅黑" panose="020B0503020204020204" pitchFamily="82" charset="2"/>
                <a:ea typeface="微软雅黑" panose="020B0503020204020204" pitchFamily="82" charset="2"/>
              </a:rPr>
              <a:t>LastLSN &lt;= FlushedLSN</a:t>
            </a:r>
          </a:p>
          <a:p>
            <a:r>
              <a:rPr kumimoji="1" lang="en-US" altLang="zh-CN" sz="2400" dirty="0">
                <a:latin typeface="微软雅黑" panose="020B0503020204020204" pitchFamily="82" charset="2"/>
                <a:ea typeface="微软雅黑" panose="020B0503020204020204" pitchFamily="82" charset="2"/>
              </a:rPr>
              <a:t>ARIES</a:t>
            </a:r>
            <a:r>
              <a:rPr kumimoji="1" lang="zh-CN" altLang="en-US" sz="2400" dirty="0">
                <a:latin typeface="微软雅黑" panose="020B0503020204020204" pitchFamily="82" charset="2"/>
                <a:ea typeface="微软雅黑" panose="020B0503020204020204" pitchFamily="82" charset="2"/>
              </a:rPr>
              <a:t>中日志记录会</a:t>
            </a:r>
            <a:r>
              <a:rPr lang="zh-CN" altLang="en-US" sz="2400" dirty="0">
                <a:latin typeface="微软雅黑" panose="020B0503020204020204" pitchFamily="82" charset="2"/>
                <a:ea typeface="微软雅黑" panose="020B0503020204020204" pitchFamily="82" charset="2"/>
              </a:rPr>
              <a:t>批量定时从内存写回磁盘，每次写入完成时会更新</a:t>
            </a:r>
            <a:r>
              <a:rPr lang="en-US" altLang="zh-CN" sz="2400" dirty="0">
                <a:latin typeface="微软雅黑" panose="020B0503020204020204" pitchFamily="82" charset="2"/>
                <a:ea typeface="微软雅黑" panose="020B0503020204020204" pitchFamily="82" charset="2"/>
              </a:rPr>
              <a:t>FlushedLSN</a:t>
            </a:r>
            <a:endParaRPr kumimoji="1" lang="zh-CN" altLang="en-US" sz="24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491CDA9-022C-534E-97DE-3C47A12D37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zh-CN" altLang="en-US">
                <a:latin typeface="微软雅黑" panose="020B0503020204020204" pitchFamily="82" charset="2"/>
                <a:ea typeface="微软雅黑" panose="020B0503020204020204" pitchFamily="82" charset="2"/>
              </a:rPr>
              <a:t>数据库系统</a:t>
            </a:r>
            <a:r>
              <a:rPr lang="en-US" altLang="zh-CN">
                <a:latin typeface="微软雅黑" panose="020B0503020204020204" pitchFamily="82" charset="2"/>
                <a:ea typeface="微软雅黑" panose="020B0503020204020204" pitchFamily="82" charset="2"/>
              </a:rPr>
              <a:t>—</a:t>
            </a:r>
            <a:r>
              <a:rPr lang="zh-CN" altLang="en-US">
                <a:latin typeface="微软雅黑" panose="020B0503020204020204" pitchFamily="82" charset="2"/>
                <a:ea typeface="微软雅黑" panose="020B0503020204020204" pitchFamily="82" charset="2"/>
              </a:rPr>
              <a:t>故障恢复</a:t>
            </a:r>
            <a:endParaRPr lang="en-US" altLang="zh-CN" sz="12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9DA6F470-9786-12F0-463D-789A218562E5}"/>
              </a:ext>
            </a:extLst>
          </p:cNvPr>
          <p:cNvSpPr/>
          <p:nvPr/>
        </p:nvSpPr>
        <p:spPr bwMode="auto">
          <a:xfrm>
            <a:off x="6668667" y="1741100"/>
            <a:ext cx="3044825" cy="1573213"/>
          </a:xfrm>
          <a:prstGeom prst="rect">
            <a:avLst/>
          </a:prstGeom>
          <a:solidFill>
            <a:srgbClr val="CCCC00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82" charset="2"/>
                <a:ea typeface="微软雅黑" panose="020B0503020204020204" pitchFamily="82" charset="2"/>
              </a:rPr>
              <a:t>LSN	TID     </a:t>
            </a:r>
            <a:r>
              <a:rPr kumimoji="0" lang="en-U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82" charset="2"/>
                <a:ea typeface="微软雅黑" panose="020B0503020204020204" pitchFamily="82" charset="2"/>
              </a:rPr>
              <a:t>prevLSN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82" charset="2"/>
                <a:ea typeface="微软雅黑" panose="020B0503020204020204" pitchFamily="82" charset="2"/>
              </a:rPr>
              <a:t>Undo Image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82" charset="2"/>
                <a:ea typeface="微软雅黑" panose="020B0503020204020204" pitchFamily="82" charset="2"/>
              </a:rPr>
              <a:t>(</a:t>
            </a:r>
            <a:r>
              <a:rPr kumimoji="0" lang="en-U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82" charset="2"/>
                <a:ea typeface="微软雅黑" panose="020B0503020204020204" pitchFamily="82" charset="2"/>
              </a:rPr>
              <a:t>逻辑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82" charset="2"/>
                <a:ea typeface="微软雅黑" panose="020B0503020204020204" pitchFamily="82" charset="2"/>
              </a:rPr>
              <a:t>)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82" charset="2"/>
                <a:ea typeface="微软雅黑" panose="020B0503020204020204" pitchFamily="82" charset="2"/>
              </a:rPr>
              <a:t>Redo Image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82" charset="2"/>
                <a:ea typeface="微软雅黑" panose="020B0503020204020204" pitchFamily="82" charset="2"/>
              </a:rPr>
              <a:t>(</a:t>
            </a:r>
            <a:r>
              <a:rPr kumimoji="0" lang="en-U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82" charset="2"/>
                <a:ea typeface="微软雅黑" panose="020B0503020204020204" pitchFamily="82" charset="2"/>
              </a:rPr>
              <a:t>物理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82" charset="2"/>
                <a:ea typeface="微软雅黑" panose="020B0503020204020204" pitchFamily="82" charset="2"/>
              </a:rPr>
              <a:t>)</a:t>
            </a:r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F68E152A-05F9-14B6-7C1C-389E823C557A}"/>
              </a:ext>
            </a:extLst>
          </p:cNvPr>
          <p:cNvSpPr/>
          <p:nvPr/>
        </p:nvSpPr>
        <p:spPr bwMode="auto">
          <a:xfrm>
            <a:off x="6668667" y="3908038"/>
            <a:ext cx="3044825" cy="988685"/>
          </a:xfrm>
          <a:prstGeom prst="rect">
            <a:avLst/>
          </a:prstGeom>
          <a:solidFill>
            <a:srgbClr val="669999">
              <a:lumMod val="20000"/>
              <a:lumOff val="80000"/>
            </a:srgb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82" charset="2"/>
                <a:ea typeface="微软雅黑" panose="020B0503020204020204" pitchFamily="82" charset="2"/>
              </a:rPr>
              <a:t>pageLSN</a:t>
            </a: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82" charset="2"/>
                <a:ea typeface="微软雅黑" panose="020B0503020204020204" pitchFamily="82" charset="2"/>
              </a:rPr>
              <a:t>刷新页面时的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82" charset="2"/>
                <a:ea typeface="微软雅黑" panose="020B0503020204020204" pitchFamily="82" charset="2"/>
              </a:rPr>
              <a:t>LSN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F278FBFD-020F-C602-0C10-C07F5E3BC28E}"/>
              </a:ext>
            </a:extLst>
          </p:cNvPr>
          <p:cNvSpPr txBox="1"/>
          <p:nvPr/>
        </p:nvSpPr>
        <p:spPr>
          <a:xfrm>
            <a:off x="6668667" y="1396613"/>
            <a:ext cx="2076450" cy="40011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b="1" dirty="0" err="1">
                <a:solidFill>
                  <a:srgbClr val="000000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日志记录格式</a:t>
            </a:r>
            <a:endParaRPr lang="en-US" sz="2000" b="1" dirty="0">
              <a:solidFill>
                <a:srgbClr val="000000"/>
              </a:solidFill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867D266B-5313-718C-5409-2EFD785369D0}"/>
              </a:ext>
            </a:extLst>
          </p:cNvPr>
          <p:cNvSpPr txBox="1"/>
          <p:nvPr/>
        </p:nvSpPr>
        <p:spPr>
          <a:xfrm>
            <a:off x="6668667" y="3577838"/>
            <a:ext cx="2076450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b="1" dirty="0" err="1">
                <a:solidFill>
                  <a:srgbClr val="000000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磁盘页面</a:t>
            </a:r>
            <a:endParaRPr lang="en-US" sz="2000" b="1" dirty="0">
              <a:solidFill>
                <a:srgbClr val="000000"/>
              </a:solidFill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cxnSp>
        <p:nvCxnSpPr>
          <p:cNvPr id="10" name="Straight Connector 11">
            <a:extLst>
              <a:ext uri="{FF2B5EF4-FFF2-40B4-BE49-F238E27FC236}">
                <a16:creationId xmlns:a16="http://schemas.microsoft.com/office/drawing/2014/main" id="{179AE80B-0C54-006E-7DBD-C1AD493A3BE5}"/>
              </a:ext>
            </a:extLst>
          </p:cNvPr>
          <p:cNvCxnSpPr>
            <a:cxnSpLocks/>
          </p:cNvCxnSpPr>
          <p:nvPr/>
        </p:nvCxnSpPr>
        <p:spPr bwMode="auto">
          <a:xfrm>
            <a:off x="6668667" y="2095113"/>
            <a:ext cx="3044825" cy="0"/>
          </a:xfrm>
          <a:prstGeom prst="line">
            <a:avLst/>
          </a:prstGeom>
          <a:noFill/>
          <a:ln w="9525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" name="Straight Connector 12">
            <a:extLst>
              <a:ext uri="{FF2B5EF4-FFF2-40B4-BE49-F238E27FC236}">
                <a16:creationId xmlns:a16="http://schemas.microsoft.com/office/drawing/2014/main" id="{A8D06A3A-E39E-35B1-221C-71ED1D3FED28}"/>
              </a:ext>
            </a:extLst>
          </p:cNvPr>
          <p:cNvCxnSpPr>
            <a:cxnSpLocks/>
          </p:cNvCxnSpPr>
          <p:nvPr/>
        </p:nvCxnSpPr>
        <p:spPr bwMode="auto">
          <a:xfrm>
            <a:off x="6654380" y="2712650"/>
            <a:ext cx="3059112" cy="0"/>
          </a:xfrm>
          <a:prstGeom prst="line">
            <a:avLst/>
          </a:prstGeom>
          <a:noFill/>
          <a:ln w="9525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" name="Straight Connector 13">
            <a:extLst>
              <a:ext uri="{FF2B5EF4-FFF2-40B4-BE49-F238E27FC236}">
                <a16:creationId xmlns:a16="http://schemas.microsoft.com/office/drawing/2014/main" id="{C83DC151-3E5B-5336-0E50-A155C321A008}"/>
              </a:ext>
            </a:extLst>
          </p:cNvPr>
          <p:cNvCxnSpPr>
            <a:cxnSpLocks/>
          </p:cNvCxnSpPr>
          <p:nvPr/>
        </p:nvCxnSpPr>
        <p:spPr bwMode="auto">
          <a:xfrm>
            <a:off x="8322842" y="1741100"/>
            <a:ext cx="0" cy="354013"/>
          </a:xfrm>
          <a:prstGeom prst="line">
            <a:avLst/>
          </a:prstGeom>
          <a:noFill/>
          <a:ln w="9525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" name="Straight Connector 16">
            <a:extLst>
              <a:ext uri="{FF2B5EF4-FFF2-40B4-BE49-F238E27FC236}">
                <a16:creationId xmlns:a16="http://schemas.microsoft.com/office/drawing/2014/main" id="{4C6C79E1-B23B-4AE4-DE26-21AEDF8DB265}"/>
              </a:ext>
            </a:extLst>
          </p:cNvPr>
          <p:cNvCxnSpPr>
            <a:cxnSpLocks/>
          </p:cNvCxnSpPr>
          <p:nvPr/>
        </p:nvCxnSpPr>
        <p:spPr bwMode="auto">
          <a:xfrm>
            <a:off x="7470355" y="1741100"/>
            <a:ext cx="0" cy="354013"/>
          </a:xfrm>
          <a:prstGeom prst="line">
            <a:avLst/>
          </a:prstGeom>
          <a:noFill/>
          <a:ln w="9525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" name="Straight Connector 17">
            <a:extLst>
              <a:ext uri="{FF2B5EF4-FFF2-40B4-BE49-F238E27FC236}">
                <a16:creationId xmlns:a16="http://schemas.microsoft.com/office/drawing/2014/main" id="{008A01EC-799A-FCE3-9F83-1C3D63FCF47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679105" y="4328344"/>
            <a:ext cx="3034387" cy="0"/>
          </a:xfrm>
          <a:prstGeom prst="line">
            <a:avLst/>
          </a:prstGeom>
          <a:noFill/>
          <a:ln w="9525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5" name="Rectangle 50">
            <a:extLst>
              <a:ext uri="{FF2B5EF4-FFF2-40B4-BE49-F238E27FC236}">
                <a16:creationId xmlns:a16="http://schemas.microsoft.com/office/drawing/2014/main" id="{83BC7877-CD12-37AE-2663-4A456B3F96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59234" y="1802562"/>
            <a:ext cx="873175" cy="1924826"/>
          </a:xfrm>
          <a:prstGeom prst="rect">
            <a:avLst/>
          </a:prstGeom>
          <a:solidFill>
            <a:srgbClr val="C0FEF9"/>
          </a:solidFill>
          <a:ln w="12700">
            <a:solidFill>
              <a:schemeClr val="tx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dirty="0">
                <a:latin typeface="微软雅黑" panose="020B0503020204020204" pitchFamily="82" charset="2"/>
                <a:ea typeface="微软雅黑" panose="020B0503020204020204" pitchFamily="82" charset="2"/>
              </a:rPr>
              <a:t>已刷新</a:t>
            </a:r>
            <a:endParaRPr lang="en-US" altLang="zh-CN" dirty="0"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r>
              <a:rPr lang="zh-CN" altLang="en-US" dirty="0">
                <a:latin typeface="微软雅黑" panose="020B0503020204020204" pitchFamily="82" charset="2"/>
                <a:ea typeface="微软雅黑" panose="020B0503020204020204" pitchFamily="82" charset="2"/>
              </a:rPr>
              <a:t>到磁盘</a:t>
            </a:r>
            <a:endParaRPr lang="en-US" altLang="zh-CN" dirty="0"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r>
              <a:rPr lang="zh-CN" altLang="en-US" dirty="0">
                <a:latin typeface="微软雅黑" panose="020B0503020204020204" pitchFamily="82" charset="2"/>
                <a:ea typeface="微软雅黑" panose="020B0503020204020204" pitchFamily="82" charset="2"/>
              </a:rPr>
              <a:t>的日志</a:t>
            </a:r>
            <a:endParaRPr lang="en-US" altLang="zh-CN" dirty="0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16" name="Rectangle 51">
            <a:extLst>
              <a:ext uri="{FF2B5EF4-FFF2-40B4-BE49-F238E27FC236}">
                <a16:creationId xmlns:a16="http://schemas.microsoft.com/office/drawing/2014/main" id="{CDE2BE89-FFD2-00EE-8FA6-7AA88357B4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59234" y="3722817"/>
            <a:ext cx="873175" cy="1663700"/>
          </a:xfrm>
          <a:prstGeom prst="rect">
            <a:avLst/>
          </a:prstGeom>
          <a:solidFill>
            <a:srgbClr val="701988"/>
          </a:solidFill>
          <a:ln w="12700">
            <a:solidFill>
              <a:schemeClr val="tx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未刷新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的日志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17" name="Line 55">
            <a:extLst>
              <a:ext uri="{FF2B5EF4-FFF2-40B4-BE49-F238E27FC236}">
                <a16:creationId xmlns:a16="http://schemas.microsoft.com/office/drawing/2014/main" id="{9B9693AA-080F-8753-E30D-816954E89101}"/>
              </a:ext>
            </a:extLst>
          </p:cNvPr>
          <p:cNvSpPr>
            <a:spLocks noChangeShapeType="1"/>
          </p:cNvSpPr>
          <p:nvPr/>
        </p:nvSpPr>
        <p:spPr bwMode="auto">
          <a:xfrm>
            <a:off x="9997708" y="3731251"/>
            <a:ext cx="561526" cy="7111"/>
          </a:xfrm>
          <a:prstGeom prst="line">
            <a:avLst/>
          </a:prstGeom>
          <a:noFill/>
          <a:ln w="50800">
            <a:solidFill>
              <a:schemeClr val="accent2"/>
            </a:solidFill>
            <a:round/>
            <a:headEnd type="none" w="sm" len="sm"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38BD5169-1F95-F1C0-81CE-9CA69037862B}"/>
              </a:ext>
            </a:extLst>
          </p:cNvPr>
          <p:cNvSpPr/>
          <p:nvPr/>
        </p:nvSpPr>
        <p:spPr>
          <a:xfrm>
            <a:off x="9135446" y="3322707"/>
            <a:ext cx="157447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000" dirty="0" err="1">
                <a:solidFill>
                  <a:srgbClr val="0432FF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flushedLSN</a:t>
            </a:r>
            <a:endParaRPr lang="zh-CN" altLang="en-US" sz="2000" dirty="0">
              <a:solidFill>
                <a:srgbClr val="0432FF"/>
              </a:solidFill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19" name="TextBox 8">
            <a:extLst>
              <a:ext uri="{FF2B5EF4-FFF2-40B4-BE49-F238E27FC236}">
                <a16:creationId xmlns:a16="http://schemas.microsoft.com/office/drawing/2014/main" id="{E0035F7B-0688-E225-BF11-F196A86999C8}"/>
              </a:ext>
            </a:extLst>
          </p:cNvPr>
          <p:cNvSpPr txBox="1"/>
          <p:nvPr/>
        </p:nvSpPr>
        <p:spPr>
          <a:xfrm>
            <a:off x="10263231" y="1463553"/>
            <a:ext cx="2076450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b="1" dirty="0" err="1">
                <a:solidFill>
                  <a:srgbClr val="000000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日志记录</a:t>
            </a:r>
            <a:endParaRPr lang="en-US" sz="2000" b="1" dirty="0">
              <a:solidFill>
                <a:srgbClr val="000000"/>
              </a:solidFill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cxnSp>
        <p:nvCxnSpPr>
          <p:cNvPr id="20" name="直线箭头连接符 19">
            <a:extLst>
              <a:ext uri="{FF2B5EF4-FFF2-40B4-BE49-F238E27FC236}">
                <a16:creationId xmlns:a16="http://schemas.microsoft.com/office/drawing/2014/main" id="{9E8F685D-AB43-0EC1-7EA2-82DC4553BA5C}"/>
              </a:ext>
            </a:extLst>
          </p:cNvPr>
          <p:cNvCxnSpPr/>
          <p:nvPr/>
        </p:nvCxnSpPr>
        <p:spPr bwMode="auto">
          <a:xfrm flipV="1">
            <a:off x="9713492" y="3224470"/>
            <a:ext cx="1044000" cy="683568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793C68DE-21D0-5860-4F7E-67C49D36E997}"/>
              </a:ext>
            </a:extLst>
          </p:cNvPr>
          <p:cNvSpPr txBox="1"/>
          <p:nvPr/>
        </p:nvSpPr>
        <p:spPr>
          <a:xfrm>
            <a:off x="6266165" y="4985634"/>
            <a:ext cx="4151798" cy="10895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90000"/>
              </a:lnSpc>
              <a:buFontTx/>
              <a:buNone/>
            </a:pPr>
            <a:r>
              <a:rPr lang="en-US" altLang="zh-CN" sz="2400" dirty="0" err="1">
                <a:solidFill>
                  <a:srgbClr val="701988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pageLSN≤flushedLSN</a:t>
            </a:r>
            <a:endParaRPr lang="en-US" altLang="zh-CN" sz="2400" dirty="0">
              <a:solidFill>
                <a:srgbClr val="701988"/>
              </a:solidFill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lvl="1">
              <a:lnSpc>
                <a:spcPct val="90000"/>
              </a:lnSpc>
            </a:pPr>
            <a:r>
              <a:rPr lang="en-US" altLang="zh-CN" sz="2400" dirty="0" err="1">
                <a:solidFill>
                  <a:srgbClr val="701988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lastLSN</a:t>
            </a:r>
            <a:r>
              <a:rPr lang="en-US" altLang="zh-CN" sz="2400" dirty="0">
                <a:solidFill>
                  <a:srgbClr val="701988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≤ </a:t>
            </a:r>
            <a:r>
              <a:rPr lang="en-US" altLang="zh-CN" sz="2400" dirty="0" err="1">
                <a:solidFill>
                  <a:srgbClr val="701988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flushedLSN</a:t>
            </a:r>
            <a:endParaRPr lang="en-US" altLang="zh-CN" sz="2400" dirty="0">
              <a:solidFill>
                <a:srgbClr val="701988"/>
              </a:solidFill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lvl="1">
              <a:lnSpc>
                <a:spcPct val="90000"/>
              </a:lnSpc>
              <a:buFontTx/>
              <a:buNone/>
            </a:pPr>
            <a:endParaRPr lang="en-US" altLang="zh-CN" sz="2400" dirty="0">
              <a:solidFill>
                <a:srgbClr val="701988"/>
              </a:solidFill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59404534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18">
            <a:extLst>
              <a:ext uri="{FF2B5EF4-FFF2-40B4-BE49-F238E27FC236}">
                <a16:creationId xmlns:a16="http://schemas.microsoft.com/office/drawing/2014/main" id="{A4DC621E-45EA-4BC1-A8C8-88DB60280678}"/>
              </a:ext>
            </a:extLst>
          </p:cNvPr>
          <p:cNvSpPr/>
          <p:nvPr/>
        </p:nvSpPr>
        <p:spPr>
          <a:xfrm>
            <a:off x="961651" y="1547814"/>
            <a:ext cx="10090897" cy="3670300"/>
          </a:xfrm>
          <a:prstGeom prst="roundRect">
            <a:avLst>
              <a:gd name="adj" fmla="val 9827"/>
            </a:avLst>
          </a:prstGeom>
          <a:solidFill>
            <a:schemeClr val="bg1"/>
          </a:solidFill>
          <a:ln w="12700" cap="flat">
            <a:gradFill>
              <a:gsLst>
                <a:gs pos="0">
                  <a:srgbClr val="3B20FF">
                    <a:alpha val="16000"/>
                  </a:srgbClr>
                </a:gs>
                <a:gs pos="100000">
                  <a:srgbClr val="6F1787"/>
                </a:gs>
              </a:gsLst>
              <a:lin ang="10800000" scaled="1"/>
            </a:gradFill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endParaRPr lang="zh-CN" altLang="en-US" b="1" dirty="0">
              <a:latin typeface="OPPOSans M" panose="00020600040101010101" pitchFamily="18" charset="-122"/>
              <a:ea typeface="OPPOSans M" panose="00020600040101010101" pitchFamily="18" charset="-122"/>
              <a:sym typeface="+mn-ea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1A412F4-C47C-5A44-9622-4873613A119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BBDC00-B9E2-4EFD-9306-2934E87247C6}" type="slidenum">
              <a:rPr lang="zh-CN" altLang="en-US" smtClean="0">
                <a:latin typeface="微软雅黑" panose="020B0503020204020204" pitchFamily="82" charset="2"/>
                <a:ea typeface="微软雅黑" panose="020B0503020204020204" pitchFamily="82" charset="2"/>
              </a:rPr>
              <a:pPr/>
              <a:t>87</a:t>
            </a:fld>
            <a:endParaRPr lang="zh-CN" altLang="en-US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61FF180C-FE26-4D44-99D2-44CEA8B56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82" charset="2"/>
                <a:ea typeface="微软雅黑" panose="020B0503020204020204" pitchFamily="82" charset="2"/>
              </a:rPr>
              <a:t>故障恢复执行时间过长 </a:t>
            </a:r>
            <a:endParaRPr lang="zh-CN" altLang="zh-CN" dirty="0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0C4A38D-CAD8-CB41-A62B-BA8EB7A901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36700" y="1844676"/>
            <a:ext cx="9118600" cy="5005387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kumimoji="1" lang="zh-CN" altLang="en-US" sz="2400" b="1" dirty="0">
                <a:solidFill>
                  <a:srgbClr val="701988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普通的检查点机制尽管可以有效地缩减日志长度，从而减少恢复所需的时间。</a:t>
            </a:r>
            <a:endParaRPr kumimoji="1" lang="en-US" altLang="zh-CN" sz="2400" b="1" dirty="0">
              <a:solidFill>
                <a:srgbClr val="701988"/>
              </a:solidFill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400" b="1" dirty="0">
                <a:solidFill>
                  <a:srgbClr val="701988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然而，在设置检查点时，数据库需要把检查点之前的所有脏页写回磁盘，这会为数据库正常业务的运行带来巨大的开销。</a:t>
            </a:r>
            <a:endParaRPr kumimoji="1" lang="en-US" altLang="zh-CN" sz="2400" b="1" dirty="0">
              <a:solidFill>
                <a:srgbClr val="701988"/>
              </a:solidFill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701988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挑战：如何减小检查点过程中的</a:t>
            </a:r>
            <a:r>
              <a:rPr lang="en-US" altLang="zh-CN" sz="2400" b="1" dirty="0">
                <a:solidFill>
                  <a:srgbClr val="701988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I/O</a:t>
            </a:r>
            <a:r>
              <a:rPr lang="zh-CN" altLang="en-US" sz="2400" b="1" dirty="0">
                <a:solidFill>
                  <a:srgbClr val="701988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开销？</a:t>
            </a:r>
            <a:endParaRPr kumimoji="1" lang="zh-CN" altLang="en-US" sz="2400" b="1" dirty="0">
              <a:solidFill>
                <a:srgbClr val="701988"/>
              </a:solidFill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9328A2A-8CA6-554F-AA79-46D5A972F7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zh-CN" altLang="en-US">
                <a:latin typeface="微软雅黑" panose="020B0503020204020204" pitchFamily="82" charset="2"/>
                <a:ea typeface="微软雅黑" panose="020B0503020204020204" pitchFamily="82" charset="2"/>
              </a:rPr>
              <a:t>数据库系统</a:t>
            </a:r>
            <a:r>
              <a:rPr lang="en-US" altLang="zh-CN">
                <a:latin typeface="微软雅黑" panose="020B0503020204020204" pitchFamily="82" charset="2"/>
                <a:ea typeface="微软雅黑" panose="020B0503020204020204" pitchFamily="82" charset="2"/>
              </a:rPr>
              <a:t>—</a:t>
            </a:r>
            <a:r>
              <a:rPr lang="zh-CN" altLang="en-US">
                <a:latin typeface="微软雅黑" panose="020B0503020204020204" pitchFamily="82" charset="2"/>
                <a:ea typeface="微软雅黑" panose="020B0503020204020204" pitchFamily="82" charset="2"/>
              </a:rPr>
              <a:t>故障恢复</a:t>
            </a:r>
            <a:endParaRPr lang="en-US" altLang="zh-CN" sz="12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98675595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18">
            <a:extLst>
              <a:ext uri="{FF2B5EF4-FFF2-40B4-BE49-F238E27FC236}">
                <a16:creationId xmlns:a16="http://schemas.microsoft.com/office/drawing/2014/main" id="{0C74A9E1-F983-475E-BDEC-D1EBFC468EFE}"/>
              </a:ext>
            </a:extLst>
          </p:cNvPr>
          <p:cNvSpPr/>
          <p:nvPr/>
        </p:nvSpPr>
        <p:spPr>
          <a:xfrm>
            <a:off x="961651" y="1547814"/>
            <a:ext cx="10090897" cy="3670300"/>
          </a:xfrm>
          <a:prstGeom prst="roundRect">
            <a:avLst>
              <a:gd name="adj" fmla="val 9827"/>
            </a:avLst>
          </a:prstGeom>
          <a:solidFill>
            <a:schemeClr val="bg1"/>
          </a:solidFill>
          <a:ln w="12700" cap="flat">
            <a:gradFill>
              <a:gsLst>
                <a:gs pos="0">
                  <a:srgbClr val="3B20FF">
                    <a:alpha val="16000"/>
                  </a:srgbClr>
                </a:gs>
                <a:gs pos="100000">
                  <a:srgbClr val="6F1787"/>
                </a:gs>
              </a:gsLst>
              <a:lin ang="10800000" scaled="1"/>
            </a:gradFill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endParaRPr lang="zh-CN" altLang="en-US" b="1" dirty="0">
              <a:latin typeface="OPPOSans M" panose="00020600040101010101" pitchFamily="18" charset="-122"/>
              <a:ea typeface="OPPOSans M" panose="00020600040101010101" pitchFamily="18" charset="-122"/>
              <a:sym typeface="+mn-ea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89CC295-869D-174B-8C5D-BAD63CCDFC9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BBDC00-B9E2-4EFD-9306-2934E87247C6}" type="slidenum">
              <a:rPr lang="zh-CN" altLang="en-US" smtClean="0">
                <a:latin typeface="微软雅黑" panose="020B0503020204020204" pitchFamily="82" charset="2"/>
                <a:ea typeface="微软雅黑" panose="020B0503020204020204" pitchFamily="82" charset="2"/>
              </a:rPr>
              <a:pPr/>
              <a:t>88</a:t>
            </a:fld>
            <a:endParaRPr lang="zh-CN" altLang="en-US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5FEE05A2-1E94-8C48-B37E-F57BF0442F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82" charset="2"/>
                <a:ea typeface="微软雅黑" panose="020B0503020204020204" pitchFamily="82" charset="2"/>
              </a:rPr>
              <a:t>数据库检查点</a:t>
            </a:r>
            <a:endParaRPr kumimoji="1" lang="zh-CN" altLang="en-US" dirty="0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7A7B449-CC76-2E47-8DFC-A8717B7482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2505" y="1964195"/>
            <a:ext cx="10874188" cy="5005387"/>
          </a:xfrm>
        </p:spPr>
        <p:txBody>
          <a:bodyPr/>
          <a:lstStyle/>
          <a:p>
            <a:r>
              <a:rPr lang="zh-CN" altLang="en-US" sz="2400" b="1" dirty="0">
                <a:solidFill>
                  <a:srgbClr val="701988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为了减少日志，数据库系统会定时执行检查点操作</a:t>
            </a:r>
            <a:endParaRPr lang="en-US" altLang="zh-CN" sz="2400" b="1" dirty="0">
              <a:solidFill>
                <a:srgbClr val="701988"/>
              </a:solidFill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r>
              <a:rPr kumimoji="1" lang="zh-CN" altLang="en-US" sz="2400" b="1" dirty="0">
                <a:solidFill>
                  <a:srgbClr val="701988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将所有磁盘上的脏页刷回磁盘</a:t>
            </a:r>
            <a:endParaRPr lang="en-US" altLang="zh-CN" sz="2400" b="1" dirty="0">
              <a:solidFill>
                <a:srgbClr val="701988"/>
              </a:solidFill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r>
              <a:rPr lang="zh-CN" altLang="en-US" sz="2400" b="1" dirty="0">
                <a:solidFill>
                  <a:srgbClr val="701988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全</a:t>
            </a:r>
            <a:r>
              <a:rPr kumimoji="1" lang="zh-CN" altLang="en-US" sz="2400" b="1" dirty="0">
                <a:solidFill>
                  <a:srgbClr val="701988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量检查点执行步骤</a:t>
            </a:r>
            <a:endParaRPr kumimoji="1" lang="en-US" altLang="zh-CN" sz="2400" b="1" dirty="0">
              <a:solidFill>
                <a:srgbClr val="701988"/>
              </a:solidFill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lvl="1"/>
            <a:r>
              <a:rPr lang="zh-CN" altLang="en-US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等待</a:t>
            </a:r>
            <a:endParaRPr lang="en-US" altLang="zh-CN" sz="20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lvl="1"/>
            <a:r>
              <a:rPr kumimoji="1" lang="zh-CN" altLang="en-US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缓冲区刷脏</a:t>
            </a:r>
            <a:endParaRPr kumimoji="1" lang="en-US" altLang="zh-CN" sz="20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lvl="1"/>
            <a:r>
              <a:rPr lang="zh-CN" altLang="en-US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截断日志 </a:t>
            </a:r>
            <a:r>
              <a:rPr lang="en-US" altLang="zh-CN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–</a:t>
            </a:r>
            <a:r>
              <a:rPr lang="zh-CN" altLang="en-US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 已经刷盘，不需要的日志 </a:t>
            </a:r>
            <a:r>
              <a:rPr lang="en-US" altLang="zh-CN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–</a:t>
            </a:r>
            <a:r>
              <a:rPr lang="zh-CN" altLang="en-US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 可以回收</a:t>
            </a:r>
            <a:endParaRPr kumimoji="1" lang="en-US" altLang="zh-CN" sz="20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r>
              <a:rPr kumimoji="1" lang="zh-CN" altLang="en-US" sz="2400" b="1" dirty="0">
                <a:solidFill>
                  <a:srgbClr val="701988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缺点：全量检查点过程中</a:t>
            </a:r>
            <a:r>
              <a:rPr lang="zh-CN" altLang="en-US" sz="2400" b="1" dirty="0">
                <a:solidFill>
                  <a:srgbClr val="701988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需要写回全部脏页面，占用大量</a:t>
            </a:r>
            <a:r>
              <a:rPr lang="en-US" altLang="zh-CN" sz="2400" b="1" dirty="0">
                <a:solidFill>
                  <a:srgbClr val="701988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IO</a:t>
            </a:r>
            <a:r>
              <a:rPr lang="zh-CN" altLang="en-US" sz="2400" b="1" dirty="0">
                <a:solidFill>
                  <a:srgbClr val="701988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资源</a:t>
            </a:r>
            <a:endParaRPr kumimoji="1" lang="en-US" altLang="zh-CN" sz="2400" b="1" dirty="0">
              <a:solidFill>
                <a:srgbClr val="701988"/>
              </a:solidFill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endParaRPr kumimoji="1" lang="zh-CN" altLang="en-US" sz="2400" b="1" dirty="0">
              <a:solidFill>
                <a:srgbClr val="701988"/>
              </a:solidFill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B198C06-3264-3341-AA18-7CE9DA7358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zh-CN" altLang="en-US">
                <a:latin typeface="微软雅黑" panose="020B0503020204020204" pitchFamily="82" charset="2"/>
                <a:ea typeface="微软雅黑" panose="020B0503020204020204" pitchFamily="82" charset="2"/>
              </a:rPr>
              <a:t>数据库系统</a:t>
            </a:r>
            <a:r>
              <a:rPr lang="en-US" altLang="zh-CN">
                <a:latin typeface="微软雅黑" panose="020B0503020204020204" pitchFamily="82" charset="2"/>
                <a:ea typeface="微软雅黑" panose="020B0503020204020204" pitchFamily="82" charset="2"/>
              </a:rPr>
              <a:t>—</a:t>
            </a:r>
            <a:r>
              <a:rPr lang="zh-CN" altLang="en-US">
                <a:latin typeface="微软雅黑" panose="020B0503020204020204" pitchFamily="82" charset="2"/>
                <a:ea typeface="微软雅黑" panose="020B0503020204020204" pitchFamily="82" charset="2"/>
              </a:rPr>
              <a:t>故障恢复</a:t>
            </a:r>
            <a:endParaRPr lang="en-US" altLang="zh-CN" sz="12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70653506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18">
            <a:extLst>
              <a:ext uri="{FF2B5EF4-FFF2-40B4-BE49-F238E27FC236}">
                <a16:creationId xmlns:a16="http://schemas.microsoft.com/office/drawing/2014/main" id="{3BDA3CAA-995C-4D5B-86CF-00C4B5B66591}"/>
              </a:ext>
            </a:extLst>
          </p:cNvPr>
          <p:cNvSpPr/>
          <p:nvPr/>
        </p:nvSpPr>
        <p:spPr>
          <a:xfrm>
            <a:off x="961651" y="1547814"/>
            <a:ext cx="10090897" cy="3670300"/>
          </a:xfrm>
          <a:prstGeom prst="roundRect">
            <a:avLst>
              <a:gd name="adj" fmla="val 9827"/>
            </a:avLst>
          </a:prstGeom>
          <a:solidFill>
            <a:schemeClr val="bg1"/>
          </a:solidFill>
          <a:ln w="12700" cap="flat">
            <a:gradFill>
              <a:gsLst>
                <a:gs pos="0">
                  <a:srgbClr val="3B20FF">
                    <a:alpha val="16000"/>
                  </a:srgbClr>
                </a:gs>
                <a:gs pos="100000">
                  <a:srgbClr val="6F1787"/>
                </a:gs>
              </a:gsLst>
              <a:lin ang="10800000" scaled="1"/>
            </a:gradFill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endParaRPr lang="zh-CN" altLang="en-US" b="1" dirty="0">
              <a:latin typeface="OPPOSans M" panose="00020600040101010101" pitchFamily="18" charset="-122"/>
              <a:ea typeface="OPPOSans M" panose="00020600040101010101" pitchFamily="18" charset="-122"/>
              <a:sym typeface="+mn-ea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89CC295-869D-174B-8C5D-BAD63CCDFC9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BBDC00-B9E2-4EFD-9306-2934E87247C6}" type="slidenum">
              <a:rPr lang="zh-CN" altLang="en-US" smtClean="0">
                <a:latin typeface="微软雅黑" panose="020B0503020204020204" pitchFamily="82" charset="2"/>
                <a:ea typeface="微软雅黑" panose="020B0503020204020204" pitchFamily="82" charset="2"/>
              </a:rPr>
              <a:pPr/>
              <a:t>89</a:t>
            </a:fld>
            <a:endParaRPr lang="zh-CN" altLang="en-US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5FEE05A2-1E94-8C48-B37E-F57BF0442F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82" charset="2"/>
                <a:ea typeface="微软雅黑" panose="020B0503020204020204" pitchFamily="82" charset="2"/>
              </a:rPr>
              <a:t>模糊检查点</a:t>
            </a:r>
            <a:endParaRPr kumimoji="1" lang="zh-CN" altLang="en-US" dirty="0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7A7B449-CC76-2E47-8DFC-A8717B7482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57079" y="1988009"/>
            <a:ext cx="9374421" cy="5005387"/>
          </a:xfrm>
        </p:spPr>
        <p:txBody>
          <a:bodyPr/>
          <a:lstStyle/>
          <a:p>
            <a:r>
              <a:rPr kumimoji="1" lang="zh-CN" altLang="en-US" sz="2400" b="1" dirty="0">
                <a:solidFill>
                  <a:srgbClr val="701988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一种对普通检查点的优化</a:t>
            </a:r>
            <a:r>
              <a:rPr kumimoji="1" lang="en-US" altLang="zh-CN" sz="2400" b="1" dirty="0">
                <a:solidFill>
                  <a:srgbClr val="701988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,</a:t>
            </a:r>
            <a:r>
              <a:rPr kumimoji="1" lang="zh-CN" altLang="en-US" sz="2400" b="1" dirty="0">
                <a:solidFill>
                  <a:srgbClr val="701988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解决</a:t>
            </a:r>
            <a:r>
              <a:rPr lang="zh-CN" altLang="en-US" sz="2400" b="1" dirty="0">
                <a:solidFill>
                  <a:srgbClr val="701988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需要全部刷脏</a:t>
            </a:r>
            <a:r>
              <a:rPr kumimoji="1" lang="zh-CN" altLang="en-US" sz="2400" b="1" dirty="0">
                <a:solidFill>
                  <a:srgbClr val="701988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的问题</a:t>
            </a:r>
            <a:endParaRPr kumimoji="1" lang="en-US" altLang="zh-CN" sz="2400" b="1" dirty="0">
              <a:solidFill>
                <a:srgbClr val="701988"/>
              </a:solidFill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r>
              <a:rPr lang="zh-CN" altLang="en-US" sz="2400" b="1" dirty="0">
                <a:solidFill>
                  <a:srgbClr val="701988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整个检查点过程分成</a:t>
            </a:r>
            <a:endParaRPr lang="en-US" altLang="zh-CN" sz="2400" b="1" dirty="0">
              <a:solidFill>
                <a:srgbClr val="701988"/>
              </a:solidFill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lvl="1"/>
            <a:r>
              <a:rPr lang="zh-CN" altLang="en-US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开始检查点</a:t>
            </a:r>
            <a:r>
              <a:rPr lang="en-US" altLang="zh-CN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&lt;begin-checkpoint&gt;</a:t>
            </a:r>
          </a:p>
          <a:p>
            <a:pPr lvl="1"/>
            <a:r>
              <a:rPr lang="zh-CN" altLang="en-US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结束检查点</a:t>
            </a:r>
            <a:r>
              <a:rPr lang="en-US" altLang="zh-CN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&lt;end-checkpoint&gt;</a:t>
            </a:r>
          </a:p>
          <a:p>
            <a:pPr lvl="1"/>
            <a:r>
              <a:rPr lang="zh-CN" altLang="en-US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中间过程写入脏页表和事务表</a:t>
            </a:r>
            <a:endParaRPr lang="en-US" altLang="zh-CN" sz="20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r>
              <a:rPr kumimoji="1" lang="zh-CN" altLang="en-US" sz="2400" b="1" dirty="0">
                <a:solidFill>
                  <a:srgbClr val="701988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恢复时通过</a:t>
            </a:r>
            <a:r>
              <a:rPr lang="zh-CN" altLang="en-US" sz="2400" b="1" dirty="0">
                <a:solidFill>
                  <a:srgbClr val="701988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脏页表和事务表还原数据库状态</a:t>
            </a:r>
            <a:r>
              <a:rPr lang="en-US" altLang="zh-CN" sz="2400" b="1" dirty="0">
                <a:solidFill>
                  <a:srgbClr val="701988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,</a:t>
            </a:r>
            <a:r>
              <a:rPr lang="zh-CN" altLang="en-US" sz="2400" b="1" dirty="0">
                <a:solidFill>
                  <a:srgbClr val="701988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脏页表中存储了未被刷盘的脏页。</a:t>
            </a:r>
            <a:endParaRPr lang="en-US" altLang="zh-CN" sz="2400" b="1" dirty="0">
              <a:solidFill>
                <a:srgbClr val="701988"/>
              </a:solidFill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endParaRPr kumimoji="1" lang="zh-CN" altLang="en-US" sz="24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B198C06-3264-3341-AA18-7CE9DA7358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zh-CN" altLang="en-US">
                <a:latin typeface="微软雅黑" panose="020B0503020204020204" pitchFamily="82" charset="2"/>
                <a:ea typeface="微软雅黑" panose="020B0503020204020204" pitchFamily="82" charset="2"/>
              </a:rPr>
              <a:t>数据库系统</a:t>
            </a:r>
            <a:r>
              <a:rPr lang="en-US" altLang="zh-CN">
                <a:latin typeface="微软雅黑" panose="020B0503020204020204" pitchFamily="82" charset="2"/>
                <a:ea typeface="微软雅黑" panose="020B0503020204020204" pitchFamily="82" charset="2"/>
              </a:rPr>
              <a:t>—</a:t>
            </a:r>
            <a:r>
              <a:rPr lang="zh-CN" altLang="en-US">
                <a:latin typeface="微软雅黑" panose="020B0503020204020204" pitchFamily="82" charset="2"/>
                <a:ea typeface="微软雅黑" panose="020B0503020204020204" pitchFamily="82" charset="2"/>
              </a:rPr>
              <a:t>故障恢复</a:t>
            </a:r>
            <a:endParaRPr lang="en-US" altLang="zh-CN" sz="12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4678142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18">
            <a:extLst>
              <a:ext uri="{FF2B5EF4-FFF2-40B4-BE49-F238E27FC236}">
                <a16:creationId xmlns:a16="http://schemas.microsoft.com/office/drawing/2014/main" id="{0B5B8947-567A-4559-A442-9FDEF8734A37}"/>
              </a:ext>
            </a:extLst>
          </p:cNvPr>
          <p:cNvSpPr/>
          <p:nvPr/>
        </p:nvSpPr>
        <p:spPr>
          <a:xfrm>
            <a:off x="448484" y="1822538"/>
            <a:ext cx="11295030" cy="3788756"/>
          </a:xfrm>
          <a:prstGeom prst="roundRect">
            <a:avLst>
              <a:gd name="adj" fmla="val 9827"/>
            </a:avLst>
          </a:prstGeom>
          <a:solidFill>
            <a:schemeClr val="bg1"/>
          </a:solidFill>
          <a:ln w="12700" cap="flat">
            <a:gradFill>
              <a:gsLst>
                <a:gs pos="0">
                  <a:srgbClr val="3B20FF">
                    <a:alpha val="16000"/>
                  </a:srgbClr>
                </a:gs>
                <a:gs pos="100000">
                  <a:srgbClr val="6F1787"/>
                </a:gs>
              </a:gsLst>
              <a:lin ang="10800000" scaled="1"/>
            </a:gradFill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endParaRPr lang="zh-CN" altLang="en-US" b="1" dirty="0">
              <a:latin typeface="OPPOSans M" panose="00020600040101010101" pitchFamily="18" charset="-122"/>
              <a:ea typeface="OPPOSans M" panose="00020600040101010101" pitchFamily="18" charset="-122"/>
              <a:sym typeface="+mn-ea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67C7E9F-E973-6944-58A0-390E6DDAC2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BBDC00-B9E2-4EFD-9306-2934E87247C6}" type="slidenum">
              <a:rPr lang="zh-CN" altLang="en-US" smtClean="0"/>
              <a:pPr/>
              <a:t>9</a:t>
            </a:fld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FB894186-2645-610A-05B1-F5C397001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82" charset="2"/>
                <a:ea typeface="微软雅黑" panose="020B0503020204020204" pitchFamily="82" charset="2"/>
              </a:rPr>
              <a:t>数据库恢复机制架构</a:t>
            </a:r>
            <a:endParaRPr kumimoji="1" lang="zh-CN" altLang="en-US" dirty="0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A7CAA8E-96D7-157F-3E65-B114B1E5B4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数据库系统</a:t>
            </a:r>
            <a:r>
              <a:rPr lang="en-US" altLang="zh-CN"/>
              <a:t>—</a:t>
            </a:r>
            <a:r>
              <a:rPr lang="zh-CN" altLang="en-US"/>
              <a:t>故障恢复</a:t>
            </a:r>
            <a:endParaRPr lang="en-US" altLang="zh-CN" sz="1200" dirty="0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C768C973-6814-4E2C-83AA-331965F2AC73}"/>
              </a:ext>
            </a:extLst>
          </p:cNvPr>
          <p:cNvGrpSpPr/>
          <p:nvPr/>
        </p:nvGrpSpPr>
        <p:grpSpPr>
          <a:xfrm>
            <a:off x="575318" y="1928687"/>
            <a:ext cx="10955253" cy="3408413"/>
            <a:chOff x="92709" y="1581669"/>
            <a:chExt cx="12032166" cy="3903517"/>
          </a:xfrm>
        </p:grpSpPr>
        <p:grpSp>
          <p:nvGrpSpPr>
            <p:cNvPr id="50" name="组合 49">
              <a:extLst>
                <a:ext uri="{FF2B5EF4-FFF2-40B4-BE49-F238E27FC236}">
                  <a16:creationId xmlns:a16="http://schemas.microsoft.com/office/drawing/2014/main" id="{4F399A88-3221-A557-3B9E-FA8409EF5B19}"/>
                </a:ext>
              </a:extLst>
            </p:cNvPr>
            <p:cNvGrpSpPr/>
            <p:nvPr/>
          </p:nvGrpSpPr>
          <p:grpSpPr>
            <a:xfrm>
              <a:off x="92709" y="1847757"/>
              <a:ext cx="2218145" cy="3624188"/>
              <a:chOff x="92709" y="1847757"/>
              <a:chExt cx="2218145" cy="3624188"/>
            </a:xfrm>
          </p:grpSpPr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B8C68491-EA32-620D-7FF7-67B2547EDA8E}"/>
                  </a:ext>
                </a:extLst>
              </p:cNvPr>
              <p:cNvSpPr/>
              <p:nvPr/>
            </p:nvSpPr>
            <p:spPr bwMode="auto">
              <a:xfrm>
                <a:off x="393333" y="1847757"/>
                <a:ext cx="1784656" cy="2886054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zh-CN" altLang="en-US" sz="32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微软雅黑" panose="020B0503020204020204" pitchFamily="82" charset="2"/>
                  <a:ea typeface="微软雅黑" panose="020B0503020204020204" pitchFamily="82" charset="2"/>
                </a:endParaRPr>
              </a:p>
            </p:txBody>
          </p:sp>
          <p:sp>
            <p:nvSpPr>
              <p:cNvPr id="7" name="圆柱体 6">
                <a:extLst>
                  <a:ext uri="{FF2B5EF4-FFF2-40B4-BE49-F238E27FC236}">
                    <a16:creationId xmlns:a16="http://schemas.microsoft.com/office/drawing/2014/main" id="{3D038C4C-23CC-1D63-3691-15C0A84673F4}"/>
                  </a:ext>
                </a:extLst>
              </p:cNvPr>
              <p:cNvSpPr/>
              <p:nvPr/>
            </p:nvSpPr>
            <p:spPr bwMode="auto">
              <a:xfrm>
                <a:off x="657973" y="3629655"/>
                <a:ext cx="1206631" cy="831890"/>
              </a:xfrm>
              <a:prstGeom prst="can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1" lang="zh-CN" altLang="en-US" sz="2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微软雅黑" panose="020B0503020204020204" pitchFamily="82" charset="2"/>
                    <a:ea typeface="微软雅黑" panose="020B0503020204020204" pitchFamily="82" charset="2"/>
                  </a:rPr>
                  <a:t>磁盘</a:t>
                </a:r>
              </a:p>
            </p:txBody>
          </p:sp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BAD4ACB4-A972-E98F-85AB-9359AD0E919A}"/>
                  </a:ext>
                </a:extLst>
              </p:cNvPr>
              <p:cNvSpPr/>
              <p:nvPr/>
            </p:nvSpPr>
            <p:spPr bwMode="auto">
              <a:xfrm>
                <a:off x="667400" y="2043334"/>
                <a:ext cx="1206631" cy="584775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1" lang="en-US" altLang="zh-CN" sz="32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微软雅黑" panose="020B0503020204020204" pitchFamily="82" charset="2"/>
                    <a:ea typeface="微软雅黑" panose="020B0503020204020204" pitchFamily="82" charset="2"/>
                  </a:rPr>
                  <a:t>CPU</a:t>
                </a:r>
                <a:endParaRPr kumimoji="1" lang="zh-CN" altLang="en-US" sz="32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微软雅黑" panose="020B0503020204020204" pitchFamily="82" charset="2"/>
                  <a:ea typeface="微软雅黑" panose="020B0503020204020204" pitchFamily="82" charset="2"/>
                </a:endParaRPr>
              </a:p>
            </p:txBody>
          </p:sp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45150785-501B-AA62-A1B4-7F1F8AF0D134}"/>
                  </a:ext>
                </a:extLst>
              </p:cNvPr>
              <p:cNvSpPr/>
              <p:nvPr/>
            </p:nvSpPr>
            <p:spPr bwMode="auto">
              <a:xfrm>
                <a:off x="667400" y="2836494"/>
                <a:ext cx="1206631" cy="523220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1" lang="zh-CN" altLang="en-US" sz="2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微软雅黑" panose="020B0503020204020204" pitchFamily="82" charset="2"/>
                    <a:ea typeface="微软雅黑" panose="020B0503020204020204" pitchFamily="82" charset="2"/>
                  </a:rPr>
                  <a:t>内存</a:t>
                </a:r>
              </a:p>
            </p:txBody>
          </p:sp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B97CDC40-8868-D1C5-7234-04D383DF8A4D}"/>
                  </a:ext>
                </a:extLst>
              </p:cNvPr>
              <p:cNvSpPr txBox="1"/>
              <p:nvPr/>
            </p:nvSpPr>
            <p:spPr>
              <a:xfrm>
                <a:off x="92709" y="4943219"/>
                <a:ext cx="2218145" cy="528726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square">
                <a:sp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1" lang="zh-CN" altLang="en-US" sz="24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微软雅黑" panose="020B0503020204020204" pitchFamily="82" charset="2"/>
                    <a:ea typeface="微软雅黑" panose="020B0503020204020204" pitchFamily="82" charset="2"/>
                  </a:rPr>
                  <a:t>单机</a:t>
                </a:r>
              </a:p>
            </p:txBody>
          </p:sp>
        </p:grpSp>
        <p:grpSp>
          <p:nvGrpSpPr>
            <p:cNvPr id="51" name="组合 50">
              <a:extLst>
                <a:ext uri="{FF2B5EF4-FFF2-40B4-BE49-F238E27FC236}">
                  <a16:creationId xmlns:a16="http://schemas.microsoft.com/office/drawing/2014/main" id="{24324003-55D7-645A-0F75-071D6FD46743}"/>
                </a:ext>
              </a:extLst>
            </p:cNvPr>
            <p:cNvGrpSpPr/>
            <p:nvPr/>
          </p:nvGrpSpPr>
          <p:grpSpPr>
            <a:xfrm>
              <a:off x="2690946" y="1847757"/>
              <a:ext cx="2708984" cy="3635510"/>
              <a:chOff x="2690946" y="1847757"/>
              <a:chExt cx="2708984" cy="3635510"/>
            </a:xfrm>
          </p:grpSpPr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F9029D4F-C879-BE9A-963B-AD189AEEC3EC}"/>
                  </a:ext>
                </a:extLst>
              </p:cNvPr>
              <p:cNvSpPr/>
              <p:nvPr/>
            </p:nvSpPr>
            <p:spPr bwMode="auto">
              <a:xfrm>
                <a:off x="2690946" y="1847757"/>
                <a:ext cx="2553628" cy="2886054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zh-CN" altLang="en-US" sz="32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微软雅黑" panose="020B0503020204020204" pitchFamily="82" charset="2"/>
                  <a:ea typeface="微软雅黑" panose="020B0503020204020204" pitchFamily="82" charset="2"/>
                </a:endParaRPr>
              </a:p>
            </p:txBody>
          </p:sp>
          <p:sp>
            <p:nvSpPr>
              <p:cNvPr id="12" name="圆柱体 11">
                <a:extLst>
                  <a:ext uri="{FF2B5EF4-FFF2-40B4-BE49-F238E27FC236}">
                    <a16:creationId xmlns:a16="http://schemas.microsoft.com/office/drawing/2014/main" id="{1C1D224B-49CB-97CF-85F6-8592CF0DCDDE}"/>
                  </a:ext>
                </a:extLst>
              </p:cNvPr>
              <p:cNvSpPr/>
              <p:nvPr/>
            </p:nvSpPr>
            <p:spPr bwMode="auto">
              <a:xfrm>
                <a:off x="2817073" y="3822190"/>
                <a:ext cx="558096" cy="504386"/>
              </a:xfrm>
              <a:prstGeom prst="can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1" lang="zh-CN" altLang="en-US" sz="12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微软雅黑" panose="020B0503020204020204" pitchFamily="82" charset="2"/>
                    <a:ea typeface="微软雅黑" panose="020B0503020204020204" pitchFamily="82" charset="2"/>
                  </a:rPr>
                  <a:t>磁盘</a:t>
                </a:r>
              </a:p>
            </p:txBody>
          </p:sp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68302876-8B58-3704-A378-340ED064DCD9}"/>
                  </a:ext>
                </a:extLst>
              </p:cNvPr>
              <p:cNvSpPr/>
              <p:nvPr/>
            </p:nvSpPr>
            <p:spPr bwMode="auto">
              <a:xfrm>
                <a:off x="3351127" y="2043334"/>
                <a:ext cx="1206631" cy="584775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1" lang="en-US" altLang="zh-CN" sz="32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微软雅黑" panose="020B0503020204020204" pitchFamily="82" charset="2"/>
                    <a:ea typeface="微软雅黑" panose="020B0503020204020204" pitchFamily="82" charset="2"/>
                  </a:rPr>
                  <a:t>CPU</a:t>
                </a:r>
                <a:endParaRPr kumimoji="1" lang="zh-CN" altLang="en-US" sz="32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微软雅黑" panose="020B0503020204020204" pitchFamily="82" charset="2"/>
                  <a:ea typeface="微软雅黑" panose="020B0503020204020204" pitchFamily="82" charset="2"/>
                </a:endParaRPr>
              </a:p>
            </p:txBody>
          </p:sp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8824ED6E-7A6C-4EEA-B54B-62B67A1821CD}"/>
                  </a:ext>
                </a:extLst>
              </p:cNvPr>
              <p:cNvSpPr/>
              <p:nvPr/>
            </p:nvSpPr>
            <p:spPr bwMode="auto">
              <a:xfrm>
                <a:off x="3351127" y="2836494"/>
                <a:ext cx="1206631" cy="523220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1" lang="zh-CN" altLang="en-US" sz="2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微软雅黑" panose="020B0503020204020204" pitchFamily="82" charset="2"/>
                    <a:ea typeface="微软雅黑" panose="020B0503020204020204" pitchFamily="82" charset="2"/>
                  </a:rPr>
                  <a:t>内存</a:t>
                </a:r>
              </a:p>
            </p:txBody>
          </p:sp>
          <p:sp>
            <p:nvSpPr>
              <p:cNvPr id="15" name="圆柱体 14">
                <a:extLst>
                  <a:ext uri="{FF2B5EF4-FFF2-40B4-BE49-F238E27FC236}">
                    <a16:creationId xmlns:a16="http://schemas.microsoft.com/office/drawing/2014/main" id="{4F29A22C-15DB-8CE3-5C84-B236738573D6}"/>
                  </a:ext>
                </a:extLst>
              </p:cNvPr>
              <p:cNvSpPr/>
              <p:nvPr/>
            </p:nvSpPr>
            <p:spPr bwMode="auto">
              <a:xfrm>
                <a:off x="3703597" y="3822190"/>
                <a:ext cx="558096" cy="504386"/>
              </a:xfrm>
              <a:prstGeom prst="can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1" lang="zh-CN" altLang="en-US" sz="12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微软雅黑" panose="020B0503020204020204" pitchFamily="82" charset="2"/>
                    <a:ea typeface="微软雅黑" panose="020B0503020204020204" pitchFamily="82" charset="2"/>
                  </a:rPr>
                  <a:t>磁盘</a:t>
                </a:r>
              </a:p>
            </p:txBody>
          </p:sp>
          <p:sp>
            <p:nvSpPr>
              <p:cNvPr id="16" name="圆柱体 15">
                <a:extLst>
                  <a:ext uri="{FF2B5EF4-FFF2-40B4-BE49-F238E27FC236}">
                    <a16:creationId xmlns:a16="http://schemas.microsoft.com/office/drawing/2014/main" id="{026A2674-D36B-546D-F14C-B91A364D457D}"/>
                  </a:ext>
                </a:extLst>
              </p:cNvPr>
              <p:cNvSpPr/>
              <p:nvPr/>
            </p:nvSpPr>
            <p:spPr bwMode="auto">
              <a:xfrm>
                <a:off x="4536524" y="3822190"/>
                <a:ext cx="558096" cy="504386"/>
              </a:xfrm>
              <a:prstGeom prst="can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1" lang="zh-CN" altLang="en-US" sz="12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微软雅黑" panose="020B0503020204020204" pitchFamily="82" charset="2"/>
                    <a:ea typeface="微软雅黑" panose="020B0503020204020204" pitchFamily="82" charset="2"/>
                  </a:rPr>
                  <a:t>磁盘</a:t>
                </a:r>
              </a:p>
            </p:txBody>
          </p:sp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5AC873D0-73D4-A4A1-A97B-056E89EC40FA}"/>
                  </a:ext>
                </a:extLst>
              </p:cNvPr>
              <p:cNvSpPr/>
              <p:nvPr/>
            </p:nvSpPr>
            <p:spPr bwMode="auto">
              <a:xfrm>
                <a:off x="2776879" y="3777126"/>
                <a:ext cx="2390078" cy="584775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zh-CN" altLang="en-US" sz="32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微软雅黑" panose="020B0503020204020204" pitchFamily="82" charset="2"/>
                  <a:ea typeface="微软雅黑" panose="020B0503020204020204" pitchFamily="82" charset="2"/>
                </a:endParaRPr>
              </a:p>
            </p:txBody>
          </p:sp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D5092218-007A-DB06-6E12-E26C4BB0C3C5}"/>
                  </a:ext>
                </a:extLst>
              </p:cNvPr>
              <p:cNvSpPr txBox="1"/>
              <p:nvPr/>
            </p:nvSpPr>
            <p:spPr>
              <a:xfrm>
                <a:off x="2817073" y="4361901"/>
                <a:ext cx="2390078" cy="338554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square">
                <a:sp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1" lang="zh-CN" altLang="en-US" sz="1600" dirty="0">
                    <a:latin typeface="微软雅黑" panose="020B0503020204020204" pitchFamily="82" charset="2"/>
                    <a:ea typeface="微软雅黑" panose="020B0503020204020204" pitchFamily="82" charset="2"/>
                  </a:rPr>
                  <a:t>一致性协议例如</a:t>
                </a:r>
                <a:r>
                  <a:rPr kumimoji="1" lang="en-US" altLang="zh-CN" sz="1600" dirty="0" err="1">
                    <a:latin typeface="微软雅黑" panose="020B0503020204020204" pitchFamily="82" charset="2"/>
                    <a:ea typeface="微软雅黑" panose="020B0503020204020204" pitchFamily="82" charset="2"/>
                  </a:rPr>
                  <a:t>Paxos</a:t>
                </a:r>
                <a:endParaRPr kumimoji="1" lang="zh-CN" altLang="en-US" sz="1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微软雅黑" panose="020B0503020204020204" pitchFamily="82" charset="2"/>
                  <a:ea typeface="微软雅黑" panose="020B0503020204020204" pitchFamily="82" charset="2"/>
                </a:endParaRPr>
              </a:p>
            </p:txBody>
          </p:sp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32E0E6B0-D481-69AC-04C5-EEB7BF5BE910}"/>
                  </a:ext>
                </a:extLst>
              </p:cNvPr>
              <p:cNvSpPr txBox="1"/>
              <p:nvPr/>
            </p:nvSpPr>
            <p:spPr>
              <a:xfrm>
                <a:off x="2846302" y="4954541"/>
                <a:ext cx="2553628" cy="528726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square">
                <a:sp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1" lang="zh-CN" altLang="en-US" sz="24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微软雅黑" panose="020B0503020204020204" pitchFamily="82" charset="2"/>
                    <a:ea typeface="微软雅黑" panose="020B0503020204020204" pitchFamily="82" charset="2"/>
                  </a:rPr>
                  <a:t>单机数据多副本</a:t>
                </a:r>
              </a:p>
            </p:txBody>
          </p:sp>
        </p:grpSp>
        <p:grpSp>
          <p:nvGrpSpPr>
            <p:cNvPr id="52" name="组合 51">
              <a:extLst>
                <a:ext uri="{FF2B5EF4-FFF2-40B4-BE49-F238E27FC236}">
                  <a16:creationId xmlns:a16="http://schemas.microsoft.com/office/drawing/2014/main" id="{72C8C12E-1BB1-2517-182B-924E2835F8B2}"/>
                </a:ext>
              </a:extLst>
            </p:cNvPr>
            <p:cNvGrpSpPr/>
            <p:nvPr/>
          </p:nvGrpSpPr>
          <p:grpSpPr>
            <a:xfrm>
              <a:off x="5987895" y="1581669"/>
              <a:ext cx="6136980" cy="3903517"/>
              <a:chOff x="5987895" y="1581669"/>
              <a:chExt cx="6136980" cy="3903517"/>
            </a:xfrm>
          </p:grpSpPr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FDC5F5F1-A250-E387-508C-FC010DEC26CC}"/>
                  </a:ext>
                </a:extLst>
              </p:cNvPr>
              <p:cNvSpPr/>
              <p:nvPr/>
            </p:nvSpPr>
            <p:spPr bwMode="auto">
              <a:xfrm>
                <a:off x="6080916" y="1847756"/>
                <a:ext cx="1784655" cy="2886054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zh-CN" altLang="en-US" sz="32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微软雅黑" panose="020B0503020204020204" pitchFamily="82" charset="2"/>
                  <a:ea typeface="微软雅黑" panose="020B0503020204020204" pitchFamily="82" charset="2"/>
                </a:endParaRPr>
              </a:p>
            </p:txBody>
          </p:sp>
          <p:sp>
            <p:nvSpPr>
              <p:cNvPr id="24" name="圆柱体 23">
                <a:extLst>
                  <a:ext uri="{FF2B5EF4-FFF2-40B4-BE49-F238E27FC236}">
                    <a16:creationId xmlns:a16="http://schemas.microsoft.com/office/drawing/2014/main" id="{98B11DB1-93A8-D83E-2DA1-C6A748F07270}"/>
                  </a:ext>
                </a:extLst>
              </p:cNvPr>
              <p:cNvSpPr/>
              <p:nvPr/>
            </p:nvSpPr>
            <p:spPr bwMode="auto">
              <a:xfrm>
                <a:off x="6345556" y="3629655"/>
                <a:ext cx="1206631" cy="831890"/>
              </a:xfrm>
              <a:prstGeom prst="can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1" lang="zh-CN" altLang="en-US" sz="2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微软雅黑" panose="020B0503020204020204" pitchFamily="82" charset="2"/>
                    <a:ea typeface="微软雅黑" panose="020B0503020204020204" pitchFamily="82" charset="2"/>
                  </a:rPr>
                  <a:t>磁盘</a:t>
                </a:r>
              </a:p>
            </p:txBody>
          </p:sp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377F46E1-C29D-6819-6ED2-1683077DC3B5}"/>
                  </a:ext>
                </a:extLst>
              </p:cNvPr>
              <p:cNvSpPr/>
              <p:nvPr/>
            </p:nvSpPr>
            <p:spPr bwMode="auto">
              <a:xfrm>
                <a:off x="6354983" y="2043334"/>
                <a:ext cx="1206631" cy="584775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1" lang="en-US" altLang="zh-CN" sz="32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微软雅黑" panose="020B0503020204020204" pitchFamily="82" charset="2"/>
                    <a:ea typeface="微软雅黑" panose="020B0503020204020204" pitchFamily="82" charset="2"/>
                  </a:rPr>
                  <a:t>CPU</a:t>
                </a:r>
                <a:endParaRPr kumimoji="1" lang="zh-CN" altLang="en-US" sz="32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微软雅黑" panose="020B0503020204020204" pitchFamily="82" charset="2"/>
                  <a:ea typeface="微软雅黑" panose="020B0503020204020204" pitchFamily="82" charset="2"/>
                </a:endParaRPr>
              </a:p>
            </p:txBody>
          </p:sp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5D0CEB4F-BEAF-2528-0F5E-07EBC6D580D3}"/>
                  </a:ext>
                </a:extLst>
              </p:cNvPr>
              <p:cNvSpPr/>
              <p:nvPr/>
            </p:nvSpPr>
            <p:spPr bwMode="auto">
              <a:xfrm>
                <a:off x="6354983" y="2836494"/>
                <a:ext cx="1206631" cy="523220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1" lang="zh-CN" altLang="en-US" sz="2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微软雅黑" panose="020B0503020204020204" pitchFamily="82" charset="2"/>
                    <a:ea typeface="微软雅黑" panose="020B0503020204020204" pitchFamily="82" charset="2"/>
                  </a:rPr>
                  <a:t>内存</a:t>
                </a:r>
              </a:p>
            </p:txBody>
          </p:sp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56603F53-45C8-C6DB-20A7-E4CD2E225267}"/>
                  </a:ext>
                </a:extLst>
              </p:cNvPr>
              <p:cNvSpPr/>
              <p:nvPr/>
            </p:nvSpPr>
            <p:spPr bwMode="auto">
              <a:xfrm>
                <a:off x="8211257" y="1847756"/>
                <a:ext cx="1784655" cy="2886054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zh-CN" altLang="en-US" sz="32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微软雅黑" panose="020B0503020204020204" pitchFamily="82" charset="2"/>
                  <a:ea typeface="微软雅黑" panose="020B0503020204020204" pitchFamily="82" charset="2"/>
                </a:endParaRPr>
              </a:p>
            </p:txBody>
          </p:sp>
          <p:sp>
            <p:nvSpPr>
              <p:cNvPr id="28" name="圆柱体 27">
                <a:extLst>
                  <a:ext uri="{FF2B5EF4-FFF2-40B4-BE49-F238E27FC236}">
                    <a16:creationId xmlns:a16="http://schemas.microsoft.com/office/drawing/2014/main" id="{09DDC8A9-93EE-E53C-B634-3E327AEB2E8C}"/>
                  </a:ext>
                </a:extLst>
              </p:cNvPr>
              <p:cNvSpPr/>
              <p:nvPr/>
            </p:nvSpPr>
            <p:spPr bwMode="auto">
              <a:xfrm>
                <a:off x="8475897" y="3629655"/>
                <a:ext cx="1206631" cy="831890"/>
              </a:xfrm>
              <a:prstGeom prst="can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1" lang="zh-CN" altLang="en-US" sz="2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微软雅黑" panose="020B0503020204020204" pitchFamily="82" charset="2"/>
                    <a:ea typeface="微软雅黑" panose="020B0503020204020204" pitchFamily="82" charset="2"/>
                  </a:rPr>
                  <a:t>磁盘</a:t>
                </a:r>
              </a:p>
            </p:txBody>
          </p:sp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7146B7D3-732A-AC1C-8E15-B19CA5549FB1}"/>
                  </a:ext>
                </a:extLst>
              </p:cNvPr>
              <p:cNvSpPr/>
              <p:nvPr/>
            </p:nvSpPr>
            <p:spPr bwMode="auto">
              <a:xfrm>
                <a:off x="8485324" y="2043334"/>
                <a:ext cx="1206631" cy="584775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1" lang="en-US" altLang="zh-CN" sz="32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微软雅黑" panose="020B0503020204020204" pitchFamily="82" charset="2"/>
                    <a:ea typeface="微软雅黑" panose="020B0503020204020204" pitchFamily="82" charset="2"/>
                  </a:rPr>
                  <a:t>CPU</a:t>
                </a:r>
                <a:endParaRPr kumimoji="1" lang="zh-CN" altLang="en-US" sz="32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微软雅黑" panose="020B0503020204020204" pitchFamily="82" charset="2"/>
                  <a:ea typeface="微软雅黑" panose="020B0503020204020204" pitchFamily="82" charset="2"/>
                </a:endParaRPr>
              </a:p>
            </p:txBody>
          </p:sp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F474D869-D0CC-B861-35EB-6C71FA1EE26C}"/>
                  </a:ext>
                </a:extLst>
              </p:cNvPr>
              <p:cNvSpPr/>
              <p:nvPr/>
            </p:nvSpPr>
            <p:spPr bwMode="auto">
              <a:xfrm>
                <a:off x="8485324" y="2836494"/>
                <a:ext cx="1206631" cy="523220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1" lang="zh-CN" altLang="en-US" sz="2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微软雅黑" panose="020B0503020204020204" pitchFamily="82" charset="2"/>
                    <a:ea typeface="微软雅黑" panose="020B0503020204020204" pitchFamily="82" charset="2"/>
                  </a:rPr>
                  <a:t>内存</a:t>
                </a:r>
              </a:p>
            </p:txBody>
          </p:sp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EFEDACEF-9E2D-DB1D-F782-45409CF212BB}"/>
                  </a:ext>
                </a:extLst>
              </p:cNvPr>
              <p:cNvSpPr/>
              <p:nvPr/>
            </p:nvSpPr>
            <p:spPr bwMode="auto">
              <a:xfrm>
                <a:off x="10213910" y="1847756"/>
                <a:ext cx="1784655" cy="2886054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zh-CN" altLang="en-US" sz="32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微软雅黑" panose="020B0503020204020204" pitchFamily="82" charset="2"/>
                  <a:ea typeface="微软雅黑" panose="020B0503020204020204" pitchFamily="82" charset="2"/>
                </a:endParaRPr>
              </a:p>
            </p:txBody>
          </p:sp>
          <p:sp>
            <p:nvSpPr>
              <p:cNvPr id="32" name="圆柱体 31">
                <a:extLst>
                  <a:ext uri="{FF2B5EF4-FFF2-40B4-BE49-F238E27FC236}">
                    <a16:creationId xmlns:a16="http://schemas.microsoft.com/office/drawing/2014/main" id="{B78D8FAA-92D9-7F1D-6141-DECCAD88EEA6}"/>
                  </a:ext>
                </a:extLst>
              </p:cNvPr>
              <p:cNvSpPr/>
              <p:nvPr/>
            </p:nvSpPr>
            <p:spPr bwMode="auto">
              <a:xfrm>
                <a:off x="10478550" y="3629655"/>
                <a:ext cx="1206631" cy="831890"/>
              </a:xfrm>
              <a:prstGeom prst="can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1" lang="zh-CN" altLang="en-US" sz="2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微软雅黑" panose="020B0503020204020204" pitchFamily="82" charset="2"/>
                    <a:ea typeface="微软雅黑" panose="020B0503020204020204" pitchFamily="82" charset="2"/>
                  </a:rPr>
                  <a:t>磁盘</a:t>
                </a:r>
              </a:p>
            </p:txBody>
          </p:sp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76EBAF56-F31F-176A-215D-75A069C255D4}"/>
                  </a:ext>
                </a:extLst>
              </p:cNvPr>
              <p:cNvSpPr/>
              <p:nvPr/>
            </p:nvSpPr>
            <p:spPr bwMode="auto">
              <a:xfrm>
                <a:off x="10487977" y="2043334"/>
                <a:ext cx="1206631" cy="584775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1" lang="en-US" altLang="zh-CN" sz="32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微软雅黑" panose="020B0503020204020204" pitchFamily="82" charset="2"/>
                    <a:ea typeface="微软雅黑" panose="020B0503020204020204" pitchFamily="82" charset="2"/>
                  </a:rPr>
                  <a:t>CPU</a:t>
                </a:r>
                <a:endParaRPr kumimoji="1" lang="zh-CN" altLang="en-US" sz="32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微软雅黑" panose="020B0503020204020204" pitchFamily="82" charset="2"/>
                  <a:ea typeface="微软雅黑" panose="020B0503020204020204" pitchFamily="82" charset="2"/>
                </a:endParaRPr>
              </a:p>
            </p:txBody>
          </p:sp>
          <p:sp>
            <p:nvSpPr>
              <p:cNvPr id="34" name="矩形 33">
                <a:extLst>
                  <a:ext uri="{FF2B5EF4-FFF2-40B4-BE49-F238E27FC236}">
                    <a16:creationId xmlns:a16="http://schemas.microsoft.com/office/drawing/2014/main" id="{4D1F829F-6AFE-A62E-0FEE-C44E7D02C6AB}"/>
                  </a:ext>
                </a:extLst>
              </p:cNvPr>
              <p:cNvSpPr/>
              <p:nvPr/>
            </p:nvSpPr>
            <p:spPr bwMode="auto">
              <a:xfrm>
                <a:off x="10487977" y="2836494"/>
                <a:ext cx="1206631" cy="523220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1" lang="zh-CN" altLang="en-US" sz="2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微软雅黑" panose="020B0503020204020204" pitchFamily="82" charset="2"/>
                    <a:ea typeface="微软雅黑" panose="020B0503020204020204" pitchFamily="82" charset="2"/>
                  </a:rPr>
                  <a:t>内存</a:t>
                </a:r>
              </a:p>
            </p:txBody>
          </p:sp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AD2CE3C2-77FD-7A88-DBAD-2A39848C93CB}"/>
                  </a:ext>
                </a:extLst>
              </p:cNvPr>
              <p:cNvSpPr/>
              <p:nvPr/>
            </p:nvSpPr>
            <p:spPr bwMode="auto">
              <a:xfrm>
                <a:off x="5987895" y="1750016"/>
                <a:ext cx="6136980" cy="3133430"/>
              </a:xfrm>
              <a:prstGeom prst="rect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zh-CN" altLang="en-US" sz="32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微软雅黑" panose="020B0503020204020204" pitchFamily="82" charset="2"/>
                  <a:ea typeface="微软雅黑" panose="020B0503020204020204" pitchFamily="82" charset="2"/>
                </a:endParaRPr>
              </a:p>
            </p:txBody>
          </p:sp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5D04CF91-7ECF-D164-E302-4DC0B6839CEB}"/>
                  </a:ext>
                </a:extLst>
              </p:cNvPr>
              <p:cNvSpPr txBox="1"/>
              <p:nvPr/>
            </p:nvSpPr>
            <p:spPr>
              <a:xfrm>
                <a:off x="8367665" y="1581669"/>
                <a:ext cx="1494265" cy="461665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square">
                <a:sp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1" lang="zh-CN" altLang="en-US" sz="2400" dirty="0">
                    <a:latin typeface="微软雅黑" panose="020B0503020204020204" pitchFamily="82" charset="2"/>
                    <a:ea typeface="微软雅黑" panose="020B0503020204020204" pitchFamily="82" charset="2"/>
                  </a:rPr>
                  <a:t>主</a:t>
                </a:r>
                <a:endParaRPr kumimoji="1" lang="zh-CN" altLang="en-US" sz="2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微软雅黑" panose="020B0503020204020204" pitchFamily="82" charset="2"/>
                  <a:ea typeface="微软雅黑" panose="020B0503020204020204" pitchFamily="82" charset="2"/>
                </a:endParaRPr>
              </a:p>
            </p:txBody>
          </p:sp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82911465-F698-9893-5D46-BD638797C087}"/>
                  </a:ext>
                </a:extLst>
              </p:cNvPr>
              <p:cNvSpPr txBox="1"/>
              <p:nvPr/>
            </p:nvSpPr>
            <p:spPr>
              <a:xfrm>
                <a:off x="10380252" y="1581669"/>
                <a:ext cx="1494265" cy="461665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square">
                <a:sp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1" lang="zh-CN" altLang="en-US" sz="2400" dirty="0">
                    <a:latin typeface="微软雅黑" panose="020B0503020204020204" pitchFamily="82" charset="2"/>
                    <a:ea typeface="微软雅黑" panose="020B0503020204020204" pitchFamily="82" charset="2"/>
                  </a:rPr>
                  <a:t>备</a:t>
                </a:r>
                <a:endParaRPr kumimoji="1" lang="zh-CN" altLang="en-US" sz="2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微软雅黑" panose="020B0503020204020204" pitchFamily="82" charset="2"/>
                  <a:ea typeface="微软雅黑" panose="020B0503020204020204" pitchFamily="82" charset="2"/>
                </a:endParaRPr>
              </a:p>
            </p:txBody>
          </p:sp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FF46A94E-E1F1-3B16-12C1-B6A53C600611}"/>
                  </a:ext>
                </a:extLst>
              </p:cNvPr>
              <p:cNvSpPr txBox="1"/>
              <p:nvPr/>
            </p:nvSpPr>
            <p:spPr>
              <a:xfrm>
                <a:off x="6201738" y="1581669"/>
                <a:ext cx="1494265" cy="461665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square">
                <a:sp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1" lang="zh-CN" altLang="en-US" sz="2400" dirty="0">
                    <a:latin typeface="微软雅黑" panose="020B0503020204020204" pitchFamily="82" charset="2"/>
                    <a:ea typeface="微软雅黑" panose="020B0503020204020204" pitchFamily="82" charset="2"/>
                  </a:rPr>
                  <a:t>备</a:t>
                </a:r>
                <a:endParaRPr kumimoji="1" lang="zh-CN" altLang="en-US" sz="2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微软雅黑" panose="020B0503020204020204" pitchFamily="82" charset="2"/>
                  <a:ea typeface="微软雅黑" panose="020B0503020204020204" pitchFamily="82" charset="2"/>
                </a:endParaRPr>
              </a:p>
            </p:txBody>
          </p:sp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22320E02-206A-D375-4195-3E105BE0195F}"/>
                  </a:ext>
                </a:extLst>
              </p:cNvPr>
              <p:cNvSpPr txBox="1"/>
              <p:nvPr/>
            </p:nvSpPr>
            <p:spPr>
              <a:xfrm>
                <a:off x="7934349" y="4956460"/>
                <a:ext cx="2553628" cy="528726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square">
                <a:sp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1" lang="zh-CN" altLang="en-US" sz="24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微软雅黑" panose="020B0503020204020204" pitchFamily="82" charset="2"/>
                    <a:ea typeface="微软雅黑" panose="020B0503020204020204" pitchFamily="82" charset="2"/>
                  </a:rPr>
                  <a:t>一主多备</a:t>
                </a:r>
              </a:p>
            </p:txBody>
          </p:sp>
          <p:cxnSp>
            <p:nvCxnSpPr>
              <p:cNvPr id="44" name="直线箭头连接符 43">
                <a:extLst>
                  <a:ext uri="{FF2B5EF4-FFF2-40B4-BE49-F238E27FC236}">
                    <a16:creationId xmlns:a16="http://schemas.microsoft.com/office/drawing/2014/main" id="{8DF7BDEA-39DE-4C3F-E8B3-5BA7E0F419CC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9906572" y="3098104"/>
                <a:ext cx="482638" cy="1"/>
              </a:xfrm>
              <a:prstGeom prst="straightConnector1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45" name="直线箭头连接符 44">
                <a:extLst>
                  <a:ext uri="{FF2B5EF4-FFF2-40B4-BE49-F238E27FC236}">
                    <a16:creationId xmlns:a16="http://schemas.microsoft.com/office/drawing/2014/main" id="{EABE23DD-1925-47AD-BF50-081BD4CACEBF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7696003" y="3098104"/>
                <a:ext cx="608932" cy="0"/>
              </a:xfrm>
              <a:prstGeom prst="straightConnector1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A31A75B5-10D9-84C1-321C-6CE9EF33F8C5}"/>
                  </a:ext>
                </a:extLst>
              </p:cNvPr>
              <p:cNvSpPr txBox="1"/>
              <p:nvPr/>
            </p:nvSpPr>
            <p:spPr>
              <a:xfrm>
                <a:off x="6797410" y="2587569"/>
                <a:ext cx="2553628" cy="461665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square">
                <a:sp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1" lang="zh-CN" altLang="en-US" sz="2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微软雅黑" panose="020B0503020204020204" pitchFamily="82" charset="2"/>
                    <a:ea typeface="微软雅黑" panose="020B0503020204020204" pitchFamily="82" charset="2"/>
                  </a:rPr>
                  <a:t>日志</a:t>
                </a:r>
              </a:p>
            </p:txBody>
          </p:sp>
          <p:sp>
            <p:nvSpPr>
              <p:cNvPr id="49" name="文本框 48">
                <a:extLst>
                  <a:ext uri="{FF2B5EF4-FFF2-40B4-BE49-F238E27FC236}">
                    <a16:creationId xmlns:a16="http://schemas.microsoft.com/office/drawing/2014/main" id="{0495CA99-1C08-9145-A752-CE2CE8E7D8AA}"/>
                  </a:ext>
                </a:extLst>
              </p:cNvPr>
              <p:cNvSpPr txBox="1"/>
              <p:nvPr/>
            </p:nvSpPr>
            <p:spPr>
              <a:xfrm>
                <a:off x="8871077" y="2584908"/>
                <a:ext cx="2553628" cy="461665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square">
                <a:sp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1" lang="zh-CN" altLang="en-US" sz="2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微软雅黑" panose="020B0503020204020204" pitchFamily="82" charset="2"/>
                    <a:ea typeface="微软雅黑" panose="020B0503020204020204" pitchFamily="82" charset="2"/>
                  </a:rPr>
                  <a:t>日志</a:t>
                </a:r>
              </a:p>
            </p:txBody>
          </p:sp>
        </p:grpSp>
        <p:cxnSp>
          <p:nvCxnSpPr>
            <p:cNvPr id="10" name="直线箭头连接符 9">
              <a:extLst>
                <a:ext uri="{FF2B5EF4-FFF2-40B4-BE49-F238E27FC236}">
                  <a16:creationId xmlns:a16="http://schemas.microsoft.com/office/drawing/2014/main" id="{7B6E77C3-0134-215C-98C1-266E28C83D28}"/>
                </a:ext>
              </a:extLst>
            </p:cNvPr>
            <p:cNvCxnSpPr>
              <a:cxnSpLocks/>
              <a:stCxn id="15" idx="2"/>
              <a:endCxn id="12" idx="4"/>
            </p:cNvCxnSpPr>
            <p:nvPr/>
          </p:nvCxnSpPr>
          <p:spPr bwMode="auto">
            <a:xfrm flipH="1">
              <a:off x="3375168" y="4074384"/>
              <a:ext cx="328428" cy="0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直线箭头连接符 20">
              <a:extLst>
                <a:ext uri="{FF2B5EF4-FFF2-40B4-BE49-F238E27FC236}">
                  <a16:creationId xmlns:a16="http://schemas.microsoft.com/office/drawing/2014/main" id="{62DECC13-28A9-3770-4D16-DDC5A7B82CBD}"/>
                </a:ext>
              </a:extLst>
            </p:cNvPr>
            <p:cNvCxnSpPr>
              <a:cxnSpLocks/>
              <a:stCxn id="16" idx="2"/>
            </p:cNvCxnSpPr>
            <p:nvPr/>
          </p:nvCxnSpPr>
          <p:spPr bwMode="auto">
            <a:xfrm flipH="1" flipV="1">
              <a:off x="4247363" y="4066864"/>
              <a:ext cx="289160" cy="7520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00543828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18">
            <a:extLst>
              <a:ext uri="{FF2B5EF4-FFF2-40B4-BE49-F238E27FC236}">
                <a16:creationId xmlns:a16="http://schemas.microsoft.com/office/drawing/2014/main" id="{F4826CDD-C290-4091-9F8A-E7CAE62E50E4}"/>
              </a:ext>
            </a:extLst>
          </p:cNvPr>
          <p:cNvSpPr/>
          <p:nvPr/>
        </p:nvSpPr>
        <p:spPr>
          <a:xfrm>
            <a:off x="961651" y="997223"/>
            <a:ext cx="10090897" cy="5240543"/>
          </a:xfrm>
          <a:prstGeom prst="roundRect">
            <a:avLst>
              <a:gd name="adj" fmla="val 9827"/>
            </a:avLst>
          </a:prstGeom>
          <a:solidFill>
            <a:schemeClr val="bg1"/>
          </a:solidFill>
          <a:ln w="12700" cap="flat">
            <a:gradFill>
              <a:gsLst>
                <a:gs pos="0">
                  <a:srgbClr val="3B20FF">
                    <a:alpha val="16000"/>
                  </a:srgbClr>
                </a:gs>
                <a:gs pos="100000">
                  <a:srgbClr val="6F1787"/>
                </a:gs>
              </a:gsLst>
              <a:lin ang="10800000" scaled="1"/>
            </a:gradFill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endParaRPr lang="zh-CN" altLang="en-US" b="1" dirty="0">
              <a:latin typeface="OPPOSans M" panose="00020600040101010101" pitchFamily="18" charset="-122"/>
              <a:ea typeface="OPPOSans M" panose="00020600040101010101" pitchFamily="18" charset="-122"/>
              <a:sym typeface="+mn-ea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89CC295-869D-174B-8C5D-BAD63CCDFC9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BBDC00-B9E2-4EFD-9306-2934E87247C6}" type="slidenum">
              <a:rPr lang="zh-CN" altLang="en-US" smtClean="0">
                <a:latin typeface="微软雅黑" panose="020B0503020204020204" pitchFamily="82" charset="2"/>
                <a:ea typeface="微软雅黑" panose="020B0503020204020204" pitchFamily="82" charset="2"/>
              </a:rPr>
              <a:pPr/>
              <a:t>90</a:t>
            </a:fld>
            <a:endParaRPr lang="zh-CN" altLang="en-US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5FEE05A2-1E94-8C48-B37E-F57BF0442F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微软雅黑" panose="020B0503020204020204" pitchFamily="82" charset="2"/>
                <a:ea typeface="微软雅黑" panose="020B0503020204020204" pitchFamily="82" charset="2"/>
              </a:rPr>
              <a:t>ARIES</a:t>
            </a:r>
            <a:r>
              <a:rPr lang="zh-CN" altLang="en-US" dirty="0">
                <a:latin typeface="微软雅黑" panose="020B0503020204020204" pitchFamily="82" charset="2"/>
                <a:ea typeface="微软雅黑" panose="020B0503020204020204" pitchFamily="82" charset="2"/>
              </a:rPr>
              <a:t>算法检查点</a:t>
            </a:r>
            <a:endParaRPr kumimoji="1" lang="zh-CN" altLang="en-US" dirty="0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B198C06-3264-3341-AA18-7CE9DA7358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zh-CN" altLang="en-US">
                <a:latin typeface="微软雅黑" panose="020B0503020204020204" pitchFamily="82" charset="2"/>
                <a:ea typeface="微软雅黑" panose="020B0503020204020204" pitchFamily="82" charset="2"/>
              </a:rPr>
              <a:t>数据库系统</a:t>
            </a:r>
            <a:r>
              <a:rPr lang="en-US" altLang="zh-CN">
                <a:latin typeface="微软雅黑" panose="020B0503020204020204" pitchFamily="82" charset="2"/>
                <a:ea typeface="微软雅黑" panose="020B0503020204020204" pitchFamily="82" charset="2"/>
              </a:rPr>
              <a:t>—</a:t>
            </a:r>
            <a:r>
              <a:rPr lang="zh-CN" altLang="en-US">
                <a:latin typeface="微软雅黑" panose="020B0503020204020204" pitchFamily="82" charset="2"/>
                <a:ea typeface="微软雅黑" panose="020B0503020204020204" pitchFamily="82" charset="2"/>
              </a:rPr>
              <a:t>故障恢复</a:t>
            </a:r>
            <a:endParaRPr lang="en-US" altLang="zh-CN" sz="12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BF3517F-F0CB-FB4B-A095-A8F8A8C55672}"/>
              </a:ext>
            </a:extLst>
          </p:cNvPr>
          <p:cNvSpPr txBox="1"/>
          <p:nvPr/>
        </p:nvSpPr>
        <p:spPr>
          <a:xfrm>
            <a:off x="1960379" y="4340705"/>
            <a:ext cx="88958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itchFamily="2" charset="2"/>
              <a:buChar char="ü"/>
            </a:pPr>
            <a:r>
              <a:rPr kumimoji="1" lang="zh-CN" altLang="en-US" sz="2400" dirty="0">
                <a:latin typeface="微软雅黑" panose="020B0503020204020204" pitchFamily="82" charset="2"/>
                <a:ea typeface="微软雅黑" panose="020B0503020204020204" pitchFamily="82" charset="2"/>
              </a:rPr>
              <a:t>由写入</a:t>
            </a:r>
            <a:r>
              <a:rPr kumimoji="1" lang="en-US" altLang="zh-CN" sz="2400" dirty="0">
                <a:latin typeface="微软雅黑" panose="020B0503020204020204" pitchFamily="82" charset="2"/>
                <a:ea typeface="微软雅黑" panose="020B0503020204020204" pitchFamily="82" charset="2"/>
              </a:rPr>
              <a:t>&lt;CP-BEGIN&gt;</a:t>
            </a:r>
            <a:r>
              <a:rPr kumimoji="1" lang="zh-CN" altLang="en-US" sz="2400" dirty="0">
                <a:latin typeface="微软雅黑" panose="020B0503020204020204" pitchFamily="82" charset="2"/>
                <a:ea typeface="微软雅黑" panose="020B0503020204020204" pitchFamily="82" charset="2"/>
              </a:rPr>
              <a:t>开始，由写入</a:t>
            </a:r>
            <a:r>
              <a:rPr kumimoji="1" lang="en-US" altLang="zh-CN" sz="2400" dirty="0">
                <a:latin typeface="微软雅黑" panose="020B0503020204020204" pitchFamily="82" charset="2"/>
                <a:ea typeface="微软雅黑" panose="020B0503020204020204" pitchFamily="82" charset="2"/>
              </a:rPr>
              <a:t>&lt;CP-END&gt;</a:t>
            </a:r>
            <a:r>
              <a:rPr kumimoji="1" lang="zh-CN" altLang="en-US" sz="2400" dirty="0">
                <a:latin typeface="微软雅黑" panose="020B0503020204020204" pitchFamily="82" charset="2"/>
                <a:ea typeface="微软雅黑" panose="020B0503020204020204" pitchFamily="82" charset="2"/>
              </a:rPr>
              <a:t>结束</a:t>
            </a:r>
            <a:endParaRPr kumimoji="1" lang="en-US" altLang="zh-CN" sz="24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marL="457200" indent="-457200">
              <a:buFont typeface="Wingdings" pitchFamily="2" charset="2"/>
              <a:buChar char="ü"/>
            </a:pPr>
            <a:r>
              <a:rPr kumimoji="1" lang="zh-CN" altLang="en-US" sz="2400" dirty="0">
                <a:latin typeface="微软雅黑" panose="020B0503020204020204" pitchFamily="82" charset="2"/>
                <a:ea typeface="微软雅黑" panose="020B0503020204020204" pitchFamily="82" charset="2"/>
              </a:rPr>
              <a:t>中间过程将内存中的脏页表和事务表写入磁盘</a:t>
            </a:r>
            <a:endParaRPr kumimoji="1" lang="en-US" altLang="zh-CN" sz="24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marL="457200" indent="-457200">
              <a:buFont typeface="Wingdings" pitchFamily="2" charset="2"/>
              <a:buChar char="ü"/>
            </a:pPr>
            <a:r>
              <a:rPr kumimoji="1" lang="en-US" altLang="zh-CN" sz="2400" dirty="0">
                <a:latin typeface="微软雅黑" panose="020B0503020204020204" pitchFamily="82" charset="2"/>
                <a:ea typeface="微软雅黑" panose="020B0503020204020204" pitchFamily="82" charset="2"/>
              </a:rPr>
              <a:t>Master record</a:t>
            </a:r>
            <a:r>
              <a:rPr kumimoji="1" lang="zh-CN" altLang="en-US" sz="2400" dirty="0">
                <a:latin typeface="微软雅黑" panose="020B0503020204020204" pitchFamily="82" charset="2"/>
                <a:ea typeface="微软雅黑" panose="020B0503020204020204" pitchFamily="82" charset="2"/>
              </a:rPr>
              <a:t>：一个特殊字段，位于磁盘，表示最新一次检查点的位置</a:t>
            </a:r>
          </a:p>
        </p:txBody>
      </p:sp>
      <p:sp>
        <p:nvSpPr>
          <p:cNvPr id="8" name="右箭头 7">
            <a:extLst>
              <a:ext uri="{FF2B5EF4-FFF2-40B4-BE49-F238E27FC236}">
                <a16:creationId xmlns:a16="http://schemas.microsoft.com/office/drawing/2014/main" id="{603B7AC5-3BDA-2C49-A33A-B956C3CE2140}"/>
              </a:ext>
            </a:extLst>
          </p:cNvPr>
          <p:cNvSpPr/>
          <p:nvPr/>
        </p:nvSpPr>
        <p:spPr>
          <a:xfrm>
            <a:off x="2129589" y="2382253"/>
            <a:ext cx="7928811" cy="661736"/>
          </a:xfrm>
          <a:prstGeom prst="rightArrow">
            <a:avLst>
              <a:gd name="adj1" fmla="val 50000"/>
              <a:gd name="adj2" fmla="val 77475"/>
            </a:avLst>
          </a:prstGeom>
          <a:solidFill>
            <a:srgbClr val="701988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694950F-4FB7-E846-8779-69E59749346D}"/>
              </a:ext>
            </a:extLst>
          </p:cNvPr>
          <p:cNvSpPr txBox="1"/>
          <p:nvPr/>
        </p:nvSpPr>
        <p:spPr>
          <a:xfrm>
            <a:off x="9180094" y="3109663"/>
            <a:ext cx="1756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 dirty="0">
                <a:latin typeface="微软雅黑" panose="020B0503020204020204" pitchFamily="82" charset="2"/>
                <a:ea typeface="微软雅黑" panose="020B0503020204020204" pitchFamily="82" charset="2"/>
              </a:rPr>
              <a:t>时间顺序</a:t>
            </a:r>
          </a:p>
        </p:txBody>
      </p:sp>
      <p:cxnSp>
        <p:nvCxnSpPr>
          <p:cNvPr id="10" name="直线连接符 9">
            <a:extLst>
              <a:ext uri="{FF2B5EF4-FFF2-40B4-BE49-F238E27FC236}">
                <a16:creationId xmlns:a16="http://schemas.microsoft.com/office/drawing/2014/main" id="{9564BF0E-9C30-4B4C-829A-31B2662F3EB3}"/>
              </a:ext>
            </a:extLst>
          </p:cNvPr>
          <p:cNvCxnSpPr/>
          <p:nvPr/>
        </p:nvCxnSpPr>
        <p:spPr>
          <a:xfrm>
            <a:off x="3717759" y="2093493"/>
            <a:ext cx="0" cy="1287379"/>
          </a:xfrm>
          <a:prstGeom prst="line">
            <a:avLst/>
          </a:prstGeom>
          <a:ln w="349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线连接符 10">
            <a:extLst>
              <a:ext uri="{FF2B5EF4-FFF2-40B4-BE49-F238E27FC236}">
                <a16:creationId xmlns:a16="http://schemas.microsoft.com/office/drawing/2014/main" id="{7F520BFC-7E6B-2246-A6FD-C9981B70A131}"/>
              </a:ext>
            </a:extLst>
          </p:cNvPr>
          <p:cNvCxnSpPr/>
          <p:nvPr/>
        </p:nvCxnSpPr>
        <p:spPr>
          <a:xfrm>
            <a:off x="6408822" y="2041356"/>
            <a:ext cx="0" cy="1287379"/>
          </a:xfrm>
          <a:prstGeom prst="line">
            <a:avLst/>
          </a:prstGeom>
          <a:ln w="349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6154749B-4B89-A24A-8FE1-23CEF656040B}"/>
              </a:ext>
            </a:extLst>
          </p:cNvPr>
          <p:cNvSpPr txBox="1"/>
          <p:nvPr/>
        </p:nvSpPr>
        <p:spPr>
          <a:xfrm>
            <a:off x="3080085" y="1395025"/>
            <a:ext cx="17566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 dirty="0">
                <a:latin typeface="微软雅黑" panose="020B0503020204020204" pitchFamily="82" charset="2"/>
                <a:ea typeface="微软雅黑" panose="020B0503020204020204" pitchFamily="82" charset="2"/>
              </a:rPr>
              <a:t>向日志写入</a:t>
            </a:r>
            <a:r>
              <a:rPr kumimoji="1" lang="en-US" altLang="zh-CN" dirty="0">
                <a:latin typeface="微软雅黑" panose="020B0503020204020204" pitchFamily="82" charset="2"/>
                <a:ea typeface="微软雅黑" panose="020B0503020204020204" pitchFamily="82" charset="2"/>
                <a:cs typeface="Times New Roman" panose="02020603050405020304" pitchFamily="18" charset="0"/>
              </a:rPr>
              <a:t>&lt;CP-BEGIN&gt;</a:t>
            </a:r>
            <a:endParaRPr kumimoji="1" lang="zh-CN" altLang="en-US" dirty="0">
              <a:latin typeface="微软雅黑" panose="020B0503020204020204" pitchFamily="82" charset="2"/>
              <a:ea typeface="微软雅黑" panose="020B0503020204020204" pitchFamily="82" charset="2"/>
              <a:cs typeface="Times New Roman" panose="02020603050405020304" pitchFamily="18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3249DCE-EED0-3743-926D-A2CC5FD37EAD}"/>
              </a:ext>
            </a:extLst>
          </p:cNvPr>
          <p:cNvSpPr txBox="1"/>
          <p:nvPr/>
        </p:nvSpPr>
        <p:spPr>
          <a:xfrm>
            <a:off x="5819275" y="1395025"/>
            <a:ext cx="17566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 dirty="0">
                <a:latin typeface="微软雅黑" panose="020B0503020204020204" pitchFamily="82" charset="2"/>
                <a:ea typeface="微软雅黑" panose="020B0503020204020204" pitchFamily="82" charset="2"/>
              </a:rPr>
              <a:t>向日志写入</a:t>
            </a:r>
            <a:r>
              <a:rPr kumimoji="1" lang="en-US" altLang="zh-CN" dirty="0">
                <a:latin typeface="微软雅黑" panose="020B0503020204020204" pitchFamily="82" charset="2"/>
                <a:ea typeface="微软雅黑" panose="020B0503020204020204" pitchFamily="82" charset="2"/>
                <a:cs typeface="Times New Roman" panose="02020603050405020304" pitchFamily="18" charset="0"/>
              </a:rPr>
              <a:t>&lt;CP-END&gt;</a:t>
            </a:r>
            <a:endParaRPr kumimoji="1" lang="zh-CN" altLang="en-US" dirty="0">
              <a:latin typeface="微软雅黑" panose="020B0503020204020204" pitchFamily="82" charset="2"/>
              <a:ea typeface="微软雅黑" panose="020B0503020204020204" pitchFamily="82" charset="2"/>
              <a:cs typeface="Times New Roman" panose="02020603050405020304" pitchFamily="18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ED9BCAE-A2BA-3E42-8C76-3DF3AC080088}"/>
              </a:ext>
            </a:extLst>
          </p:cNvPr>
          <p:cNvSpPr txBox="1"/>
          <p:nvPr/>
        </p:nvSpPr>
        <p:spPr>
          <a:xfrm>
            <a:off x="3966210" y="2971164"/>
            <a:ext cx="18530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 dirty="0">
                <a:latin typeface="微软雅黑" panose="020B0503020204020204" pitchFamily="82" charset="2"/>
                <a:ea typeface="微软雅黑" panose="020B0503020204020204" pitchFamily="82" charset="2"/>
              </a:rPr>
              <a:t>写入脏页表和</a:t>
            </a:r>
            <a:endParaRPr kumimoji="1" lang="en-US" altLang="zh-CN" b="1" dirty="0"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r>
              <a:rPr kumimoji="1" lang="zh-CN" altLang="en-US" b="1" dirty="0">
                <a:latin typeface="微软雅黑" panose="020B0503020204020204" pitchFamily="82" charset="2"/>
                <a:ea typeface="微软雅黑" panose="020B0503020204020204" pitchFamily="82" charset="2"/>
              </a:rPr>
              <a:t>事务表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53674896-41AC-3847-A4E8-3A1D2D53DF61}"/>
              </a:ext>
            </a:extLst>
          </p:cNvPr>
          <p:cNvSpPr txBox="1"/>
          <p:nvPr/>
        </p:nvSpPr>
        <p:spPr>
          <a:xfrm>
            <a:off x="5554576" y="3271144"/>
            <a:ext cx="26028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 dirty="0">
                <a:latin typeface="微软雅黑" panose="020B0503020204020204" pitchFamily="82" charset="2"/>
                <a:ea typeface="微软雅黑" panose="020B0503020204020204" pitchFamily="82" charset="2"/>
              </a:rPr>
              <a:t>将</a:t>
            </a:r>
            <a:r>
              <a:rPr kumimoji="1" lang="en-US" altLang="zh-CN" dirty="0">
                <a:latin typeface="微软雅黑" panose="020B0503020204020204" pitchFamily="82" charset="2"/>
                <a:ea typeface="微软雅黑" panose="020B0503020204020204" pitchFamily="82" charset="2"/>
                <a:cs typeface="Times New Roman" panose="02020603050405020304" pitchFamily="18" charset="0"/>
              </a:rPr>
              <a:t>master record</a:t>
            </a:r>
            <a:r>
              <a:rPr kumimoji="1" lang="zh-CN" altLang="en-US" b="1" dirty="0">
                <a:latin typeface="微软雅黑" panose="020B0503020204020204" pitchFamily="82" charset="2"/>
                <a:ea typeface="微软雅黑" panose="020B0503020204020204" pitchFamily="82" charset="2"/>
              </a:rPr>
              <a:t>更新为</a:t>
            </a:r>
            <a:r>
              <a:rPr kumimoji="1" lang="en-US" altLang="zh-CN" dirty="0">
                <a:latin typeface="微软雅黑" panose="020B0503020204020204" pitchFamily="82" charset="2"/>
                <a:ea typeface="微软雅黑" panose="020B0503020204020204" pitchFamily="82" charset="2"/>
                <a:cs typeface="Times New Roman" panose="02020603050405020304" pitchFamily="18" charset="0"/>
              </a:rPr>
              <a:t>&lt;CP-BEGIN&gt;</a:t>
            </a:r>
            <a:r>
              <a:rPr kumimoji="1" lang="zh-CN" altLang="en-US" b="1" dirty="0">
                <a:latin typeface="微软雅黑" panose="020B0503020204020204" pitchFamily="82" charset="2"/>
                <a:ea typeface="微软雅黑" panose="020B0503020204020204" pitchFamily="82" charset="2"/>
              </a:rPr>
              <a:t>的</a:t>
            </a:r>
            <a:r>
              <a:rPr kumimoji="1" lang="en-US" altLang="zh-CN" dirty="0">
                <a:latin typeface="微软雅黑" panose="020B0503020204020204" pitchFamily="82" charset="2"/>
                <a:ea typeface="微软雅黑" panose="020B0503020204020204" pitchFamily="82" charset="2"/>
                <a:cs typeface="Times New Roman" panose="02020603050405020304" pitchFamily="18" charset="0"/>
              </a:rPr>
              <a:t>LSN</a:t>
            </a:r>
            <a:endParaRPr kumimoji="1" lang="zh-CN" altLang="en-US" dirty="0">
              <a:latin typeface="微软雅黑" panose="020B0503020204020204" pitchFamily="82" charset="2"/>
              <a:ea typeface="微软雅黑" panose="020B0503020204020204" pitchFamily="82" charset="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799301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18">
            <a:extLst>
              <a:ext uri="{FF2B5EF4-FFF2-40B4-BE49-F238E27FC236}">
                <a16:creationId xmlns:a16="http://schemas.microsoft.com/office/drawing/2014/main" id="{915E228D-78D6-4AAD-BC98-3E9CF50592EB}"/>
              </a:ext>
            </a:extLst>
          </p:cNvPr>
          <p:cNvSpPr/>
          <p:nvPr/>
        </p:nvSpPr>
        <p:spPr>
          <a:xfrm>
            <a:off x="4975654" y="1339645"/>
            <a:ext cx="6715529" cy="4512374"/>
          </a:xfrm>
          <a:prstGeom prst="roundRect">
            <a:avLst>
              <a:gd name="adj" fmla="val 9827"/>
            </a:avLst>
          </a:prstGeom>
          <a:solidFill>
            <a:schemeClr val="bg1"/>
          </a:solidFill>
          <a:ln w="12700" cap="flat">
            <a:gradFill>
              <a:gsLst>
                <a:gs pos="0">
                  <a:srgbClr val="3B20FF">
                    <a:alpha val="16000"/>
                  </a:srgbClr>
                </a:gs>
                <a:gs pos="100000">
                  <a:srgbClr val="6F1787"/>
                </a:gs>
              </a:gsLst>
              <a:lin ang="10800000" scaled="1"/>
            </a:gradFill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endParaRPr lang="zh-CN" altLang="en-US" b="1" dirty="0">
              <a:latin typeface="OPPOSans M" panose="00020600040101010101" pitchFamily="18" charset="-122"/>
              <a:ea typeface="OPPOSans M" panose="00020600040101010101" pitchFamily="18" charset="-122"/>
              <a:sym typeface="+mn-ea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89CC295-869D-174B-8C5D-BAD63CCDFC9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BBDC00-B9E2-4EFD-9306-2934E87247C6}" type="slidenum">
              <a:rPr lang="zh-CN" altLang="en-US" smtClean="0">
                <a:latin typeface="微软雅黑" panose="020B0503020204020204" pitchFamily="82" charset="2"/>
                <a:ea typeface="微软雅黑" panose="020B0503020204020204" pitchFamily="82" charset="2"/>
              </a:rPr>
              <a:pPr/>
              <a:t>91</a:t>
            </a:fld>
            <a:endParaRPr lang="zh-CN" altLang="en-US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5FEE05A2-1E94-8C48-B37E-F57BF0442F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82" charset="2"/>
                <a:ea typeface="微软雅黑" panose="020B0503020204020204" pitchFamily="82" charset="2"/>
              </a:rPr>
              <a:t>模糊检查点</a:t>
            </a:r>
            <a:endParaRPr kumimoji="1" lang="zh-CN" altLang="en-US" dirty="0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B198C06-3264-3341-AA18-7CE9DA7358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zh-CN" altLang="en-US">
                <a:latin typeface="微软雅黑" panose="020B0503020204020204" pitchFamily="82" charset="2"/>
                <a:ea typeface="微软雅黑" panose="020B0503020204020204" pitchFamily="82" charset="2"/>
              </a:rPr>
              <a:t>数据库系统</a:t>
            </a:r>
            <a:r>
              <a:rPr lang="en-US" altLang="zh-CN">
                <a:latin typeface="微软雅黑" panose="020B0503020204020204" pitchFamily="82" charset="2"/>
                <a:ea typeface="微软雅黑" panose="020B0503020204020204" pitchFamily="82" charset="2"/>
              </a:rPr>
              <a:t>—</a:t>
            </a:r>
            <a:r>
              <a:rPr lang="zh-CN" altLang="en-US">
                <a:latin typeface="微软雅黑" panose="020B0503020204020204" pitchFamily="82" charset="2"/>
                <a:ea typeface="微软雅黑" panose="020B0503020204020204" pitchFamily="82" charset="2"/>
              </a:rPr>
              <a:t>故障恢复</a:t>
            </a:r>
            <a:endParaRPr lang="en-US" altLang="zh-CN" sz="12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299C0E7-0D78-E34F-8D89-23169606FD5F}"/>
              </a:ext>
            </a:extLst>
          </p:cNvPr>
          <p:cNvSpPr txBox="1"/>
          <p:nvPr/>
        </p:nvSpPr>
        <p:spPr>
          <a:xfrm>
            <a:off x="184431" y="1578876"/>
            <a:ext cx="4643770" cy="3546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p"/>
            </a:pPr>
            <a:r>
              <a:rPr kumimoji="1" lang="zh-CN" altLang="en-US" sz="2400" b="1" dirty="0">
                <a:solidFill>
                  <a:srgbClr val="701988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不需要全量脏页刷盘，单独线程刷新，优化检查点执行速度</a:t>
            </a:r>
            <a:endParaRPr kumimoji="1" lang="en-US" altLang="zh-CN" sz="2400" b="1" dirty="0">
              <a:solidFill>
                <a:srgbClr val="701988"/>
              </a:solidFill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脏页表</a:t>
            </a:r>
            <a:endParaRPr kumimoji="1" lang="en-US" altLang="zh-CN" sz="20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活跃事务表</a:t>
            </a:r>
            <a:endParaRPr kumimoji="1" lang="en-US" altLang="zh-CN" sz="20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p"/>
            </a:pPr>
            <a:r>
              <a:rPr kumimoji="1" lang="zh-CN" altLang="en-US" sz="2400" b="1" dirty="0">
                <a:solidFill>
                  <a:srgbClr val="701988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在</a:t>
            </a:r>
            <a:r>
              <a:rPr kumimoji="1" lang="en-US" altLang="zh-CN" sz="2400" b="1" dirty="0">
                <a:solidFill>
                  <a:srgbClr val="701988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checkpoint</a:t>
            </a:r>
            <a:r>
              <a:rPr kumimoji="1" lang="zh-CN" altLang="en-US" sz="2400" b="1" dirty="0">
                <a:solidFill>
                  <a:srgbClr val="701988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检查点记录</a:t>
            </a:r>
            <a:endParaRPr kumimoji="1" lang="en-US" altLang="zh-CN" sz="2400" b="1" dirty="0">
              <a:solidFill>
                <a:srgbClr val="701988"/>
              </a:solidFill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脏页表</a:t>
            </a:r>
            <a:r>
              <a:rPr kumimoji="1" lang="en-US" altLang="zh-CN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DPT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活跃事务表</a:t>
            </a:r>
            <a:r>
              <a:rPr kumimoji="1" lang="en-US" altLang="zh-CN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ATT</a:t>
            </a:r>
            <a:endParaRPr kumimoji="1" lang="zh-CN" altLang="en-US" sz="20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499093F9-3794-1D4D-36B1-5F063DB5A64F}"/>
              </a:ext>
            </a:extLst>
          </p:cNvPr>
          <p:cNvGrpSpPr/>
          <p:nvPr/>
        </p:nvGrpSpPr>
        <p:grpSpPr>
          <a:xfrm>
            <a:off x="5228930" y="1641205"/>
            <a:ext cx="6621789" cy="3896860"/>
            <a:chOff x="5168313" y="1181963"/>
            <a:chExt cx="7421445" cy="4162697"/>
          </a:xfrm>
        </p:grpSpPr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BFA38BF0-D2A7-3957-EA6C-FCDE5C5D16AA}"/>
                </a:ext>
              </a:extLst>
            </p:cNvPr>
            <p:cNvGrpSpPr/>
            <p:nvPr/>
          </p:nvGrpSpPr>
          <p:grpSpPr>
            <a:xfrm>
              <a:off x="5168313" y="1181963"/>
              <a:ext cx="7421445" cy="4162697"/>
              <a:chOff x="153321" y="1145424"/>
              <a:chExt cx="7421445" cy="4162697"/>
            </a:xfrm>
          </p:grpSpPr>
          <p:sp>
            <p:nvSpPr>
              <p:cNvPr id="28" name="圆角矩形 27">
                <a:extLst>
                  <a:ext uri="{FF2B5EF4-FFF2-40B4-BE49-F238E27FC236}">
                    <a16:creationId xmlns:a16="http://schemas.microsoft.com/office/drawing/2014/main" id="{7236126A-1E9C-F343-80E8-237D42DC4E2A}"/>
                  </a:ext>
                </a:extLst>
              </p:cNvPr>
              <p:cNvSpPr/>
              <p:nvPr/>
            </p:nvSpPr>
            <p:spPr>
              <a:xfrm>
                <a:off x="242704" y="1636210"/>
                <a:ext cx="1857930" cy="650741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微软雅黑" panose="020B0503020204020204" pitchFamily="82" charset="2"/>
                  <a:ea typeface="微软雅黑" panose="020B0503020204020204" pitchFamily="82" charset="2"/>
                </a:endParaRPr>
              </a:p>
            </p:txBody>
          </p:sp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1155CEEE-C10C-EE47-986D-C65A954489AB}"/>
                  </a:ext>
                </a:extLst>
              </p:cNvPr>
              <p:cNvSpPr/>
              <p:nvPr/>
            </p:nvSpPr>
            <p:spPr>
              <a:xfrm>
                <a:off x="153321" y="3052244"/>
                <a:ext cx="2460406" cy="650742"/>
              </a:xfrm>
              <a:prstGeom prst="rect">
                <a:avLst/>
              </a:prstGeom>
              <a:solidFill>
                <a:schemeClr val="bg1"/>
              </a:solidFill>
              <a:ln w="349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b="1" dirty="0">
                    <a:solidFill>
                      <a:schemeClr val="tx1"/>
                    </a:solidFill>
                    <a:latin typeface="微软雅黑" panose="020B0503020204020204" pitchFamily="82" charset="2"/>
                    <a:ea typeface="微软雅黑" panose="020B0503020204020204" pitchFamily="82" charset="2"/>
                  </a:rPr>
                  <a:t>脏页队列</a:t>
                </a:r>
              </a:p>
            </p:txBody>
          </p:sp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59FCBC54-4781-4A4C-8131-B2492F74CD8B}"/>
                  </a:ext>
                </a:extLst>
              </p:cNvPr>
              <p:cNvSpPr/>
              <p:nvPr/>
            </p:nvSpPr>
            <p:spPr>
              <a:xfrm>
                <a:off x="500333" y="4349607"/>
                <a:ext cx="1564573" cy="650742"/>
              </a:xfrm>
              <a:prstGeom prst="rect">
                <a:avLst/>
              </a:prstGeom>
              <a:solidFill>
                <a:schemeClr val="bg1"/>
              </a:solidFill>
              <a:ln w="349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微软雅黑" panose="020B0503020204020204" pitchFamily="82" charset="2"/>
                  <a:ea typeface="微软雅黑" panose="020B0503020204020204" pitchFamily="82" charset="2"/>
                </a:endParaRPr>
              </a:p>
            </p:txBody>
          </p:sp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DA759570-AD7D-D54E-98D9-2851223AD78D}"/>
                  </a:ext>
                </a:extLst>
              </p:cNvPr>
              <p:cNvSpPr/>
              <p:nvPr/>
            </p:nvSpPr>
            <p:spPr>
              <a:xfrm>
                <a:off x="647012" y="4460811"/>
                <a:ext cx="1564573" cy="650742"/>
              </a:xfrm>
              <a:prstGeom prst="rect">
                <a:avLst/>
              </a:prstGeom>
              <a:solidFill>
                <a:schemeClr val="bg1"/>
              </a:solidFill>
              <a:ln w="349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微软雅黑" panose="020B0503020204020204" pitchFamily="82" charset="2"/>
                  <a:ea typeface="微软雅黑" panose="020B0503020204020204" pitchFamily="82" charset="2"/>
                </a:endParaRPr>
              </a:p>
            </p:txBody>
          </p:sp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51C44D9E-00E4-CB4C-BE24-BDDC0C28F7BC}"/>
                  </a:ext>
                </a:extLst>
              </p:cNvPr>
              <p:cNvSpPr/>
              <p:nvPr/>
            </p:nvSpPr>
            <p:spPr>
              <a:xfrm>
                <a:off x="2715153" y="4355221"/>
                <a:ext cx="2202024" cy="860301"/>
              </a:xfrm>
              <a:prstGeom prst="rect">
                <a:avLst/>
              </a:prstGeom>
              <a:solidFill>
                <a:schemeClr val="bg1"/>
              </a:solidFill>
              <a:ln w="349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微软雅黑" panose="020B0503020204020204" pitchFamily="82" charset="2"/>
                  <a:ea typeface="微软雅黑" panose="020B0503020204020204" pitchFamily="82" charset="2"/>
                </a:endParaRPr>
              </a:p>
            </p:txBody>
          </p:sp>
          <p:sp>
            <p:nvSpPr>
              <p:cNvPr id="33" name="圆角矩形 32">
                <a:extLst>
                  <a:ext uri="{FF2B5EF4-FFF2-40B4-BE49-F238E27FC236}">
                    <a16:creationId xmlns:a16="http://schemas.microsoft.com/office/drawing/2014/main" id="{77437F07-3156-3642-BD2F-01258AA4197E}"/>
                  </a:ext>
                </a:extLst>
              </p:cNvPr>
              <p:cNvSpPr/>
              <p:nvPr/>
            </p:nvSpPr>
            <p:spPr>
              <a:xfrm>
                <a:off x="2865701" y="1817430"/>
                <a:ext cx="1857930" cy="650741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微软雅黑" panose="020B0503020204020204" pitchFamily="82" charset="2"/>
                  <a:ea typeface="微软雅黑" panose="020B0503020204020204" pitchFamily="82" charset="2"/>
                </a:endParaRPr>
              </a:p>
            </p:txBody>
          </p:sp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DBF18F49-B83D-1E4A-B4BD-55ED58F79A9A}"/>
                  </a:ext>
                </a:extLst>
              </p:cNvPr>
              <p:cNvSpPr txBox="1"/>
              <p:nvPr/>
            </p:nvSpPr>
            <p:spPr>
              <a:xfrm>
                <a:off x="3219578" y="1978057"/>
                <a:ext cx="13388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b="1" dirty="0">
                    <a:latin typeface="微软雅黑" panose="020B0503020204020204" pitchFamily="82" charset="2"/>
                    <a:ea typeface="微软雅黑" panose="020B0503020204020204" pitchFamily="82" charset="2"/>
                  </a:rPr>
                  <a:t>检查点线程</a:t>
                </a:r>
              </a:p>
            </p:txBody>
          </p:sp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B5C536D5-B40D-3E42-B764-84AF2F41C56D}"/>
                  </a:ext>
                </a:extLst>
              </p:cNvPr>
              <p:cNvSpPr txBox="1"/>
              <p:nvPr/>
            </p:nvSpPr>
            <p:spPr>
              <a:xfrm>
                <a:off x="2686928" y="4410978"/>
                <a:ext cx="233849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1600" b="1" dirty="0">
                    <a:latin typeface="微软雅黑" panose="020B0503020204020204" pitchFamily="82" charset="2"/>
                    <a:ea typeface="微软雅黑" panose="020B0503020204020204" pitchFamily="82" charset="2"/>
                  </a:rPr>
                  <a:t>Checkpoint</a:t>
                </a:r>
                <a:r>
                  <a:rPr kumimoji="1" lang="zh-CN" altLang="en-US" sz="1600" b="1" dirty="0">
                    <a:latin typeface="微软雅黑" panose="020B0503020204020204" pitchFamily="82" charset="2"/>
                    <a:ea typeface="微软雅黑" panose="020B0503020204020204" pitchFamily="82" charset="2"/>
                  </a:rPr>
                  <a:t>检查点</a:t>
                </a:r>
                <a:r>
                  <a:rPr kumimoji="1" lang="en-US" altLang="zh-CN" sz="1600" b="1" dirty="0">
                    <a:latin typeface="微软雅黑" panose="020B0503020204020204" pitchFamily="82" charset="2"/>
                    <a:ea typeface="微软雅黑" panose="020B0503020204020204" pitchFamily="82" charset="2"/>
                  </a:rPr>
                  <a:t>:</a:t>
                </a:r>
                <a:r>
                  <a:rPr kumimoji="1" lang="zh-CN" altLang="en-US" sz="1600" b="1" dirty="0">
                    <a:latin typeface="微软雅黑" panose="020B0503020204020204" pitchFamily="82" charset="2"/>
                    <a:ea typeface="微软雅黑" panose="020B0503020204020204" pitchFamily="82" charset="2"/>
                  </a:rPr>
                  <a:t>脏页表、活跃事务表</a:t>
                </a:r>
              </a:p>
            </p:txBody>
          </p:sp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286D0A9D-57B3-B949-8E71-FEA20DBEFA20}"/>
                  </a:ext>
                </a:extLst>
              </p:cNvPr>
              <p:cNvSpPr/>
              <p:nvPr/>
            </p:nvSpPr>
            <p:spPr>
              <a:xfrm>
                <a:off x="793691" y="4609082"/>
                <a:ext cx="1564573" cy="650742"/>
              </a:xfrm>
              <a:prstGeom prst="rect">
                <a:avLst/>
              </a:prstGeom>
              <a:solidFill>
                <a:schemeClr val="bg1"/>
              </a:solidFill>
              <a:ln w="349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1600" b="1" dirty="0">
                    <a:solidFill>
                      <a:schemeClr val="tx1"/>
                    </a:solidFill>
                    <a:latin typeface="微软雅黑" panose="020B0503020204020204" pitchFamily="82" charset="2"/>
                    <a:ea typeface="微软雅黑" panose="020B0503020204020204" pitchFamily="82" charset="2"/>
                  </a:rPr>
                  <a:t>数据页面文件</a:t>
                </a:r>
              </a:p>
            </p:txBody>
          </p:sp>
          <p:sp>
            <p:nvSpPr>
              <p:cNvPr id="37" name="圆角矩形 36">
                <a:extLst>
                  <a:ext uri="{FF2B5EF4-FFF2-40B4-BE49-F238E27FC236}">
                    <a16:creationId xmlns:a16="http://schemas.microsoft.com/office/drawing/2014/main" id="{D5537C16-5B00-914F-938E-9D73CA1760D8}"/>
                  </a:ext>
                </a:extLst>
              </p:cNvPr>
              <p:cNvSpPr/>
              <p:nvPr/>
            </p:nvSpPr>
            <p:spPr>
              <a:xfrm>
                <a:off x="336730" y="1730553"/>
                <a:ext cx="1857930" cy="650741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微软雅黑" panose="020B0503020204020204" pitchFamily="82" charset="2"/>
                  <a:ea typeface="微软雅黑" panose="020B0503020204020204" pitchFamily="82" charset="2"/>
                </a:endParaRPr>
              </a:p>
            </p:txBody>
          </p:sp>
          <p:sp>
            <p:nvSpPr>
              <p:cNvPr id="38" name="圆角矩形 37">
                <a:extLst>
                  <a:ext uri="{FF2B5EF4-FFF2-40B4-BE49-F238E27FC236}">
                    <a16:creationId xmlns:a16="http://schemas.microsoft.com/office/drawing/2014/main" id="{38C5AD04-7C8D-3741-8E2B-A0D442E68A0E}"/>
                  </a:ext>
                </a:extLst>
              </p:cNvPr>
              <p:cNvSpPr/>
              <p:nvPr/>
            </p:nvSpPr>
            <p:spPr>
              <a:xfrm>
                <a:off x="430756" y="1817430"/>
                <a:ext cx="1857930" cy="650741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b="1" dirty="0">
                    <a:solidFill>
                      <a:schemeClr val="tx1"/>
                    </a:solidFill>
                    <a:latin typeface="微软雅黑" panose="020B0503020204020204" pitchFamily="82" charset="2"/>
                    <a:ea typeface="微软雅黑" panose="020B0503020204020204" pitchFamily="82" charset="2"/>
                  </a:rPr>
                  <a:t>页面更新线程</a:t>
                </a:r>
              </a:p>
            </p:txBody>
          </p:sp>
          <p:sp>
            <p:nvSpPr>
              <p:cNvPr id="39" name="任意形状 38">
                <a:extLst>
                  <a:ext uri="{FF2B5EF4-FFF2-40B4-BE49-F238E27FC236}">
                    <a16:creationId xmlns:a16="http://schemas.microsoft.com/office/drawing/2014/main" id="{9DD3F2DC-8323-6344-B5F4-9FF46847D2BD}"/>
                  </a:ext>
                </a:extLst>
              </p:cNvPr>
              <p:cNvSpPr/>
              <p:nvPr/>
            </p:nvSpPr>
            <p:spPr>
              <a:xfrm>
                <a:off x="793693" y="1149543"/>
                <a:ext cx="244830" cy="777968"/>
              </a:xfrm>
              <a:custGeom>
                <a:avLst/>
                <a:gdLst>
                  <a:gd name="connsiteX0" fmla="*/ 305473 w 379815"/>
                  <a:gd name="connsiteY0" fmla="*/ 0 h 1089891"/>
                  <a:gd name="connsiteX1" fmla="*/ 673 w 379815"/>
                  <a:gd name="connsiteY1" fmla="*/ 498764 h 1089891"/>
                  <a:gd name="connsiteX2" fmla="*/ 379364 w 379815"/>
                  <a:gd name="connsiteY2" fmla="*/ 600364 h 1089891"/>
                  <a:gd name="connsiteX3" fmla="*/ 83800 w 379815"/>
                  <a:gd name="connsiteY3" fmla="*/ 1089891 h 10898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79815" h="1089891">
                    <a:moveTo>
                      <a:pt x="305473" y="0"/>
                    </a:moveTo>
                    <a:cubicBezTo>
                      <a:pt x="146915" y="199351"/>
                      <a:pt x="-11642" y="398703"/>
                      <a:pt x="673" y="498764"/>
                    </a:cubicBezTo>
                    <a:cubicBezTo>
                      <a:pt x="12988" y="598825"/>
                      <a:pt x="365510" y="501843"/>
                      <a:pt x="379364" y="600364"/>
                    </a:cubicBezTo>
                    <a:cubicBezTo>
                      <a:pt x="393218" y="698885"/>
                      <a:pt x="83800" y="1089891"/>
                      <a:pt x="83800" y="1089891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微软雅黑" panose="020B0503020204020204" pitchFamily="82" charset="2"/>
                  <a:ea typeface="微软雅黑" panose="020B0503020204020204" pitchFamily="82" charset="2"/>
                </a:endParaRPr>
              </a:p>
            </p:txBody>
          </p:sp>
          <p:sp>
            <p:nvSpPr>
              <p:cNvPr id="40" name="任意形状 39">
                <a:extLst>
                  <a:ext uri="{FF2B5EF4-FFF2-40B4-BE49-F238E27FC236}">
                    <a16:creationId xmlns:a16="http://schemas.microsoft.com/office/drawing/2014/main" id="{569CCBFC-8A39-6B4B-9AE7-3D5BDEA051DF}"/>
                  </a:ext>
                </a:extLst>
              </p:cNvPr>
              <p:cNvSpPr/>
              <p:nvPr/>
            </p:nvSpPr>
            <p:spPr>
              <a:xfrm>
                <a:off x="1113375" y="1145424"/>
                <a:ext cx="244830" cy="777968"/>
              </a:xfrm>
              <a:custGeom>
                <a:avLst/>
                <a:gdLst>
                  <a:gd name="connsiteX0" fmla="*/ 305473 w 379815"/>
                  <a:gd name="connsiteY0" fmla="*/ 0 h 1089891"/>
                  <a:gd name="connsiteX1" fmla="*/ 673 w 379815"/>
                  <a:gd name="connsiteY1" fmla="*/ 498764 h 1089891"/>
                  <a:gd name="connsiteX2" fmla="*/ 379364 w 379815"/>
                  <a:gd name="connsiteY2" fmla="*/ 600364 h 1089891"/>
                  <a:gd name="connsiteX3" fmla="*/ 83800 w 379815"/>
                  <a:gd name="connsiteY3" fmla="*/ 1089891 h 10898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79815" h="1089891">
                    <a:moveTo>
                      <a:pt x="305473" y="0"/>
                    </a:moveTo>
                    <a:cubicBezTo>
                      <a:pt x="146915" y="199351"/>
                      <a:pt x="-11642" y="398703"/>
                      <a:pt x="673" y="498764"/>
                    </a:cubicBezTo>
                    <a:cubicBezTo>
                      <a:pt x="12988" y="598825"/>
                      <a:pt x="365510" y="501843"/>
                      <a:pt x="379364" y="600364"/>
                    </a:cubicBezTo>
                    <a:cubicBezTo>
                      <a:pt x="393218" y="698885"/>
                      <a:pt x="83800" y="1089891"/>
                      <a:pt x="83800" y="1089891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微软雅黑" panose="020B0503020204020204" pitchFamily="82" charset="2"/>
                  <a:ea typeface="微软雅黑" panose="020B0503020204020204" pitchFamily="82" charset="2"/>
                </a:endParaRPr>
              </a:p>
            </p:txBody>
          </p:sp>
          <p:sp>
            <p:nvSpPr>
              <p:cNvPr id="41" name="任意形状 40">
                <a:extLst>
                  <a:ext uri="{FF2B5EF4-FFF2-40B4-BE49-F238E27FC236}">
                    <a16:creationId xmlns:a16="http://schemas.microsoft.com/office/drawing/2014/main" id="{4CBC5C23-41B8-E84F-BD46-25BC41EAF217}"/>
                  </a:ext>
                </a:extLst>
              </p:cNvPr>
              <p:cNvSpPr/>
              <p:nvPr/>
            </p:nvSpPr>
            <p:spPr>
              <a:xfrm>
                <a:off x="1425721" y="1146871"/>
                <a:ext cx="244830" cy="777968"/>
              </a:xfrm>
              <a:custGeom>
                <a:avLst/>
                <a:gdLst>
                  <a:gd name="connsiteX0" fmla="*/ 305473 w 379815"/>
                  <a:gd name="connsiteY0" fmla="*/ 0 h 1089891"/>
                  <a:gd name="connsiteX1" fmla="*/ 673 w 379815"/>
                  <a:gd name="connsiteY1" fmla="*/ 498764 h 1089891"/>
                  <a:gd name="connsiteX2" fmla="*/ 379364 w 379815"/>
                  <a:gd name="connsiteY2" fmla="*/ 600364 h 1089891"/>
                  <a:gd name="connsiteX3" fmla="*/ 83800 w 379815"/>
                  <a:gd name="connsiteY3" fmla="*/ 1089891 h 10898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79815" h="1089891">
                    <a:moveTo>
                      <a:pt x="305473" y="0"/>
                    </a:moveTo>
                    <a:cubicBezTo>
                      <a:pt x="146915" y="199351"/>
                      <a:pt x="-11642" y="398703"/>
                      <a:pt x="673" y="498764"/>
                    </a:cubicBezTo>
                    <a:cubicBezTo>
                      <a:pt x="12988" y="598825"/>
                      <a:pt x="365510" y="501843"/>
                      <a:pt x="379364" y="600364"/>
                    </a:cubicBezTo>
                    <a:cubicBezTo>
                      <a:pt x="393218" y="698885"/>
                      <a:pt x="83800" y="1089891"/>
                      <a:pt x="83800" y="1089891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微软雅黑" panose="020B0503020204020204" pitchFamily="82" charset="2"/>
                  <a:ea typeface="微软雅黑" panose="020B0503020204020204" pitchFamily="82" charset="2"/>
                </a:endParaRPr>
              </a:p>
            </p:txBody>
          </p:sp>
          <p:sp>
            <p:nvSpPr>
              <p:cNvPr id="42" name="任意形状 41">
                <a:extLst>
                  <a:ext uri="{FF2B5EF4-FFF2-40B4-BE49-F238E27FC236}">
                    <a16:creationId xmlns:a16="http://schemas.microsoft.com/office/drawing/2014/main" id="{A7B973E6-D7F1-A34E-9892-BC0A98CBC34B}"/>
                  </a:ext>
                </a:extLst>
              </p:cNvPr>
              <p:cNvSpPr/>
              <p:nvPr/>
            </p:nvSpPr>
            <p:spPr>
              <a:xfrm>
                <a:off x="3687151" y="1202147"/>
                <a:ext cx="244830" cy="777968"/>
              </a:xfrm>
              <a:custGeom>
                <a:avLst/>
                <a:gdLst>
                  <a:gd name="connsiteX0" fmla="*/ 305473 w 379815"/>
                  <a:gd name="connsiteY0" fmla="*/ 0 h 1089891"/>
                  <a:gd name="connsiteX1" fmla="*/ 673 w 379815"/>
                  <a:gd name="connsiteY1" fmla="*/ 498764 h 1089891"/>
                  <a:gd name="connsiteX2" fmla="*/ 379364 w 379815"/>
                  <a:gd name="connsiteY2" fmla="*/ 600364 h 1089891"/>
                  <a:gd name="connsiteX3" fmla="*/ 83800 w 379815"/>
                  <a:gd name="connsiteY3" fmla="*/ 1089891 h 10898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79815" h="1089891">
                    <a:moveTo>
                      <a:pt x="305473" y="0"/>
                    </a:moveTo>
                    <a:cubicBezTo>
                      <a:pt x="146915" y="199351"/>
                      <a:pt x="-11642" y="398703"/>
                      <a:pt x="673" y="498764"/>
                    </a:cubicBezTo>
                    <a:cubicBezTo>
                      <a:pt x="12988" y="598825"/>
                      <a:pt x="365510" y="501843"/>
                      <a:pt x="379364" y="600364"/>
                    </a:cubicBezTo>
                    <a:cubicBezTo>
                      <a:pt x="393218" y="698885"/>
                      <a:pt x="83800" y="1089891"/>
                      <a:pt x="83800" y="1089891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微软雅黑" panose="020B0503020204020204" pitchFamily="82" charset="2"/>
                  <a:ea typeface="微软雅黑" panose="020B0503020204020204" pitchFamily="82" charset="2"/>
                </a:endParaRPr>
              </a:p>
            </p:txBody>
          </p:sp>
          <p:cxnSp>
            <p:nvCxnSpPr>
              <p:cNvPr id="43" name="直线箭头连接符 42">
                <a:extLst>
                  <a:ext uri="{FF2B5EF4-FFF2-40B4-BE49-F238E27FC236}">
                    <a16:creationId xmlns:a16="http://schemas.microsoft.com/office/drawing/2014/main" id="{D1D03ACD-6B3A-AB47-B2ED-DEA74C07B5CC}"/>
                  </a:ext>
                </a:extLst>
              </p:cNvPr>
              <p:cNvCxnSpPr/>
              <p:nvPr/>
            </p:nvCxnSpPr>
            <p:spPr>
              <a:xfrm flipH="1">
                <a:off x="1348801" y="2485037"/>
                <a:ext cx="9403" cy="584071"/>
              </a:xfrm>
              <a:prstGeom prst="straightConnector1">
                <a:avLst/>
              </a:prstGeom>
              <a:ln w="47625">
                <a:solidFill>
                  <a:schemeClr val="tx1"/>
                </a:solidFill>
                <a:tailEnd type="arrow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线箭头连接符 43">
                <a:extLst>
                  <a:ext uri="{FF2B5EF4-FFF2-40B4-BE49-F238E27FC236}">
                    <a16:creationId xmlns:a16="http://schemas.microsoft.com/office/drawing/2014/main" id="{11EE408A-CB06-1444-AD71-31135C7ECCC0}"/>
                  </a:ext>
                </a:extLst>
              </p:cNvPr>
              <p:cNvCxnSpPr/>
              <p:nvPr/>
            </p:nvCxnSpPr>
            <p:spPr>
              <a:xfrm>
                <a:off x="1348801" y="3683872"/>
                <a:ext cx="9403" cy="665735"/>
              </a:xfrm>
              <a:prstGeom prst="straightConnector1">
                <a:avLst/>
              </a:prstGeom>
              <a:ln w="47625">
                <a:solidFill>
                  <a:schemeClr val="tx1"/>
                </a:solidFill>
                <a:tailEnd type="arrow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肘形连接符 44">
                <a:extLst>
                  <a:ext uri="{FF2B5EF4-FFF2-40B4-BE49-F238E27FC236}">
                    <a16:creationId xmlns:a16="http://schemas.microsoft.com/office/drawing/2014/main" id="{F9885BC9-A9A4-3F4A-88F5-A4AF43F15C76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2879859" y="3426466"/>
                <a:ext cx="1805077" cy="1"/>
              </a:xfrm>
              <a:prstGeom prst="bentConnector3">
                <a:avLst/>
              </a:prstGeom>
              <a:ln w="38100">
                <a:solidFill>
                  <a:schemeClr val="tx1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圆角矩形 9">
                <a:extLst>
                  <a:ext uri="{FF2B5EF4-FFF2-40B4-BE49-F238E27FC236}">
                    <a16:creationId xmlns:a16="http://schemas.microsoft.com/office/drawing/2014/main" id="{FCCEE13C-D775-B601-AFED-19360587B728}"/>
                  </a:ext>
                </a:extLst>
              </p:cNvPr>
              <p:cNvSpPr/>
              <p:nvPr/>
            </p:nvSpPr>
            <p:spPr>
              <a:xfrm>
                <a:off x="4963336" y="1789863"/>
                <a:ext cx="1857930" cy="650741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微软雅黑" panose="020B0503020204020204" pitchFamily="82" charset="2"/>
                  <a:ea typeface="微软雅黑" panose="020B0503020204020204" pitchFamily="82" charset="2"/>
                </a:endParaRPr>
              </a:p>
            </p:txBody>
          </p:sp>
          <p:sp>
            <p:nvSpPr>
              <p:cNvPr id="11" name="任意形状 10">
                <a:extLst>
                  <a:ext uri="{FF2B5EF4-FFF2-40B4-BE49-F238E27FC236}">
                    <a16:creationId xmlns:a16="http://schemas.microsoft.com/office/drawing/2014/main" id="{82248586-E149-07B4-AF98-042DA89AF553}"/>
                  </a:ext>
                </a:extLst>
              </p:cNvPr>
              <p:cNvSpPr/>
              <p:nvPr/>
            </p:nvSpPr>
            <p:spPr>
              <a:xfrm>
                <a:off x="5784786" y="1174580"/>
                <a:ext cx="244830" cy="777968"/>
              </a:xfrm>
              <a:custGeom>
                <a:avLst/>
                <a:gdLst>
                  <a:gd name="connsiteX0" fmla="*/ 305473 w 379815"/>
                  <a:gd name="connsiteY0" fmla="*/ 0 h 1089891"/>
                  <a:gd name="connsiteX1" fmla="*/ 673 w 379815"/>
                  <a:gd name="connsiteY1" fmla="*/ 498764 h 1089891"/>
                  <a:gd name="connsiteX2" fmla="*/ 379364 w 379815"/>
                  <a:gd name="connsiteY2" fmla="*/ 600364 h 1089891"/>
                  <a:gd name="connsiteX3" fmla="*/ 83800 w 379815"/>
                  <a:gd name="connsiteY3" fmla="*/ 1089891 h 10898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79815" h="1089891">
                    <a:moveTo>
                      <a:pt x="305473" y="0"/>
                    </a:moveTo>
                    <a:cubicBezTo>
                      <a:pt x="146915" y="199351"/>
                      <a:pt x="-11642" y="398703"/>
                      <a:pt x="673" y="498764"/>
                    </a:cubicBezTo>
                    <a:cubicBezTo>
                      <a:pt x="12988" y="598825"/>
                      <a:pt x="365510" y="501843"/>
                      <a:pt x="379364" y="600364"/>
                    </a:cubicBezTo>
                    <a:cubicBezTo>
                      <a:pt x="393218" y="698885"/>
                      <a:pt x="83800" y="1089891"/>
                      <a:pt x="83800" y="1089891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微软雅黑" panose="020B0503020204020204" pitchFamily="82" charset="2"/>
                  <a:ea typeface="微软雅黑" panose="020B0503020204020204" pitchFamily="82" charset="2"/>
                </a:endParaRPr>
              </a:p>
            </p:txBody>
          </p:sp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9E3DEEC2-E3B1-C32D-98B1-A22BC5691AE8}"/>
                  </a:ext>
                </a:extLst>
              </p:cNvPr>
              <p:cNvSpPr txBox="1"/>
              <p:nvPr/>
            </p:nvSpPr>
            <p:spPr>
              <a:xfrm>
                <a:off x="4410879" y="2841958"/>
                <a:ext cx="316388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b="1" dirty="0">
                    <a:latin typeface="微软雅黑" panose="020B0503020204020204" pitchFamily="82" charset="2"/>
                    <a:ea typeface="微软雅黑" panose="020B0503020204020204" pitchFamily="82" charset="2"/>
                  </a:rPr>
                  <a:t>当前刷新日志最大</a:t>
                </a:r>
                <a:r>
                  <a:rPr kumimoji="1" lang="en-US" altLang="zh-CN" b="1" dirty="0">
                    <a:latin typeface="微软雅黑" panose="020B0503020204020204" pitchFamily="82" charset="2"/>
                    <a:ea typeface="微软雅黑" panose="020B0503020204020204" pitchFamily="82" charset="2"/>
                  </a:rPr>
                  <a:t>LSN</a:t>
                </a:r>
                <a:r>
                  <a:rPr kumimoji="1" lang="zh-CN" altLang="en-US" b="1" dirty="0">
                    <a:latin typeface="微软雅黑" panose="020B0503020204020204" pitchFamily="82" charset="2"/>
                    <a:ea typeface="微软雅黑" panose="020B0503020204020204" pitchFamily="82" charset="2"/>
                  </a:rPr>
                  <a:t>：</a:t>
                </a:r>
                <a:r>
                  <a:rPr kumimoji="1" lang="en-US" altLang="zh-CN" b="1" dirty="0" err="1">
                    <a:latin typeface="微软雅黑" panose="020B0503020204020204" pitchFamily="82" charset="2"/>
                    <a:ea typeface="微软雅黑" panose="020B0503020204020204" pitchFamily="82" charset="2"/>
                  </a:rPr>
                  <a:t>flushedLSN</a:t>
                </a:r>
                <a:endParaRPr kumimoji="1" lang="zh-CN" altLang="en-US" b="1" dirty="0">
                  <a:latin typeface="微软雅黑" panose="020B0503020204020204" pitchFamily="82" charset="2"/>
                  <a:ea typeface="微软雅黑" panose="020B0503020204020204" pitchFamily="82" charset="2"/>
                </a:endParaRPr>
              </a:p>
            </p:txBody>
          </p:sp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3195D43D-87AE-FE5F-556C-6C7918A9D524}"/>
                  </a:ext>
                </a:extLst>
              </p:cNvPr>
              <p:cNvSpPr txBox="1"/>
              <p:nvPr/>
            </p:nvSpPr>
            <p:spPr>
              <a:xfrm>
                <a:off x="5230663" y="1961580"/>
                <a:ext cx="111440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b="1" dirty="0">
                    <a:latin typeface="微软雅黑" panose="020B0503020204020204" pitchFamily="82" charset="2"/>
                    <a:ea typeface="微软雅黑" panose="020B0503020204020204" pitchFamily="82" charset="2"/>
                  </a:rPr>
                  <a:t>日志线程</a:t>
                </a:r>
              </a:p>
            </p:txBody>
          </p:sp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D7CC3E6B-EDA6-1939-697A-81182AF812B1}"/>
                  </a:ext>
                </a:extLst>
              </p:cNvPr>
              <p:cNvSpPr/>
              <p:nvPr/>
            </p:nvSpPr>
            <p:spPr>
              <a:xfrm>
                <a:off x="5063858" y="4349607"/>
                <a:ext cx="1564573" cy="650742"/>
              </a:xfrm>
              <a:prstGeom prst="rect">
                <a:avLst/>
              </a:prstGeom>
              <a:solidFill>
                <a:schemeClr val="bg1"/>
              </a:solidFill>
              <a:ln w="349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微软雅黑" panose="020B0503020204020204" pitchFamily="82" charset="2"/>
                  <a:ea typeface="微软雅黑" panose="020B0503020204020204" pitchFamily="82" charset="2"/>
                </a:endParaRPr>
              </a:p>
            </p:txBody>
          </p:sp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5437BC4E-D8AA-7940-1BFE-E4EF40BC4F9F}"/>
                  </a:ext>
                </a:extLst>
              </p:cNvPr>
              <p:cNvSpPr/>
              <p:nvPr/>
            </p:nvSpPr>
            <p:spPr>
              <a:xfrm>
                <a:off x="5210537" y="4460811"/>
                <a:ext cx="1564573" cy="650742"/>
              </a:xfrm>
              <a:prstGeom prst="rect">
                <a:avLst/>
              </a:prstGeom>
              <a:solidFill>
                <a:schemeClr val="bg1"/>
              </a:solidFill>
              <a:ln w="349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微软雅黑" panose="020B0503020204020204" pitchFamily="82" charset="2"/>
                  <a:ea typeface="微软雅黑" panose="020B0503020204020204" pitchFamily="82" charset="2"/>
                </a:endParaRPr>
              </a:p>
            </p:txBody>
          </p:sp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9104ADFB-AD35-A09C-1D92-0BD9E1A2B0A4}"/>
                  </a:ext>
                </a:extLst>
              </p:cNvPr>
              <p:cNvSpPr/>
              <p:nvPr/>
            </p:nvSpPr>
            <p:spPr>
              <a:xfrm>
                <a:off x="5500109" y="4657379"/>
                <a:ext cx="1564573" cy="650742"/>
              </a:xfrm>
              <a:prstGeom prst="rect">
                <a:avLst/>
              </a:prstGeom>
              <a:solidFill>
                <a:schemeClr val="bg1"/>
              </a:solidFill>
              <a:ln w="349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微软雅黑" panose="020B0503020204020204" pitchFamily="82" charset="2"/>
                  <a:ea typeface="微软雅黑" panose="020B0503020204020204" pitchFamily="82" charset="2"/>
                </a:endParaRPr>
              </a:p>
            </p:txBody>
          </p:sp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C1BBCF74-3681-46D4-7888-27C86FCCDCAB}"/>
                  </a:ext>
                </a:extLst>
              </p:cNvPr>
              <p:cNvSpPr txBox="1"/>
              <p:nvPr/>
            </p:nvSpPr>
            <p:spPr>
              <a:xfrm>
                <a:off x="5524203" y="4803892"/>
                <a:ext cx="168252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sz="1600" b="1" dirty="0">
                    <a:latin typeface="微软雅黑" panose="020B0503020204020204" pitchFamily="82" charset="2"/>
                    <a:ea typeface="微软雅黑" panose="020B0503020204020204" pitchFamily="82" charset="2"/>
                  </a:rPr>
                  <a:t>日志页面文件</a:t>
                </a:r>
              </a:p>
            </p:txBody>
          </p:sp>
          <p:cxnSp>
            <p:nvCxnSpPr>
              <p:cNvPr id="12" name="肘形连接符 11">
                <a:extLst>
                  <a:ext uri="{FF2B5EF4-FFF2-40B4-BE49-F238E27FC236}">
                    <a16:creationId xmlns:a16="http://schemas.microsoft.com/office/drawing/2014/main" id="{35DC7283-53E2-F898-6753-D506A26D6BFD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4871273" y="3473885"/>
                <a:ext cx="2042058" cy="1"/>
              </a:xfrm>
              <a:prstGeom prst="bentConnector3">
                <a:avLst/>
              </a:prstGeom>
              <a:ln w="38100">
                <a:solidFill>
                  <a:schemeClr val="tx1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4" name="直线箭头连接符 23">
              <a:extLst>
                <a:ext uri="{FF2B5EF4-FFF2-40B4-BE49-F238E27FC236}">
                  <a16:creationId xmlns:a16="http://schemas.microsoft.com/office/drawing/2014/main" id="{5193CF81-E9EF-85E4-FED7-C88FC794F654}"/>
                </a:ext>
              </a:extLst>
            </p:cNvPr>
            <p:cNvCxnSpPr/>
            <p:nvPr/>
          </p:nvCxnSpPr>
          <p:spPr bwMode="auto">
            <a:xfrm>
              <a:off x="7628719" y="3414154"/>
              <a:ext cx="116867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triangle"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8534690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C08B4613-F0AF-3D48-9278-332F6081B19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BBDC00-B9E2-4EFD-9306-2934E87247C6}" type="slidenum">
              <a:rPr lang="zh-CN" altLang="en-US" smtClean="0">
                <a:latin typeface="微软雅黑" panose="020B0503020204020204" pitchFamily="82" charset="2"/>
                <a:ea typeface="微软雅黑" panose="020B0503020204020204" pitchFamily="82" charset="2"/>
              </a:rPr>
              <a:pPr/>
              <a:t>92</a:t>
            </a:fld>
            <a:endParaRPr lang="zh-CN" altLang="en-US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E832C67D-41F2-4F42-AA8D-8667834666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微软雅黑" panose="020B0503020204020204" pitchFamily="82" charset="2"/>
                <a:ea typeface="微软雅黑" panose="020B0503020204020204" pitchFamily="82" charset="2"/>
              </a:rPr>
              <a:t>ARIES</a:t>
            </a:r>
            <a:r>
              <a:rPr kumimoji="1" lang="zh-CN" altLang="en-US" dirty="0">
                <a:latin typeface="微软雅黑" panose="020B0503020204020204" pitchFamily="82" charset="2"/>
                <a:ea typeface="微软雅黑" panose="020B0503020204020204" pitchFamily="82" charset="2"/>
              </a:rPr>
              <a:t>算法优化总结</a:t>
            </a: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025AA3E-81D9-CC48-B4C5-0304EABD0B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zh-CN" altLang="en-US">
                <a:latin typeface="微软雅黑" panose="020B0503020204020204" pitchFamily="82" charset="2"/>
                <a:ea typeface="微软雅黑" panose="020B0503020204020204" pitchFamily="82" charset="2"/>
              </a:rPr>
              <a:t>数据库系统</a:t>
            </a:r>
            <a:r>
              <a:rPr lang="en-US" altLang="zh-CN">
                <a:latin typeface="微软雅黑" panose="020B0503020204020204" pitchFamily="82" charset="2"/>
                <a:ea typeface="微软雅黑" panose="020B0503020204020204" pitchFamily="82" charset="2"/>
              </a:rPr>
              <a:t>—</a:t>
            </a:r>
            <a:r>
              <a:rPr lang="zh-CN" altLang="en-US">
                <a:latin typeface="微软雅黑" panose="020B0503020204020204" pitchFamily="82" charset="2"/>
                <a:ea typeface="微软雅黑" panose="020B0503020204020204" pitchFamily="82" charset="2"/>
              </a:rPr>
              <a:t>故障恢复</a:t>
            </a:r>
            <a:endParaRPr lang="en-US" altLang="zh-CN" sz="12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graphicFrame>
        <p:nvGraphicFramePr>
          <p:cNvPr id="11" name="表格 11">
            <a:extLst>
              <a:ext uri="{FF2B5EF4-FFF2-40B4-BE49-F238E27FC236}">
                <a16:creationId xmlns:a16="http://schemas.microsoft.com/office/drawing/2014/main" id="{2090BAB2-9D8F-DE49-9F60-111D3061BD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2652148"/>
              </p:ext>
            </p:extLst>
          </p:nvPr>
        </p:nvGraphicFramePr>
        <p:xfrm>
          <a:off x="951344" y="1647826"/>
          <a:ext cx="10190104" cy="4209096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5095052">
                  <a:extLst>
                    <a:ext uri="{9D8B030D-6E8A-4147-A177-3AD203B41FA5}">
                      <a16:colId xmlns:a16="http://schemas.microsoft.com/office/drawing/2014/main" val="1412441305"/>
                    </a:ext>
                  </a:extLst>
                </a:gridCol>
                <a:gridCol w="5095052">
                  <a:extLst>
                    <a:ext uri="{9D8B030D-6E8A-4147-A177-3AD203B41FA5}">
                      <a16:colId xmlns:a16="http://schemas.microsoft.com/office/drawing/2014/main" val="1946970331"/>
                    </a:ext>
                  </a:extLst>
                </a:gridCol>
              </a:tblGrid>
              <a:tr h="74025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微软雅黑" panose="020B0503020204020204" pitchFamily="82" charset="2"/>
                          <a:ea typeface="微软雅黑" panose="020B0503020204020204" pitchFamily="82" charset="2"/>
                        </a:rPr>
                        <a:t>问题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198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微软雅黑" panose="020B0503020204020204" pitchFamily="82" charset="2"/>
                          <a:ea typeface="微软雅黑" panose="020B0503020204020204" pitchFamily="82" charset="2"/>
                        </a:rPr>
                        <a:t>优化对策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198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2662081"/>
                  </a:ext>
                </a:extLst>
              </a:tr>
              <a:tr h="86721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sz="2000" kern="100">
                          <a:effectLst/>
                          <a:latin typeface="微软雅黑" panose="020B0503020204020204" pitchFamily="82" charset="2"/>
                          <a:ea typeface="微软雅黑" panose="020B0503020204020204" pitchFamily="82" charset="2"/>
                          <a:cs typeface="Times New Roman" panose="02020603050405020304" pitchFamily="18" charset="0"/>
                        </a:rPr>
                        <a:t>重做阶段不必要的数据页面更新</a:t>
                      </a: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sz="2000" kern="100">
                          <a:effectLst/>
                          <a:latin typeface="微软雅黑" panose="020B0503020204020204" pitchFamily="82" charset="2"/>
                          <a:ea typeface="微软雅黑" panose="020B0503020204020204" pitchFamily="82" charset="2"/>
                          <a:cs typeface="Times New Roman" panose="02020603050405020304" pitchFamily="18" charset="0"/>
                        </a:rPr>
                        <a:t>引入脏页表，更新前通过比较检查，优化更新效率</a:t>
                      </a: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4695456"/>
                  </a:ext>
                </a:extLst>
              </a:tr>
              <a:tr h="86721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sz="2000" kern="100">
                          <a:effectLst/>
                          <a:latin typeface="微软雅黑" panose="020B0503020204020204" pitchFamily="82" charset="2"/>
                          <a:ea typeface="微软雅黑" panose="020B0503020204020204" pitchFamily="82" charset="2"/>
                          <a:cs typeface="Times New Roman" panose="02020603050405020304" pitchFamily="18" charset="0"/>
                        </a:rPr>
                        <a:t>撤销阶段不必要的日志扫描</a:t>
                      </a: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sz="2000" kern="100">
                          <a:effectLst/>
                          <a:latin typeface="微软雅黑" panose="020B0503020204020204" pitchFamily="82" charset="2"/>
                          <a:ea typeface="微软雅黑" panose="020B0503020204020204" pitchFamily="82" charset="2"/>
                          <a:cs typeface="Times New Roman" panose="02020603050405020304" pitchFamily="18" charset="0"/>
                        </a:rPr>
                        <a:t>引入活跃事务表和</a:t>
                      </a:r>
                      <a:r>
                        <a:rPr lang="en-US" sz="2000" kern="100">
                          <a:effectLst/>
                          <a:latin typeface="微软雅黑" panose="020B0503020204020204" pitchFamily="82" charset="2"/>
                          <a:ea typeface="微软雅黑" panose="020B0503020204020204" pitchFamily="82" charset="2"/>
                          <a:cs typeface="Times New Roman" panose="02020603050405020304" pitchFamily="18" charset="0"/>
                        </a:rPr>
                        <a:t>prevLSN</a:t>
                      </a:r>
                      <a:r>
                        <a:rPr lang="zh-CN" sz="2000" kern="100">
                          <a:effectLst/>
                          <a:latin typeface="微软雅黑" panose="020B0503020204020204" pitchFamily="82" charset="2"/>
                          <a:ea typeface="微软雅黑" panose="020B0503020204020204" pitchFamily="82" charset="2"/>
                          <a:cs typeface="Times New Roman" panose="02020603050405020304" pitchFamily="18" charset="0"/>
                        </a:rPr>
                        <a:t>，跳过不相关的日志记录</a:t>
                      </a: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2182077"/>
                  </a:ext>
                </a:extLst>
              </a:tr>
              <a:tr h="86721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sz="2000" kern="100">
                          <a:effectLst/>
                          <a:latin typeface="微软雅黑" panose="020B0503020204020204" pitchFamily="82" charset="2"/>
                          <a:ea typeface="微软雅黑" panose="020B0503020204020204" pitchFamily="82" charset="2"/>
                          <a:cs typeface="Times New Roman" panose="02020603050405020304" pitchFamily="18" charset="0"/>
                        </a:rPr>
                        <a:t>撤销阶段的故障恢复</a:t>
                      </a: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sz="2000" kern="100">
                          <a:effectLst/>
                          <a:latin typeface="微软雅黑" panose="020B0503020204020204" pitchFamily="82" charset="2"/>
                          <a:ea typeface="微软雅黑" panose="020B0503020204020204" pitchFamily="82" charset="2"/>
                          <a:cs typeface="Times New Roman" panose="02020603050405020304" pitchFamily="18" charset="0"/>
                        </a:rPr>
                        <a:t>引入补偿日志和</a:t>
                      </a:r>
                      <a:r>
                        <a:rPr lang="en-US" sz="2000" kern="100">
                          <a:effectLst/>
                          <a:latin typeface="微软雅黑" panose="020B0503020204020204" pitchFamily="82" charset="2"/>
                          <a:ea typeface="微软雅黑" panose="020B0503020204020204" pitchFamily="82" charset="2"/>
                          <a:cs typeface="Times New Roman" panose="02020603050405020304" pitchFamily="18" charset="0"/>
                        </a:rPr>
                        <a:t>undoNextLSN</a:t>
                      </a:r>
                      <a:r>
                        <a:rPr lang="zh-CN" sz="2000" kern="100">
                          <a:effectLst/>
                          <a:latin typeface="微软雅黑" panose="020B0503020204020204" pitchFamily="82" charset="2"/>
                          <a:ea typeface="微软雅黑" panose="020B0503020204020204" pitchFamily="82" charset="2"/>
                          <a:cs typeface="Times New Roman" panose="02020603050405020304" pitchFamily="18" charset="0"/>
                        </a:rPr>
                        <a:t>字段，确保撤销只执行一次</a:t>
                      </a: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83341299"/>
                  </a:ext>
                </a:extLst>
              </a:tr>
              <a:tr h="86721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sz="2000" kern="100" dirty="0">
                          <a:effectLst/>
                          <a:latin typeface="微软雅黑" panose="020B0503020204020204" pitchFamily="82" charset="2"/>
                          <a:ea typeface="微软雅黑" panose="020B0503020204020204" pitchFamily="82" charset="2"/>
                          <a:cs typeface="Times New Roman" panose="02020603050405020304" pitchFamily="18" charset="0"/>
                        </a:rPr>
                        <a:t>日志太多导致恢复时间过长</a:t>
                      </a: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sz="2000" kern="100" dirty="0">
                          <a:effectLst/>
                          <a:latin typeface="微软雅黑" panose="020B0503020204020204" pitchFamily="82" charset="2"/>
                          <a:ea typeface="微软雅黑" panose="020B0503020204020204" pitchFamily="82" charset="2"/>
                          <a:cs typeface="Times New Roman" panose="02020603050405020304" pitchFamily="18" charset="0"/>
                        </a:rPr>
                        <a:t>引入模糊检查点和增量检查点，优化了恢复速度</a:t>
                      </a: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39095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4113872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18">
            <a:extLst>
              <a:ext uri="{FF2B5EF4-FFF2-40B4-BE49-F238E27FC236}">
                <a16:creationId xmlns:a16="http://schemas.microsoft.com/office/drawing/2014/main" id="{0CAC1419-19C5-467F-9AAB-E01E9BF60A29}"/>
              </a:ext>
            </a:extLst>
          </p:cNvPr>
          <p:cNvSpPr/>
          <p:nvPr/>
        </p:nvSpPr>
        <p:spPr>
          <a:xfrm>
            <a:off x="365935" y="1184022"/>
            <a:ext cx="11330766" cy="5333124"/>
          </a:xfrm>
          <a:prstGeom prst="roundRect">
            <a:avLst>
              <a:gd name="adj" fmla="val 9827"/>
            </a:avLst>
          </a:prstGeom>
          <a:solidFill>
            <a:schemeClr val="bg1"/>
          </a:solidFill>
          <a:ln w="12700" cap="flat">
            <a:gradFill>
              <a:gsLst>
                <a:gs pos="0">
                  <a:srgbClr val="3B20FF">
                    <a:alpha val="16000"/>
                  </a:srgbClr>
                </a:gs>
                <a:gs pos="100000">
                  <a:srgbClr val="6F1787"/>
                </a:gs>
              </a:gsLst>
              <a:lin ang="10800000" scaled="1"/>
            </a:gradFill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endParaRPr lang="zh-CN" altLang="en-US" b="1" dirty="0">
              <a:latin typeface="OPPOSans M" panose="00020600040101010101" pitchFamily="18" charset="-122"/>
              <a:ea typeface="OPPOSans M" panose="00020600040101010101" pitchFamily="18" charset="-122"/>
              <a:sym typeface="+mn-ea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89CC295-869D-174B-8C5D-BAD63CCDFC9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BBDC00-B9E2-4EFD-9306-2934E87247C6}" type="slidenum">
              <a:rPr lang="zh-CN" altLang="en-US" smtClean="0">
                <a:latin typeface="微软雅黑" panose="020B0503020204020204" pitchFamily="82" charset="2"/>
                <a:ea typeface="微软雅黑" panose="020B0503020204020204" pitchFamily="82" charset="2"/>
              </a:rPr>
              <a:pPr/>
              <a:t>93</a:t>
            </a:fld>
            <a:endParaRPr lang="zh-CN" altLang="en-US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5FEE05A2-1E94-8C48-B37E-F57BF0442F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微软雅黑" panose="020B0503020204020204" pitchFamily="82" charset="2"/>
                <a:ea typeface="微软雅黑" panose="020B0503020204020204" pitchFamily="82" charset="2"/>
              </a:rPr>
              <a:t>ARIES</a:t>
            </a:r>
            <a:r>
              <a:rPr lang="zh-CN" altLang="en-US" dirty="0">
                <a:latin typeface="微软雅黑" panose="020B0503020204020204" pitchFamily="82" charset="2"/>
                <a:ea typeface="微软雅黑" panose="020B0503020204020204" pitchFamily="82" charset="2"/>
              </a:rPr>
              <a:t>算法架构</a:t>
            </a:r>
            <a:endParaRPr kumimoji="1" lang="zh-CN" altLang="en-US" dirty="0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B198C06-3264-3341-AA18-7CE9DA7358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zh-CN" altLang="en-US">
                <a:latin typeface="微软雅黑" panose="020B0503020204020204" pitchFamily="82" charset="2"/>
                <a:ea typeface="微软雅黑" panose="020B0503020204020204" pitchFamily="82" charset="2"/>
              </a:rPr>
              <a:t>数据库系统</a:t>
            </a:r>
            <a:r>
              <a:rPr lang="en-US" altLang="zh-CN">
                <a:latin typeface="微软雅黑" panose="020B0503020204020204" pitchFamily="82" charset="2"/>
                <a:ea typeface="微软雅黑" panose="020B0503020204020204" pitchFamily="82" charset="2"/>
              </a:rPr>
              <a:t>—</a:t>
            </a:r>
            <a:r>
              <a:rPr lang="zh-CN" altLang="en-US">
                <a:latin typeface="微软雅黑" panose="020B0503020204020204" pitchFamily="82" charset="2"/>
                <a:ea typeface="微软雅黑" panose="020B0503020204020204" pitchFamily="82" charset="2"/>
              </a:rPr>
              <a:t>故障恢复</a:t>
            </a:r>
            <a:endParaRPr lang="en-US" altLang="zh-CN" sz="12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6" name="平行四边形 5">
            <a:extLst>
              <a:ext uri="{FF2B5EF4-FFF2-40B4-BE49-F238E27FC236}">
                <a16:creationId xmlns:a16="http://schemas.microsoft.com/office/drawing/2014/main" id="{4DDB5891-89B0-3C1B-DC3E-B2C246601D40}"/>
              </a:ext>
            </a:extLst>
          </p:cNvPr>
          <p:cNvSpPr/>
          <p:nvPr/>
        </p:nvSpPr>
        <p:spPr>
          <a:xfrm>
            <a:off x="999054" y="1988798"/>
            <a:ext cx="1612777" cy="204186"/>
          </a:xfrm>
          <a:prstGeom prst="parallelogram">
            <a:avLst>
              <a:gd name="adj" fmla="val 105124"/>
            </a:avLst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0367D447-75B0-F7DF-0D26-26B2F88BD8E5}"/>
              </a:ext>
            </a:extLst>
          </p:cNvPr>
          <p:cNvSpPr/>
          <p:nvPr/>
        </p:nvSpPr>
        <p:spPr>
          <a:xfrm>
            <a:off x="667620" y="1420627"/>
            <a:ext cx="781235" cy="78123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5F364B52-13E2-6C54-00A4-FE272D49FBF4}"/>
              </a:ext>
            </a:extLst>
          </p:cNvPr>
          <p:cNvSpPr/>
          <p:nvPr/>
        </p:nvSpPr>
        <p:spPr>
          <a:xfrm>
            <a:off x="820020" y="1573027"/>
            <a:ext cx="477915" cy="477915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D177B4BA-BBBF-09D8-EF7A-81122E32F6AA}"/>
              </a:ext>
            </a:extLst>
          </p:cNvPr>
          <p:cNvSpPr/>
          <p:nvPr/>
        </p:nvSpPr>
        <p:spPr>
          <a:xfrm>
            <a:off x="972420" y="1725427"/>
            <a:ext cx="192349" cy="192349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6380922-2A76-3088-0D72-C15835EA0B45}"/>
              </a:ext>
            </a:extLst>
          </p:cNvPr>
          <p:cNvSpPr txBox="1"/>
          <p:nvPr/>
        </p:nvSpPr>
        <p:spPr>
          <a:xfrm>
            <a:off x="667620" y="2246947"/>
            <a:ext cx="19442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b="1" dirty="0">
                <a:solidFill>
                  <a:srgbClr val="701988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日志记录</a:t>
            </a:r>
          </a:p>
        </p:txBody>
      </p:sp>
      <p:sp>
        <p:nvSpPr>
          <p:cNvPr id="13" name="罐形 9">
            <a:extLst>
              <a:ext uri="{FF2B5EF4-FFF2-40B4-BE49-F238E27FC236}">
                <a16:creationId xmlns:a16="http://schemas.microsoft.com/office/drawing/2014/main" id="{270D1B7A-806B-0858-BD52-6CEB337785F2}"/>
              </a:ext>
            </a:extLst>
          </p:cNvPr>
          <p:cNvSpPr/>
          <p:nvPr/>
        </p:nvSpPr>
        <p:spPr>
          <a:xfrm>
            <a:off x="4769547" y="1461430"/>
            <a:ext cx="1867567" cy="844003"/>
          </a:xfrm>
          <a:prstGeom prst="can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tx1"/>
              </a:solidFill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653BE11-6979-4B33-691D-CC7D4A1543B9}"/>
              </a:ext>
            </a:extLst>
          </p:cNvPr>
          <p:cNvSpPr txBox="1"/>
          <p:nvPr/>
        </p:nvSpPr>
        <p:spPr>
          <a:xfrm>
            <a:off x="4628121" y="3165402"/>
            <a:ext cx="277499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每一个页面都带有</a:t>
            </a:r>
            <a:r>
              <a:rPr kumimoji="1" lang="en-US" altLang="zh-CN" sz="2000" dirty="0" err="1">
                <a:latin typeface="微软雅黑" panose="020B0503020204020204" pitchFamily="82" charset="2"/>
                <a:ea typeface="微软雅黑" panose="020B0503020204020204" pitchFamily="82" charset="2"/>
              </a:rPr>
              <a:t>PageLSN</a:t>
            </a:r>
            <a:r>
              <a:rPr lang="zh-CN" altLang="zh-CN" sz="2000" kern="100" dirty="0">
                <a:effectLst/>
                <a:latin typeface="微软雅黑" panose="020B0503020204020204" pitchFamily="82" charset="2"/>
                <a:ea typeface="微软雅黑" panose="020B0503020204020204" pitchFamily="82" charset="2"/>
                <a:cs typeface="Times New Roman" panose="02020603050405020304" pitchFamily="18" charset="0"/>
              </a:rPr>
              <a:t>（最后刷新页面</a:t>
            </a:r>
            <a:r>
              <a:rPr lang="zh-CN" altLang="en-US" sz="2000" kern="100" dirty="0">
                <a:effectLst/>
                <a:latin typeface="微软雅黑" panose="020B0503020204020204" pitchFamily="82" charset="2"/>
                <a:ea typeface="微软雅黑" panose="020B0503020204020204" pitchFamily="82" charset="2"/>
                <a:cs typeface="Times New Roman" panose="02020603050405020304" pitchFamily="18" charset="0"/>
              </a:rPr>
              <a:t>时刻</a:t>
            </a:r>
            <a:r>
              <a:rPr lang="zh-CN" altLang="zh-CN" sz="2000" kern="100" dirty="0">
                <a:effectLst/>
                <a:latin typeface="微软雅黑" panose="020B0503020204020204" pitchFamily="82" charset="2"/>
                <a:ea typeface="微软雅黑" panose="020B0503020204020204" pitchFamily="82" charset="2"/>
                <a:cs typeface="Times New Roman" panose="02020603050405020304" pitchFamily="18" charset="0"/>
              </a:rPr>
              <a:t>的</a:t>
            </a:r>
            <a:r>
              <a:rPr lang="en-US" altLang="zh-CN" sz="2000" kern="100" dirty="0">
                <a:effectLst/>
                <a:latin typeface="微软雅黑" panose="020B0503020204020204" pitchFamily="82" charset="2"/>
                <a:ea typeface="微软雅黑" panose="020B0503020204020204" pitchFamily="82" charset="2"/>
              </a:rPr>
              <a:t>LSN</a:t>
            </a:r>
            <a:r>
              <a:rPr lang="zh-CN" altLang="zh-CN" sz="2000" kern="100" dirty="0">
                <a:effectLst/>
                <a:latin typeface="微软雅黑" panose="020B0503020204020204" pitchFamily="82" charset="2"/>
                <a:ea typeface="微软雅黑" panose="020B0503020204020204" pitchFamily="82" charset="2"/>
                <a:cs typeface="Times New Roman" panose="02020603050405020304" pitchFamily="18" charset="0"/>
              </a:rPr>
              <a:t>）</a:t>
            </a:r>
            <a:r>
              <a:rPr lang="zh-CN" altLang="zh-CN" sz="2000" dirty="0">
                <a:effectLst/>
                <a:latin typeface="微软雅黑" panose="020B0503020204020204" pitchFamily="82" charset="2"/>
                <a:ea typeface="微软雅黑" panose="020B0503020204020204" pitchFamily="82" charset="2"/>
              </a:rPr>
              <a:t> </a:t>
            </a:r>
            <a:endParaRPr kumimoji="1" lang="zh-CN" altLang="en-US" sz="20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DD706183-6DC6-7B04-4C9A-3AE9DD18FDAE}"/>
              </a:ext>
            </a:extLst>
          </p:cNvPr>
          <p:cNvSpPr txBox="1"/>
          <p:nvPr/>
        </p:nvSpPr>
        <p:spPr>
          <a:xfrm>
            <a:off x="4661547" y="4481586"/>
            <a:ext cx="288590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b="1" dirty="0">
                <a:latin typeface="微软雅黑" panose="020B0503020204020204" pitchFamily="82" charset="2"/>
                <a:ea typeface="微软雅黑" panose="020B0503020204020204" pitchFamily="82" charset="2"/>
              </a:rPr>
              <a:t>超级记录 </a:t>
            </a:r>
            <a:r>
              <a:rPr kumimoji="1" lang="en-US" altLang="zh-CN" sz="2400" b="1" dirty="0">
                <a:latin typeface="微软雅黑" panose="020B0503020204020204" pitchFamily="82" charset="2"/>
                <a:ea typeface="微软雅黑" panose="020B0503020204020204" pitchFamily="82" charset="2"/>
              </a:rPr>
              <a:t>Master Record</a:t>
            </a:r>
            <a:r>
              <a:rPr kumimoji="1" lang="zh-CN" altLang="en-US" sz="2400" b="1" dirty="0">
                <a:latin typeface="微软雅黑" panose="020B0503020204020204" pitchFamily="82" charset="2"/>
                <a:ea typeface="微软雅黑" panose="020B0503020204020204" pitchFamily="82" charset="2"/>
              </a:rPr>
              <a:t> </a:t>
            </a:r>
            <a:endParaRPr kumimoji="1" lang="en-US" altLang="zh-CN" sz="2400" b="1" dirty="0"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r>
              <a:rPr kumimoji="1" lang="en-US" altLang="zh-CN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(checkpoint pointer</a:t>
            </a:r>
            <a:r>
              <a:rPr kumimoji="1" lang="zh-CN" altLang="en-US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指向检查点</a:t>
            </a:r>
            <a:r>
              <a:rPr kumimoji="1" lang="en-US" altLang="zh-CN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)</a:t>
            </a:r>
            <a:endParaRPr kumimoji="1" lang="zh-CN" altLang="en-US" sz="20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462D9D12-8AB4-A4DD-9E21-CCBA7EF174D6}"/>
              </a:ext>
            </a:extLst>
          </p:cNvPr>
          <p:cNvGrpSpPr/>
          <p:nvPr/>
        </p:nvGrpSpPr>
        <p:grpSpPr>
          <a:xfrm>
            <a:off x="8126087" y="1409952"/>
            <a:ext cx="2436474" cy="1171421"/>
            <a:chOff x="6646416" y="609599"/>
            <a:chExt cx="2840300" cy="1413573"/>
          </a:xfrm>
        </p:grpSpPr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54D70051-476B-5526-9EDD-19648308952D}"/>
                </a:ext>
              </a:extLst>
            </p:cNvPr>
            <p:cNvSpPr/>
            <p:nvPr/>
          </p:nvSpPr>
          <p:spPr>
            <a:xfrm>
              <a:off x="6773661" y="609599"/>
              <a:ext cx="2317073" cy="1145219"/>
            </a:xfrm>
            <a:prstGeom prst="rect">
              <a:avLst/>
            </a:prstGeom>
            <a:solidFill>
              <a:srgbClr val="17501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微软雅黑" panose="020B0503020204020204" pitchFamily="82" charset="2"/>
                <a:ea typeface="微软雅黑" panose="020B0503020204020204" pitchFamily="82" charset="2"/>
              </a:endParaRP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5E18FF8E-4985-90C1-0095-CEC9C45BF981}"/>
                </a:ext>
              </a:extLst>
            </p:cNvPr>
            <p:cNvSpPr/>
            <p:nvPr/>
          </p:nvSpPr>
          <p:spPr>
            <a:xfrm>
              <a:off x="6880191" y="698376"/>
              <a:ext cx="2121766" cy="973583"/>
            </a:xfrm>
            <a:prstGeom prst="rect">
              <a:avLst/>
            </a:prstGeom>
            <a:solidFill>
              <a:srgbClr val="1F792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微软雅黑" panose="020B0503020204020204" pitchFamily="82" charset="2"/>
                <a:ea typeface="微软雅黑" panose="020B0503020204020204" pitchFamily="82" charset="2"/>
              </a:endParaRP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DF3DC3B2-18EF-55E2-5B0B-7023C55F551A}"/>
                </a:ext>
              </a:extLst>
            </p:cNvPr>
            <p:cNvSpPr txBox="1"/>
            <p:nvPr/>
          </p:nvSpPr>
          <p:spPr>
            <a:xfrm>
              <a:off x="7843422" y="880386"/>
              <a:ext cx="1643294" cy="6313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2800" b="1" dirty="0">
                  <a:solidFill>
                    <a:schemeClr val="bg1"/>
                  </a:solidFill>
                  <a:latin typeface="微软雅黑" panose="020B0503020204020204" pitchFamily="82" charset="2"/>
                  <a:ea typeface="微软雅黑" panose="020B0503020204020204" pitchFamily="82" charset="2"/>
                </a:rPr>
                <a:t>RAM</a:t>
              </a:r>
              <a:endParaRPr kumimoji="1" lang="zh-CN" altLang="en-US" sz="2400" b="1" dirty="0">
                <a:solidFill>
                  <a:schemeClr val="bg1"/>
                </a:solidFill>
                <a:latin typeface="微软雅黑" panose="020B0503020204020204" pitchFamily="82" charset="2"/>
                <a:ea typeface="微软雅黑" panose="020B0503020204020204" pitchFamily="82" charset="2"/>
              </a:endParaRPr>
            </a:p>
          </p:txBody>
        </p:sp>
        <p:cxnSp>
          <p:nvCxnSpPr>
            <p:cNvPr id="20" name="直线连接符 19">
              <a:extLst>
                <a:ext uri="{FF2B5EF4-FFF2-40B4-BE49-F238E27FC236}">
                  <a16:creationId xmlns:a16="http://schemas.microsoft.com/office/drawing/2014/main" id="{0A0AC6D1-7017-6ACB-BD86-C46DC1E9B151}"/>
                </a:ext>
              </a:extLst>
            </p:cNvPr>
            <p:cNvCxnSpPr>
              <a:cxnSpLocks/>
            </p:cNvCxnSpPr>
            <p:nvPr/>
          </p:nvCxnSpPr>
          <p:spPr>
            <a:xfrm>
              <a:off x="7039992" y="1620000"/>
              <a:ext cx="0" cy="181161"/>
            </a:xfrm>
            <a:prstGeom prst="line">
              <a:avLst/>
            </a:prstGeom>
            <a:ln w="31750" cap="rnd">
              <a:solidFill>
                <a:srgbClr val="9F89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线连接符 20">
              <a:extLst>
                <a:ext uri="{FF2B5EF4-FFF2-40B4-BE49-F238E27FC236}">
                  <a16:creationId xmlns:a16="http://schemas.microsoft.com/office/drawing/2014/main" id="{4568E57A-9D88-BA95-7A0A-68EF193B4A71}"/>
                </a:ext>
              </a:extLst>
            </p:cNvPr>
            <p:cNvCxnSpPr>
              <a:cxnSpLocks/>
            </p:cNvCxnSpPr>
            <p:nvPr/>
          </p:nvCxnSpPr>
          <p:spPr>
            <a:xfrm>
              <a:off x="7103617" y="1620000"/>
              <a:ext cx="0" cy="181161"/>
            </a:xfrm>
            <a:prstGeom prst="line">
              <a:avLst/>
            </a:prstGeom>
            <a:ln w="31750" cap="rnd">
              <a:solidFill>
                <a:srgbClr val="9F89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线连接符 21">
              <a:extLst>
                <a:ext uri="{FF2B5EF4-FFF2-40B4-BE49-F238E27FC236}">
                  <a16:creationId xmlns:a16="http://schemas.microsoft.com/office/drawing/2014/main" id="{EF82C330-64C2-057B-FF63-3B89ACFC2EEC}"/>
                </a:ext>
              </a:extLst>
            </p:cNvPr>
            <p:cNvCxnSpPr>
              <a:cxnSpLocks/>
            </p:cNvCxnSpPr>
            <p:nvPr/>
          </p:nvCxnSpPr>
          <p:spPr>
            <a:xfrm>
              <a:off x="7167240" y="1620000"/>
              <a:ext cx="0" cy="181161"/>
            </a:xfrm>
            <a:prstGeom prst="line">
              <a:avLst/>
            </a:prstGeom>
            <a:ln w="31750" cap="rnd">
              <a:solidFill>
                <a:srgbClr val="9F89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线连接符 22">
              <a:extLst>
                <a:ext uri="{FF2B5EF4-FFF2-40B4-BE49-F238E27FC236}">
                  <a16:creationId xmlns:a16="http://schemas.microsoft.com/office/drawing/2014/main" id="{DD43330C-F212-AF3F-13C8-B07932E23C6A}"/>
                </a:ext>
              </a:extLst>
            </p:cNvPr>
            <p:cNvCxnSpPr>
              <a:cxnSpLocks/>
            </p:cNvCxnSpPr>
            <p:nvPr/>
          </p:nvCxnSpPr>
          <p:spPr>
            <a:xfrm>
              <a:off x="7230861" y="1620000"/>
              <a:ext cx="0" cy="181161"/>
            </a:xfrm>
            <a:prstGeom prst="line">
              <a:avLst/>
            </a:prstGeom>
            <a:ln w="31750" cap="rnd">
              <a:solidFill>
                <a:srgbClr val="9F89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线连接符 23">
              <a:extLst>
                <a:ext uri="{FF2B5EF4-FFF2-40B4-BE49-F238E27FC236}">
                  <a16:creationId xmlns:a16="http://schemas.microsoft.com/office/drawing/2014/main" id="{BD76FAF2-4F22-0DB5-8ADC-B8633A93361D}"/>
                </a:ext>
              </a:extLst>
            </p:cNvPr>
            <p:cNvCxnSpPr>
              <a:cxnSpLocks/>
            </p:cNvCxnSpPr>
            <p:nvPr/>
          </p:nvCxnSpPr>
          <p:spPr>
            <a:xfrm>
              <a:off x="7285607" y="1620000"/>
              <a:ext cx="0" cy="181161"/>
            </a:xfrm>
            <a:prstGeom prst="line">
              <a:avLst/>
            </a:prstGeom>
            <a:ln w="31750" cap="rnd">
              <a:solidFill>
                <a:srgbClr val="9F89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线连接符 24">
              <a:extLst>
                <a:ext uri="{FF2B5EF4-FFF2-40B4-BE49-F238E27FC236}">
                  <a16:creationId xmlns:a16="http://schemas.microsoft.com/office/drawing/2014/main" id="{E01438F5-FB1F-B9BC-BEAF-F0971E0B0867}"/>
                </a:ext>
              </a:extLst>
            </p:cNvPr>
            <p:cNvCxnSpPr>
              <a:cxnSpLocks/>
            </p:cNvCxnSpPr>
            <p:nvPr/>
          </p:nvCxnSpPr>
          <p:spPr>
            <a:xfrm>
              <a:off x="7352190" y="1620000"/>
              <a:ext cx="0" cy="181161"/>
            </a:xfrm>
            <a:prstGeom prst="line">
              <a:avLst/>
            </a:prstGeom>
            <a:ln w="31750" cap="rnd">
              <a:solidFill>
                <a:srgbClr val="9F89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线连接符 25">
              <a:extLst>
                <a:ext uri="{FF2B5EF4-FFF2-40B4-BE49-F238E27FC236}">
                  <a16:creationId xmlns:a16="http://schemas.microsoft.com/office/drawing/2014/main" id="{9954E280-3A15-F11D-8AB3-E62AEC22C2E5}"/>
                </a:ext>
              </a:extLst>
            </p:cNvPr>
            <p:cNvCxnSpPr>
              <a:cxnSpLocks/>
            </p:cNvCxnSpPr>
            <p:nvPr/>
          </p:nvCxnSpPr>
          <p:spPr>
            <a:xfrm>
              <a:off x="7415815" y="1620000"/>
              <a:ext cx="0" cy="181161"/>
            </a:xfrm>
            <a:prstGeom prst="line">
              <a:avLst/>
            </a:prstGeom>
            <a:ln w="31750" cap="rnd">
              <a:solidFill>
                <a:srgbClr val="9F89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线连接符 26">
              <a:extLst>
                <a:ext uri="{FF2B5EF4-FFF2-40B4-BE49-F238E27FC236}">
                  <a16:creationId xmlns:a16="http://schemas.microsoft.com/office/drawing/2014/main" id="{801B414B-94EC-A3EF-6695-152DFFF924DE}"/>
                </a:ext>
              </a:extLst>
            </p:cNvPr>
            <p:cNvCxnSpPr>
              <a:cxnSpLocks/>
            </p:cNvCxnSpPr>
            <p:nvPr/>
          </p:nvCxnSpPr>
          <p:spPr>
            <a:xfrm>
              <a:off x="7470560" y="1620000"/>
              <a:ext cx="0" cy="181161"/>
            </a:xfrm>
            <a:prstGeom prst="line">
              <a:avLst/>
            </a:prstGeom>
            <a:ln w="31750" cap="rnd">
              <a:solidFill>
                <a:srgbClr val="9F89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线连接符 27">
              <a:extLst>
                <a:ext uri="{FF2B5EF4-FFF2-40B4-BE49-F238E27FC236}">
                  <a16:creationId xmlns:a16="http://schemas.microsoft.com/office/drawing/2014/main" id="{F6339263-159F-FDD6-17CC-06BB60E3251E}"/>
                </a:ext>
              </a:extLst>
            </p:cNvPr>
            <p:cNvCxnSpPr>
              <a:cxnSpLocks/>
            </p:cNvCxnSpPr>
            <p:nvPr/>
          </p:nvCxnSpPr>
          <p:spPr>
            <a:xfrm>
              <a:off x="7534181" y="1620000"/>
              <a:ext cx="0" cy="181161"/>
            </a:xfrm>
            <a:prstGeom prst="line">
              <a:avLst/>
            </a:prstGeom>
            <a:ln w="31750" cap="rnd">
              <a:solidFill>
                <a:srgbClr val="9F89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线连接符 28">
              <a:extLst>
                <a:ext uri="{FF2B5EF4-FFF2-40B4-BE49-F238E27FC236}">
                  <a16:creationId xmlns:a16="http://schemas.microsoft.com/office/drawing/2014/main" id="{28095E8B-E31B-87E9-81CA-79761EEC2A05}"/>
                </a:ext>
              </a:extLst>
            </p:cNvPr>
            <p:cNvCxnSpPr>
              <a:cxnSpLocks/>
            </p:cNvCxnSpPr>
            <p:nvPr/>
          </p:nvCxnSpPr>
          <p:spPr>
            <a:xfrm>
              <a:off x="7597805" y="1620000"/>
              <a:ext cx="0" cy="181161"/>
            </a:xfrm>
            <a:prstGeom prst="line">
              <a:avLst/>
            </a:prstGeom>
            <a:ln w="31750" cap="rnd">
              <a:solidFill>
                <a:srgbClr val="9F89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线连接符 29">
              <a:extLst>
                <a:ext uri="{FF2B5EF4-FFF2-40B4-BE49-F238E27FC236}">
                  <a16:creationId xmlns:a16="http://schemas.microsoft.com/office/drawing/2014/main" id="{373A7578-EA7D-0FB4-9335-C26798912EFB}"/>
                </a:ext>
              </a:extLst>
            </p:cNvPr>
            <p:cNvCxnSpPr>
              <a:cxnSpLocks/>
            </p:cNvCxnSpPr>
            <p:nvPr/>
          </p:nvCxnSpPr>
          <p:spPr>
            <a:xfrm>
              <a:off x="7989903" y="1620000"/>
              <a:ext cx="0" cy="181161"/>
            </a:xfrm>
            <a:prstGeom prst="line">
              <a:avLst/>
            </a:prstGeom>
            <a:ln w="31750" cap="rnd">
              <a:solidFill>
                <a:srgbClr val="9F89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线连接符 30">
              <a:extLst>
                <a:ext uri="{FF2B5EF4-FFF2-40B4-BE49-F238E27FC236}">
                  <a16:creationId xmlns:a16="http://schemas.microsoft.com/office/drawing/2014/main" id="{DE35B87F-E1C5-B017-B995-BAA7A52B81A3}"/>
                </a:ext>
              </a:extLst>
            </p:cNvPr>
            <p:cNvCxnSpPr>
              <a:cxnSpLocks/>
            </p:cNvCxnSpPr>
            <p:nvPr/>
          </p:nvCxnSpPr>
          <p:spPr>
            <a:xfrm>
              <a:off x="8053528" y="1620000"/>
              <a:ext cx="0" cy="181161"/>
            </a:xfrm>
            <a:prstGeom prst="line">
              <a:avLst/>
            </a:prstGeom>
            <a:ln w="31750" cap="rnd">
              <a:solidFill>
                <a:srgbClr val="9F89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线连接符 31">
              <a:extLst>
                <a:ext uri="{FF2B5EF4-FFF2-40B4-BE49-F238E27FC236}">
                  <a16:creationId xmlns:a16="http://schemas.microsoft.com/office/drawing/2014/main" id="{6DCAD4D9-8181-84D7-091B-F03B7B358473}"/>
                </a:ext>
              </a:extLst>
            </p:cNvPr>
            <p:cNvCxnSpPr>
              <a:cxnSpLocks/>
            </p:cNvCxnSpPr>
            <p:nvPr/>
          </p:nvCxnSpPr>
          <p:spPr>
            <a:xfrm>
              <a:off x="8117151" y="1620000"/>
              <a:ext cx="0" cy="181161"/>
            </a:xfrm>
            <a:prstGeom prst="line">
              <a:avLst/>
            </a:prstGeom>
            <a:ln w="31750" cap="rnd">
              <a:solidFill>
                <a:srgbClr val="9F89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线连接符 32">
              <a:extLst>
                <a:ext uri="{FF2B5EF4-FFF2-40B4-BE49-F238E27FC236}">
                  <a16:creationId xmlns:a16="http://schemas.microsoft.com/office/drawing/2014/main" id="{3F68003D-AF34-D5DC-B670-B8423E019C54}"/>
                </a:ext>
              </a:extLst>
            </p:cNvPr>
            <p:cNvCxnSpPr>
              <a:cxnSpLocks/>
            </p:cNvCxnSpPr>
            <p:nvPr/>
          </p:nvCxnSpPr>
          <p:spPr>
            <a:xfrm>
              <a:off x="8180772" y="1620000"/>
              <a:ext cx="0" cy="181161"/>
            </a:xfrm>
            <a:prstGeom prst="line">
              <a:avLst/>
            </a:prstGeom>
            <a:ln w="31750" cap="rnd">
              <a:solidFill>
                <a:srgbClr val="9F89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线连接符 33">
              <a:extLst>
                <a:ext uri="{FF2B5EF4-FFF2-40B4-BE49-F238E27FC236}">
                  <a16:creationId xmlns:a16="http://schemas.microsoft.com/office/drawing/2014/main" id="{77DD2341-FEEC-CC22-B680-07B3F98266AF}"/>
                </a:ext>
              </a:extLst>
            </p:cNvPr>
            <p:cNvCxnSpPr>
              <a:cxnSpLocks/>
            </p:cNvCxnSpPr>
            <p:nvPr/>
          </p:nvCxnSpPr>
          <p:spPr>
            <a:xfrm>
              <a:off x="8235518" y="1620000"/>
              <a:ext cx="0" cy="181161"/>
            </a:xfrm>
            <a:prstGeom prst="line">
              <a:avLst/>
            </a:prstGeom>
            <a:ln w="31750" cap="rnd">
              <a:solidFill>
                <a:srgbClr val="9F89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线连接符 34">
              <a:extLst>
                <a:ext uri="{FF2B5EF4-FFF2-40B4-BE49-F238E27FC236}">
                  <a16:creationId xmlns:a16="http://schemas.microsoft.com/office/drawing/2014/main" id="{214BD9DF-7A36-5F9C-8C37-01B64A5785B4}"/>
                </a:ext>
              </a:extLst>
            </p:cNvPr>
            <p:cNvCxnSpPr>
              <a:cxnSpLocks/>
            </p:cNvCxnSpPr>
            <p:nvPr/>
          </p:nvCxnSpPr>
          <p:spPr>
            <a:xfrm>
              <a:off x="8302101" y="1620000"/>
              <a:ext cx="0" cy="181161"/>
            </a:xfrm>
            <a:prstGeom prst="line">
              <a:avLst/>
            </a:prstGeom>
            <a:ln w="31750" cap="rnd">
              <a:solidFill>
                <a:srgbClr val="9F89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线连接符 35">
              <a:extLst>
                <a:ext uri="{FF2B5EF4-FFF2-40B4-BE49-F238E27FC236}">
                  <a16:creationId xmlns:a16="http://schemas.microsoft.com/office/drawing/2014/main" id="{2D8C0B76-31AB-56FE-F282-C62F07E081CD}"/>
                </a:ext>
              </a:extLst>
            </p:cNvPr>
            <p:cNvCxnSpPr>
              <a:cxnSpLocks/>
            </p:cNvCxnSpPr>
            <p:nvPr/>
          </p:nvCxnSpPr>
          <p:spPr>
            <a:xfrm>
              <a:off x="8365726" y="1620000"/>
              <a:ext cx="0" cy="181161"/>
            </a:xfrm>
            <a:prstGeom prst="line">
              <a:avLst/>
            </a:prstGeom>
            <a:ln w="31750" cap="rnd">
              <a:solidFill>
                <a:srgbClr val="9F89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线连接符 36">
              <a:extLst>
                <a:ext uri="{FF2B5EF4-FFF2-40B4-BE49-F238E27FC236}">
                  <a16:creationId xmlns:a16="http://schemas.microsoft.com/office/drawing/2014/main" id="{A23616B8-DDBC-7596-D905-06ADE2686FCA}"/>
                </a:ext>
              </a:extLst>
            </p:cNvPr>
            <p:cNvCxnSpPr>
              <a:cxnSpLocks/>
            </p:cNvCxnSpPr>
            <p:nvPr/>
          </p:nvCxnSpPr>
          <p:spPr>
            <a:xfrm>
              <a:off x="8420471" y="1620000"/>
              <a:ext cx="0" cy="181161"/>
            </a:xfrm>
            <a:prstGeom prst="line">
              <a:avLst/>
            </a:prstGeom>
            <a:ln w="31750" cap="rnd">
              <a:solidFill>
                <a:srgbClr val="9F89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线连接符 37">
              <a:extLst>
                <a:ext uri="{FF2B5EF4-FFF2-40B4-BE49-F238E27FC236}">
                  <a16:creationId xmlns:a16="http://schemas.microsoft.com/office/drawing/2014/main" id="{A19435A3-F8EA-C053-1D44-249EEA2EDE00}"/>
                </a:ext>
              </a:extLst>
            </p:cNvPr>
            <p:cNvCxnSpPr>
              <a:cxnSpLocks/>
            </p:cNvCxnSpPr>
            <p:nvPr/>
          </p:nvCxnSpPr>
          <p:spPr>
            <a:xfrm>
              <a:off x="8484092" y="1620000"/>
              <a:ext cx="0" cy="181161"/>
            </a:xfrm>
            <a:prstGeom prst="line">
              <a:avLst/>
            </a:prstGeom>
            <a:ln w="31750" cap="rnd">
              <a:solidFill>
                <a:srgbClr val="9F89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线连接符 38">
              <a:extLst>
                <a:ext uri="{FF2B5EF4-FFF2-40B4-BE49-F238E27FC236}">
                  <a16:creationId xmlns:a16="http://schemas.microsoft.com/office/drawing/2014/main" id="{19C0D2D9-A13F-48D1-41BA-B056CA475474}"/>
                </a:ext>
              </a:extLst>
            </p:cNvPr>
            <p:cNvCxnSpPr>
              <a:cxnSpLocks/>
            </p:cNvCxnSpPr>
            <p:nvPr/>
          </p:nvCxnSpPr>
          <p:spPr>
            <a:xfrm>
              <a:off x="8547716" y="1620000"/>
              <a:ext cx="0" cy="181161"/>
            </a:xfrm>
            <a:prstGeom prst="line">
              <a:avLst/>
            </a:prstGeom>
            <a:ln w="31750" cap="rnd">
              <a:solidFill>
                <a:srgbClr val="9F89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线连接符 39">
              <a:extLst>
                <a:ext uri="{FF2B5EF4-FFF2-40B4-BE49-F238E27FC236}">
                  <a16:creationId xmlns:a16="http://schemas.microsoft.com/office/drawing/2014/main" id="{03992E8D-9D7A-C43E-FE24-2254A89F84FD}"/>
                </a:ext>
              </a:extLst>
            </p:cNvPr>
            <p:cNvCxnSpPr>
              <a:cxnSpLocks/>
            </p:cNvCxnSpPr>
            <p:nvPr/>
          </p:nvCxnSpPr>
          <p:spPr>
            <a:xfrm>
              <a:off x="8608382" y="1620000"/>
              <a:ext cx="0" cy="181161"/>
            </a:xfrm>
            <a:prstGeom prst="line">
              <a:avLst/>
            </a:prstGeom>
            <a:ln w="31750" cap="rnd">
              <a:solidFill>
                <a:srgbClr val="9F89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线连接符 40">
              <a:extLst>
                <a:ext uri="{FF2B5EF4-FFF2-40B4-BE49-F238E27FC236}">
                  <a16:creationId xmlns:a16="http://schemas.microsoft.com/office/drawing/2014/main" id="{AEC0E959-9AAF-936E-FF40-8A066ACB5979}"/>
                </a:ext>
              </a:extLst>
            </p:cNvPr>
            <p:cNvCxnSpPr>
              <a:cxnSpLocks/>
            </p:cNvCxnSpPr>
            <p:nvPr/>
          </p:nvCxnSpPr>
          <p:spPr>
            <a:xfrm>
              <a:off x="8672003" y="1620000"/>
              <a:ext cx="0" cy="181161"/>
            </a:xfrm>
            <a:prstGeom prst="line">
              <a:avLst/>
            </a:prstGeom>
            <a:ln w="31750" cap="rnd">
              <a:solidFill>
                <a:srgbClr val="9F89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线连接符 41">
              <a:extLst>
                <a:ext uri="{FF2B5EF4-FFF2-40B4-BE49-F238E27FC236}">
                  <a16:creationId xmlns:a16="http://schemas.microsoft.com/office/drawing/2014/main" id="{A6DF4EBE-4688-F92C-956F-32A12445BFB8}"/>
                </a:ext>
              </a:extLst>
            </p:cNvPr>
            <p:cNvCxnSpPr>
              <a:cxnSpLocks/>
            </p:cNvCxnSpPr>
            <p:nvPr/>
          </p:nvCxnSpPr>
          <p:spPr>
            <a:xfrm>
              <a:off x="8735627" y="1620000"/>
              <a:ext cx="0" cy="181161"/>
            </a:xfrm>
            <a:prstGeom prst="line">
              <a:avLst/>
            </a:prstGeom>
            <a:ln w="31750" cap="rnd">
              <a:solidFill>
                <a:srgbClr val="9F89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线连接符 42">
              <a:extLst>
                <a:ext uri="{FF2B5EF4-FFF2-40B4-BE49-F238E27FC236}">
                  <a16:creationId xmlns:a16="http://schemas.microsoft.com/office/drawing/2014/main" id="{3A9C0B2D-EB44-7365-0658-6AFD1B550659}"/>
                </a:ext>
              </a:extLst>
            </p:cNvPr>
            <p:cNvCxnSpPr>
              <a:cxnSpLocks/>
            </p:cNvCxnSpPr>
            <p:nvPr/>
          </p:nvCxnSpPr>
          <p:spPr>
            <a:xfrm>
              <a:off x="8794813" y="1620000"/>
              <a:ext cx="0" cy="181161"/>
            </a:xfrm>
            <a:prstGeom prst="line">
              <a:avLst/>
            </a:prstGeom>
            <a:ln w="31750" cap="rnd">
              <a:solidFill>
                <a:srgbClr val="9F89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线连接符 43">
              <a:extLst>
                <a:ext uri="{FF2B5EF4-FFF2-40B4-BE49-F238E27FC236}">
                  <a16:creationId xmlns:a16="http://schemas.microsoft.com/office/drawing/2014/main" id="{38F8799B-C378-4552-937C-970B7372EB21}"/>
                </a:ext>
              </a:extLst>
            </p:cNvPr>
            <p:cNvCxnSpPr>
              <a:cxnSpLocks/>
            </p:cNvCxnSpPr>
            <p:nvPr/>
          </p:nvCxnSpPr>
          <p:spPr>
            <a:xfrm>
              <a:off x="8858434" y="1620000"/>
              <a:ext cx="0" cy="181161"/>
            </a:xfrm>
            <a:prstGeom prst="line">
              <a:avLst/>
            </a:prstGeom>
            <a:ln w="31750" cap="rnd">
              <a:solidFill>
                <a:srgbClr val="9F89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线连接符 44">
              <a:extLst>
                <a:ext uri="{FF2B5EF4-FFF2-40B4-BE49-F238E27FC236}">
                  <a16:creationId xmlns:a16="http://schemas.microsoft.com/office/drawing/2014/main" id="{3CBA007A-6A8B-8780-6BDC-37D298739328}"/>
                </a:ext>
              </a:extLst>
            </p:cNvPr>
            <p:cNvCxnSpPr>
              <a:cxnSpLocks/>
            </p:cNvCxnSpPr>
            <p:nvPr/>
          </p:nvCxnSpPr>
          <p:spPr>
            <a:xfrm>
              <a:off x="8922058" y="1620000"/>
              <a:ext cx="0" cy="181161"/>
            </a:xfrm>
            <a:prstGeom prst="line">
              <a:avLst/>
            </a:prstGeom>
            <a:ln w="31750" cap="rnd">
              <a:solidFill>
                <a:srgbClr val="9F89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菱形 45">
              <a:extLst>
                <a:ext uri="{FF2B5EF4-FFF2-40B4-BE49-F238E27FC236}">
                  <a16:creationId xmlns:a16="http://schemas.microsoft.com/office/drawing/2014/main" id="{37555F00-9E1D-610D-6C06-2F7C08870495}"/>
                </a:ext>
              </a:extLst>
            </p:cNvPr>
            <p:cNvSpPr/>
            <p:nvPr/>
          </p:nvSpPr>
          <p:spPr>
            <a:xfrm>
              <a:off x="6724833" y="1182208"/>
              <a:ext cx="204186" cy="387658"/>
            </a:xfrm>
            <a:prstGeom prst="diamond">
              <a:avLst/>
            </a:prstGeom>
            <a:solidFill>
              <a:srgbClr val="17501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微软雅黑" panose="020B0503020204020204" pitchFamily="82" charset="2"/>
                <a:ea typeface="微软雅黑" panose="020B0503020204020204" pitchFamily="82" charset="2"/>
              </a:endParaRPr>
            </a:p>
          </p:txBody>
        </p:sp>
        <p:sp>
          <p:nvSpPr>
            <p:cNvPr id="47" name="菱形 46">
              <a:extLst>
                <a:ext uri="{FF2B5EF4-FFF2-40B4-BE49-F238E27FC236}">
                  <a16:creationId xmlns:a16="http://schemas.microsoft.com/office/drawing/2014/main" id="{66A66F3F-5741-B585-D903-8D7780C03699}"/>
                </a:ext>
              </a:extLst>
            </p:cNvPr>
            <p:cNvSpPr/>
            <p:nvPr/>
          </p:nvSpPr>
          <p:spPr>
            <a:xfrm>
              <a:off x="6646416" y="1183686"/>
              <a:ext cx="204186" cy="387658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微软雅黑" panose="020B0503020204020204" pitchFamily="82" charset="2"/>
                <a:ea typeface="微软雅黑" panose="020B0503020204020204" pitchFamily="82" charset="2"/>
              </a:endParaRPr>
            </a:p>
          </p:txBody>
        </p:sp>
        <p:sp>
          <p:nvSpPr>
            <p:cNvPr id="48" name="菱形 47">
              <a:extLst>
                <a:ext uri="{FF2B5EF4-FFF2-40B4-BE49-F238E27FC236}">
                  <a16:creationId xmlns:a16="http://schemas.microsoft.com/office/drawing/2014/main" id="{A94F2D04-62D8-A3E3-1F00-B1EBE96583BF}"/>
                </a:ext>
              </a:extLst>
            </p:cNvPr>
            <p:cNvSpPr/>
            <p:nvPr/>
          </p:nvSpPr>
          <p:spPr>
            <a:xfrm>
              <a:off x="8957197" y="1232342"/>
              <a:ext cx="204186" cy="387658"/>
            </a:xfrm>
            <a:prstGeom prst="diamond">
              <a:avLst/>
            </a:prstGeom>
            <a:solidFill>
              <a:srgbClr val="17501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微软雅黑" panose="020B0503020204020204" pitchFamily="82" charset="2"/>
                <a:ea typeface="微软雅黑" panose="020B0503020204020204" pitchFamily="82" charset="2"/>
              </a:endParaRPr>
            </a:p>
          </p:txBody>
        </p:sp>
        <p:sp>
          <p:nvSpPr>
            <p:cNvPr id="49" name="菱形 48">
              <a:extLst>
                <a:ext uri="{FF2B5EF4-FFF2-40B4-BE49-F238E27FC236}">
                  <a16:creationId xmlns:a16="http://schemas.microsoft.com/office/drawing/2014/main" id="{3DEAEE36-D03A-52CA-E71B-E149EDF08110}"/>
                </a:ext>
              </a:extLst>
            </p:cNvPr>
            <p:cNvSpPr/>
            <p:nvPr/>
          </p:nvSpPr>
          <p:spPr>
            <a:xfrm>
              <a:off x="9035619" y="1232342"/>
              <a:ext cx="204186" cy="387658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微软雅黑" panose="020B0503020204020204" pitchFamily="82" charset="2"/>
                <a:ea typeface="微软雅黑" panose="020B0503020204020204" pitchFamily="82" charset="2"/>
              </a:endParaRPr>
            </a:p>
          </p:txBody>
        </p:sp>
        <p:sp>
          <p:nvSpPr>
            <p:cNvPr id="50" name="菱形 49">
              <a:extLst>
                <a:ext uri="{FF2B5EF4-FFF2-40B4-BE49-F238E27FC236}">
                  <a16:creationId xmlns:a16="http://schemas.microsoft.com/office/drawing/2014/main" id="{EEF6C25F-DC21-4937-1710-733E873F37F5}"/>
                </a:ext>
              </a:extLst>
            </p:cNvPr>
            <p:cNvSpPr/>
            <p:nvPr/>
          </p:nvSpPr>
          <p:spPr>
            <a:xfrm>
              <a:off x="7683249" y="1519560"/>
              <a:ext cx="204186" cy="387658"/>
            </a:xfrm>
            <a:prstGeom prst="diamond">
              <a:avLst/>
            </a:prstGeom>
            <a:solidFill>
              <a:srgbClr val="17501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微软雅黑" panose="020B0503020204020204" pitchFamily="82" charset="2"/>
                <a:ea typeface="微软雅黑" panose="020B0503020204020204" pitchFamily="82" charset="2"/>
              </a:endParaRPr>
            </a:p>
          </p:txBody>
        </p:sp>
        <p:sp>
          <p:nvSpPr>
            <p:cNvPr id="51" name="菱形 50">
              <a:extLst>
                <a:ext uri="{FF2B5EF4-FFF2-40B4-BE49-F238E27FC236}">
                  <a16:creationId xmlns:a16="http://schemas.microsoft.com/office/drawing/2014/main" id="{6D13A13C-399F-730E-8CFA-74F0D43E4D35}"/>
                </a:ext>
              </a:extLst>
            </p:cNvPr>
            <p:cNvSpPr/>
            <p:nvPr/>
          </p:nvSpPr>
          <p:spPr>
            <a:xfrm>
              <a:off x="7681591" y="1635514"/>
              <a:ext cx="204186" cy="387658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微软雅黑" panose="020B0503020204020204" pitchFamily="82" charset="2"/>
                <a:ea typeface="微软雅黑" panose="020B0503020204020204" pitchFamily="82" charset="2"/>
              </a:endParaRPr>
            </a:p>
          </p:txBody>
        </p:sp>
      </p:grpSp>
      <p:sp>
        <p:nvSpPr>
          <p:cNvPr id="52" name="文本框 51">
            <a:extLst>
              <a:ext uri="{FF2B5EF4-FFF2-40B4-BE49-F238E27FC236}">
                <a16:creationId xmlns:a16="http://schemas.microsoft.com/office/drawing/2014/main" id="{4EF579BB-A316-103C-77B5-B4796C056C18}"/>
              </a:ext>
            </a:extLst>
          </p:cNvPr>
          <p:cNvSpPr txBox="1"/>
          <p:nvPr/>
        </p:nvSpPr>
        <p:spPr>
          <a:xfrm>
            <a:off x="7778206" y="2445509"/>
            <a:ext cx="15683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b="1" dirty="0">
                <a:solidFill>
                  <a:srgbClr val="701988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事务表</a:t>
            </a: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43191285-8D4F-08C2-6B4E-3917D0C99D9B}"/>
              </a:ext>
            </a:extLst>
          </p:cNvPr>
          <p:cNvSpPr txBox="1"/>
          <p:nvPr/>
        </p:nvSpPr>
        <p:spPr>
          <a:xfrm>
            <a:off x="7845566" y="2870269"/>
            <a:ext cx="425499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TID</a:t>
            </a:r>
            <a:r>
              <a:rPr kumimoji="1" lang="zh-CN" altLang="en-US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 事务</a:t>
            </a:r>
            <a:r>
              <a:rPr kumimoji="1" lang="en-US" altLang="zh-CN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ID</a:t>
            </a:r>
          </a:p>
          <a:p>
            <a:r>
              <a:rPr kumimoji="1" lang="en-US" altLang="zh-CN" sz="2000" dirty="0" err="1">
                <a:latin typeface="微软雅黑" panose="020B0503020204020204" pitchFamily="82" charset="2"/>
                <a:ea typeface="微软雅黑" panose="020B0503020204020204" pitchFamily="82" charset="2"/>
              </a:rPr>
              <a:t>LastLSN</a:t>
            </a:r>
            <a:r>
              <a:rPr kumimoji="1" lang="zh-CN" altLang="en-US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 本事务最新一条</a:t>
            </a:r>
            <a:r>
              <a:rPr kumimoji="1" lang="en-US" altLang="zh-CN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LSN</a:t>
            </a:r>
          </a:p>
          <a:p>
            <a:endParaRPr kumimoji="1" lang="zh-CN" altLang="en-US" sz="20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83A004D9-41C8-01E5-B290-C8D9357014EF}"/>
              </a:ext>
            </a:extLst>
          </p:cNvPr>
          <p:cNvSpPr txBox="1"/>
          <p:nvPr/>
        </p:nvSpPr>
        <p:spPr>
          <a:xfrm>
            <a:off x="7799600" y="3757612"/>
            <a:ext cx="17548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b="1" dirty="0">
                <a:solidFill>
                  <a:srgbClr val="701988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脏页表</a:t>
            </a: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6D2D06C9-30C0-98A4-2349-918B0143BFDB}"/>
              </a:ext>
            </a:extLst>
          </p:cNvPr>
          <p:cNvSpPr txBox="1"/>
          <p:nvPr/>
        </p:nvSpPr>
        <p:spPr>
          <a:xfrm>
            <a:off x="7823696" y="4182567"/>
            <a:ext cx="46573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pageID</a:t>
            </a:r>
          </a:p>
          <a:p>
            <a:r>
              <a:rPr kumimoji="1" lang="en-US" altLang="zh-CN" sz="2000" dirty="0" err="1">
                <a:latin typeface="微软雅黑" panose="020B0503020204020204" pitchFamily="82" charset="2"/>
                <a:ea typeface="微软雅黑" panose="020B0503020204020204" pitchFamily="82" charset="2"/>
              </a:rPr>
              <a:t>RecLSN</a:t>
            </a:r>
            <a:r>
              <a:rPr kumimoji="1" lang="zh-CN" altLang="en-US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 第一次造成脏页的</a:t>
            </a:r>
            <a:r>
              <a:rPr kumimoji="1" lang="en-US" altLang="zh-CN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LSN</a:t>
            </a:r>
            <a:endParaRPr kumimoji="1" lang="zh-CN" altLang="en-US" sz="20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E6952D21-C88A-17CD-198B-BBF5397DC765}"/>
              </a:ext>
            </a:extLst>
          </p:cNvPr>
          <p:cNvSpPr txBox="1"/>
          <p:nvPr/>
        </p:nvSpPr>
        <p:spPr>
          <a:xfrm>
            <a:off x="7792434" y="5468244"/>
            <a:ext cx="45885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 err="1">
                <a:latin typeface="微软雅黑" panose="020B0503020204020204" pitchFamily="82" charset="2"/>
                <a:ea typeface="微软雅黑" panose="020B0503020204020204" pitchFamily="82" charset="2"/>
              </a:rPr>
              <a:t>FlushedLSN</a:t>
            </a:r>
            <a:r>
              <a:rPr kumimoji="1" lang="zh-CN" altLang="en-US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页面最新刷新的</a:t>
            </a:r>
            <a:r>
              <a:rPr kumimoji="1" lang="en-US" altLang="zh-CN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LSN</a:t>
            </a:r>
            <a:endParaRPr kumimoji="1" lang="zh-CN" altLang="en-US" sz="20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A2F853C2-4E83-8116-4013-3115791E45AD}"/>
              </a:ext>
            </a:extLst>
          </p:cNvPr>
          <p:cNvSpPr txBox="1"/>
          <p:nvPr/>
        </p:nvSpPr>
        <p:spPr>
          <a:xfrm>
            <a:off x="7778510" y="5020548"/>
            <a:ext cx="15683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b="1" dirty="0">
                <a:solidFill>
                  <a:srgbClr val="701988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日志末尾</a:t>
            </a: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6EC26D02-5CD3-FA90-8421-1892F18431CB}"/>
              </a:ext>
            </a:extLst>
          </p:cNvPr>
          <p:cNvSpPr txBox="1"/>
          <p:nvPr/>
        </p:nvSpPr>
        <p:spPr>
          <a:xfrm>
            <a:off x="7880856" y="5917899"/>
            <a:ext cx="12532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b="1" dirty="0">
                <a:latin typeface="微软雅黑" panose="020B0503020204020204" pitchFamily="82" charset="2"/>
                <a:ea typeface="微软雅黑" panose="020B0503020204020204" pitchFamily="82" charset="2"/>
              </a:rPr>
              <a:t>缓存池</a:t>
            </a:r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DF4450AF-1D5E-D257-B2C9-DA1B64293A52}"/>
              </a:ext>
            </a:extLst>
          </p:cNvPr>
          <p:cNvSpPr txBox="1"/>
          <p:nvPr/>
        </p:nvSpPr>
        <p:spPr>
          <a:xfrm>
            <a:off x="5795664" y="1743182"/>
            <a:ext cx="968772" cy="3713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 dirty="0">
                <a:latin typeface="微软雅黑" panose="020B0503020204020204" pitchFamily="82" charset="2"/>
                <a:ea typeface="微软雅黑" panose="020B0503020204020204" pitchFamily="82" charset="2"/>
              </a:rPr>
              <a:t>数据库</a:t>
            </a: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911E8D5E-FBFE-908A-B3BA-0E957BBFB8EA}"/>
              </a:ext>
            </a:extLst>
          </p:cNvPr>
          <p:cNvSpPr txBox="1"/>
          <p:nvPr/>
        </p:nvSpPr>
        <p:spPr>
          <a:xfrm>
            <a:off x="4627699" y="2740642"/>
            <a:ext cx="189020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b="1" dirty="0">
                <a:solidFill>
                  <a:srgbClr val="701988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数据页面</a:t>
            </a:r>
            <a:endParaRPr kumimoji="1" lang="en-US" altLang="zh-CN" sz="2400" b="1" dirty="0">
              <a:solidFill>
                <a:srgbClr val="701988"/>
              </a:solidFill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endParaRPr kumimoji="1" lang="zh-CN" altLang="en-US" dirty="0">
              <a:solidFill>
                <a:srgbClr val="701988"/>
              </a:solidFill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cxnSp>
        <p:nvCxnSpPr>
          <p:cNvPr id="61" name="直线连接符 60">
            <a:extLst>
              <a:ext uri="{FF2B5EF4-FFF2-40B4-BE49-F238E27FC236}">
                <a16:creationId xmlns:a16="http://schemas.microsoft.com/office/drawing/2014/main" id="{056B655B-21A3-B2E5-1376-4EBA16D64827}"/>
              </a:ext>
            </a:extLst>
          </p:cNvPr>
          <p:cNvCxnSpPr>
            <a:cxnSpLocks/>
          </p:cNvCxnSpPr>
          <p:nvPr/>
        </p:nvCxnSpPr>
        <p:spPr>
          <a:xfrm>
            <a:off x="4255159" y="1840669"/>
            <a:ext cx="0" cy="4533653"/>
          </a:xfrm>
          <a:prstGeom prst="line">
            <a:avLst/>
          </a:prstGeom>
          <a:ln w="349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线连接符 61">
            <a:extLst>
              <a:ext uri="{FF2B5EF4-FFF2-40B4-BE49-F238E27FC236}">
                <a16:creationId xmlns:a16="http://schemas.microsoft.com/office/drawing/2014/main" id="{88179F9F-A807-20F6-346E-91CF4EF87C62}"/>
              </a:ext>
            </a:extLst>
          </p:cNvPr>
          <p:cNvCxnSpPr>
            <a:cxnSpLocks/>
          </p:cNvCxnSpPr>
          <p:nvPr/>
        </p:nvCxnSpPr>
        <p:spPr>
          <a:xfrm>
            <a:off x="7533531" y="1793035"/>
            <a:ext cx="0" cy="4581287"/>
          </a:xfrm>
          <a:prstGeom prst="line">
            <a:avLst/>
          </a:prstGeom>
          <a:ln w="349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02519B06-658F-1325-235F-7EEBF2C44E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0111958"/>
              </p:ext>
            </p:extLst>
          </p:nvPr>
        </p:nvGraphicFramePr>
        <p:xfrm>
          <a:off x="528135" y="2641433"/>
          <a:ext cx="3596611" cy="3630300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3596611">
                  <a:extLst>
                    <a:ext uri="{9D8B030D-6E8A-4147-A177-3AD203B41FA5}">
                      <a16:colId xmlns:a16="http://schemas.microsoft.com/office/drawing/2014/main" val="18016915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indent="127000" algn="just">
                        <a:lnSpc>
                          <a:spcPct val="150000"/>
                        </a:lnSpc>
                      </a:pPr>
                      <a:r>
                        <a:rPr lang="en-US" sz="1800" kern="10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82" charset="2"/>
                          <a:ea typeface="微软雅黑" panose="020B0503020204020204" pitchFamily="82" charset="2"/>
                          <a:cs typeface="Times New Roman" panose="02020603050405020304" pitchFamily="18" charset="0"/>
                        </a:rPr>
                        <a:t>LSN(</a:t>
                      </a:r>
                      <a:r>
                        <a:rPr lang="zh-CN" sz="1800" kern="10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82" charset="2"/>
                          <a:ea typeface="微软雅黑" panose="020B0503020204020204" pitchFamily="82" charset="2"/>
                          <a:cs typeface="Times New Roman" panose="02020603050405020304" pitchFamily="18" charset="0"/>
                        </a:rPr>
                        <a:t>日志序号</a:t>
                      </a:r>
                      <a:r>
                        <a:rPr lang="en-US" sz="1800" kern="10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82" charset="2"/>
                          <a:ea typeface="微软雅黑" panose="020B0503020204020204" pitchFamily="82" charset="2"/>
                          <a:cs typeface="Times New Roman" panose="02020603050405020304" pitchFamily="18" charset="0"/>
                        </a:rPr>
                        <a:t>)</a:t>
                      </a:r>
                      <a:endParaRPr lang="zh-CN" sz="1800" kern="100">
                        <a:solidFill>
                          <a:schemeClr val="tx1"/>
                        </a:solidFill>
                        <a:effectLst/>
                        <a:latin typeface="微软雅黑" panose="020B0503020204020204" pitchFamily="82" charset="2"/>
                        <a:ea typeface="微软雅黑" panose="020B0503020204020204" pitchFamily="82" charset="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9937781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indent="127000" algn="just">
                        <a:lnSpc>
                          <a:spcPct val="150000"/>
                        </a:lnSpc>
                      </a:pPr>
                      <a:r>
                        <a:rPr lang="en-US" sz="1800" kern="100" dirty="0" err="1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82" charset="2"/>
                          <a:ea typeface="微软雅黑" panose="020B0503020204020204" pitchFamily="82" charset="2"/>
                          <a:cs typeface="Times New Roman" panose="02020603050405020304" pitchFamily="18" charset="0"/>
                        </a:rPr>
                        <a:t>prevLSN</a:t>
                      </a:r>
                      <a:r>
                        <a:rPr lang="en-US" sz="18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82" charset="2"/>
                          <a:ea typeface="微软雅黑" panose="020B0503020204020204" pitchFamily="82" charset="2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zh-CN" sz="18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82" charset="2"/>
                          <a:ea typeface="微软雅黑" panose="020B0503020204020204" pitchFamily="82" charset="2"/>
                          <a:cs typeface="Times New Roman" panose="02020603050405020304" pitchFamily="18" charset="0"/>
                        </a:rPr>
                        <a:t>该事务前一条</a:t>
                      </a:r>
                      <a:r>
                        <a:rPr lang="en-US" sz="18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82" charset="2"/>
                          <a:ea typeface="微软雅黑" panose="020B0503020204020204" pitchFamily="82" charset="2"/>
                          <a:cs typeface="Times New Roman" panose="02020603050405020304" pitchFamily="18" charset="0"/>
                        </a:rPr>
                        <a:t>LSN)</a:t>
                      </a:r>
                      <a:endParaRPr lang="zh-CN" sz="180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82" charset="2"/>
                        <a:ea typeface="微软雅黑" panose="020B0503020204020204" pitchFamily="82" charset="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1787068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indent="127000" algn="just">
                        <a:lnSpc>
                          <a:spcPct val="150000"/>
                        </a:lnSpc>
                      </a:pPr>
                      <a:r>
                        <a:rPr lang="en-US" sz="1800" kern="100" dirty="0" err="1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82" charset="2"/>
                          <a:ea typeface="微软雅黑" panose="020B0503020204020204" pitchFamily="82" charset="2"/>
                          <a:cs typeface="Times New Roman" panose="02020603050405020304" pitchFamily="18" charset="0"/>
                        </a:rPr>
                        <a:t>undoNextLSN</a:t>
                      </a:r>
                      <a:r>
                        <a:rPr lang="en-US" sz="18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82" charset="2"/>
                          <a:ea typeface="微软雅黑" panose="020B0503020204020204" pitchFamily="82" charset="2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zh-CN" sz="18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82" charset="2"/>
                          <a:ea typeface="微软雅黑" panose="020B0503020204020204" pitchFamily="82" charset="2"/>
                          <a:cs typeface="Times New Roman" panose="02020603050405020304" pitchFamily="18" charset="0"/>
                        </a:rPr>
                        <a:t>补偿日志独有</a:t>
                      </a:r>
                      <a:r>
                        <a:rPr lang="en-US" sz="18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82" charset="2"/>
                          <a:ea typeface="微软雅黑" panose="020B0503020204020204" pitchFamily="82" charset="2"/>
                          <a:cs typeface="Times New Roman" panose="02020603050405020304" pitchFamily="18" charset="0"/>
                        </a:rPr>
                        <a:t>)</a:t>
                      </a:r>
                      <a:endParaRPr lang="zh-CN" sz="180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82" charset="2"/>
                        <a:ea typeface="微软雅黑" panose="020B0503020204020204" pitchFamily="82" charset="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0518651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indent="127000" algn="just">
                        <a:lnSpc>
                          <a:spcPct val="150000"/>
                        </a:lnSpc>
                      </a:pPr>
                      <a:r>
                        <a:rPr lang="en-US" sz="18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82" charset="2"/>
                          <a:ea typeface="微软雅黑" panose="020B0503020204020204" pitchFamily="82" charset="2"/>
                          <a:cs typeface="Times New Roman" panose="02020603050405020304" pitchFamily="18" charset="0"/>
                        </a:rPr>
                        <a:t>TID</a:t>
                      </a:r>
                      <a:r>
                        <a:rPr lang="zh-CN" sz="18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82" charset="2"/>
                          <a:ea typeface="微软雅黑" panose="020B0503020204020204" pitchFamily="82" charset="2"/>
                          <a:cs typeface="Times New Roman" panose="02020603050405020304" pitchFamily="18" charset="0"/>
                        </a:rPr>
                        <a:t>（事务</a:t>
                      </a:r>
                      <a:r>
                        <a:rPr lang="en-US" sz="18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82" charset="2"/>
                          <a:ea typeface="微软雅黑" panose="020B0503020204020204" pitchFamily="82" charset="2"/>
                          <a:cs typeface="Times New Roman" panose="02020603050405020304" pitchFamily="18" charset="0"/>
                        </a:rPr>
                        <a:t>ID</a:t>
                      </a:r>
                      <a:r>
                        <a:rPr lang="zh-CN" sz="18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82" charset="2"/>
                          <a:ea typeface="微软雅黑" panose="020B0503020204020204" pitchFamily="82" charset="2"/>
                          <a:cs typeface="Times New Roman" panose="02020603050405020304" pitchFamily="18" charset="0"/>
                        </a:rPr>
                        <a:t>）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2717016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indent="127000" algn="just">
                        <a:lnSpc>
                          <a:spcPct val="150000"/>
                        </a:lnSpc>
                      </a:pPr>
                      <a:r>
                        <a:rPr lang="en-US" sz="18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82" charset="2"/>
                          <a:ea typeface="微软雅黑" panose="020B0503020204020204" pitchFamily="82" charset="2"/>
                          <a:cs typeface="Times New Roman" panose="02020603050405020304" pitchFamily="18" charset="0"/>
                        </a:rPr>
                        <a:t>Type</a:t>
                      </a:r>
                      <a:r>
                        <a:rPr lang="zh-CN" sz="18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82" charset="2"/>
                          <a:ea typeface="微软雅黑" panose="020B0503020204020204" pitchFamily="82" charset="2"/>
                          <a:cs typeface="Times New Roman" panose="02020603050405020304" pitchFamily="18" charset="0"/>
                        </a:rPr>
                        <a:t>（事务类型）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6374712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indent="127000" algn="just">
                        <a:lnSpc>
                          <a:spcPct val="150000"/>
                        </a:lnSpc>
                      </a:pPr>
                      <a:r>
                        <a:rPr lang="en-US" sz="1800" kern="10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82" charset="2"/>
                          <a:ea typeface="微软雅黑" panose="020B0503020204020204" pitchFamily="82" charset="2"/>
                          <a:cs typeface="Times New Roman" panose="02020603050405020304" pitchFamily="18" charset="0"/>
                        </a:rPr>
                        <a:t>pageID </a:t>
                      </a:r>
                      <a:r>
                        <a:rPr lang="zh-CN" sz="1800" kern="10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82" charset="2"/>
                          <a:ea typeface="微软雅黑" panose="020B0503020204020204" pitchFamily="82" charset="2"/>
                          <a:cs typeface="Times New Roman" panose="02020603050405020304" pitchFamily="18" charset="0"/>
                        </a:rPr>
                        <a:t>（页面</a:t>
                      </a:r>
                      <a:r>
                        <a:rPr lang="en-US" sz="1800" kern="10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82" charset="2"/>
                          <a:ea typeface="微软雅黑" panose="020B0503020204020204" pitchFamily="82" charset="2"/>
                          <a:cs typeface="Times New Roman" panose="02020603050405020304" pitchFamily="18" charset="0"/>
                        </a:rPr>
                        <a:t>ID</a:t>
                      </a:r>
                      <a:r>
                        <a:rPr lang="zh-CN" sz="1800" kern="10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82" charset="2"/>
                          <a:ea typeface="微软雅黑" panose="020B0503020204020204" pitchFamily="82" charset="2"/>
                          <a:cs typeface="Times New Roman" panose="02020603050405020304" pitchFamily="18" charset="0"/>
                        </a:rPr>
                        <a:t>）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8455251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indent="127000" algn="just">
                        <a:lnSpc>
                          <a:spcPct val="150000"/>
                        </a:lnSpc>
                      </a:pPr>
                      <a:r>
                        <a:rPr lang="en-US" sz="1800" kern="10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82" charset="2"/>
                          <a:ea typeface="微软雅黑" panose="020B0503020204020204" pitchFamily="82" charset="2"/>
                          <a:cs typeface="Times New Roman" panose="02020603050405020304" pitchFamily="18" charset="0"/>
                        </a:rPr>
                        <a:t>length</a:t>
                      </a:r>
                      <a:r>
                        <a:rPr lang="zh-CN" sz="1800" kern="10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82" charset="2"/>
                          <a:ea typeface="微软雅黑" panose="020B0503020204020204" pitchFamily="82" charset="2"/>
                          <a:cs typeface="Times New Roman" panose="02020603050405020304" pitchFamily="18" charset="0"/>
                        </a:rPr>
                        <a:t>（该日志记录长度）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9266749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indent="127000" algn="just">
                        <a:lnSpc>
                          <a:spcPct val="150000"/>
                        </a:lnSpc>
                      </a:pPr>
                      <a:r>
                        <a:rPr lang="en-US" sz="1800" kern="10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82" charset="2"/>
                          <a:ea typeface="微软雅黑" panose="020B0503020204020204" pitchFamily="82" charset="2"/>
                          <a:cs typeface="Times New Roman" panose="02020603050405020304" pitchFamily="18" charset="0"/>
                        </a:rPr>
                        <a:t>offset (ObjectId)</a:t>
                      </a:r>
                      <a:endParaRPr lang="zh-CN" sz="1800" kern="100">
                        <a:solidFill>
                          <a:schemeClr val="tx1"/>
                        </a:solidFill>
                        <a:effectLst/>
                        <a:latin typeface="微软雅黑" panose="020B0503020204020204" pitchFamily="82" charset="2"/>
                        <a:ea typeface="微软雅黑" panose="020B0503020204020204" pitchFamily="82" charset="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945982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indent="127000" algn="just">
                        <a:lnSpc>
                          <a:spcPct val="150000"/>
                        </a:lnSpc>
                      </a:pPr>
                      <a:r>
                        <a:rPr lang="en-US" sz="1800" kern="10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82" charset="2"/>
                          <a:ea typeface="微软雅黑" panose="020B0503020204020204" pitchFamily="82" charset="2"/>
                          <a:cs typeface="Times New Roman" panose="02020603050405020304" pitchFamily="18" charset="0"/>
                        </a:rPr>
                        <a:t>before-image</a:t>
                      </a:r>
                      <a:r>
                        <a:rPr lang="zh-CN" sz="1800" kern="10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82" charset="2"/>
                          <a:ea typeface="微软雅黑" panose="020B0503020204020204" pitchFamily="82" charset="2"/>
                          <a:cs typeface="Times New Roman" panose="02020603050405020304" pitchFamily="18" charset="0"/>
                        </a:rPr>
                        <a:t>（修改前的值）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7292245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indent="127000" algn="just">
                        <a:lnSpc>
                          <a:spcPct val="150000"/>
                        </a:lnSpc>
                      </a:pPr>
                      <a:r>
                        <a:rPr lang="en-US" sz="18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82" charset="2"/>
                          <a:ea typeface="微软雅黑" panose="020B0503020204020204" pitchFamily="82" charset="2"/>
                          <a:cs typeface="Times New Roman" panose="02020603050405020304" pitchFamily="18" charset="0"/>
                        </a:rPr>
                        <a:t>after-image</a:t>
                      </a:r>
                      <a:r>
                        <a:rPr lang="zh-CN" sz="18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82" charset="2"/>
                          <a:ea typeface="微软雅黑" panose="020B0503020204020204" pitchFamily="82" charset="2"/>
                          <a:cs typeface="Times New Roman" panose="02020603050405020304" pitchFamily="18" charset="0"/>
                        </a:rPr>
                        <a:t>（修改后的值）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823272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5072076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18">
            <a:extLst>
              <a:ext uri="{FF2B5EF4-FFF2-40B4-BE49-F238E27FC236}">
                <a16:creationId xmlns:a16="http://schemas.microsoft.com/office/drawing/2014/main" id="{63885BAC-6C1A-4446-B89E-E4C353A56FCC}"/>
              </a:ext>
            </a:extLst>
          </p:cNvPr>
          <p:cNvSpPr/>
          <p:nvPr/>
        </p:nvSpPr>
        <p:spPr>
          <a:xfrm>
            <a:off x="365935" y="1184022"/>
            <a:ext cx="11330766" cy="5333124"/>
          </a:xfrm>
          <a:prstGeom prst="roundRect">
            <a:avLst>
              <a:gd name="adj" fmla="val 9827"/>
            </a:avLst>
          </a:prstGeom>
          <a:solidFill>
            <a:schemeClr val="bg1"/>
          </a:solidFill>
          <a:ln w="12700" cap="flat">
            <a:gradFill>
              <a:gsLst>
                <a:gs pos="0">
                  <a:srgbClr val="3B20FF">
                    <a:alpha val="16000"/>
                  </a:srgbClr>
                </a:gs>
                <a:gs pos="100000">
                  <a:srgbClr val="6F1787"/>
                </a:gs>
              </a:gsLst>
              <a:lin ang="10800000" scaled="1"/>
            </a:gradFill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endParaRPr lang="zh-CN" altLang="en-US" b="1" dirty="0">
              <a:latin typeface="OPPOSans M" panose="00020600040101010101" pitchFamily="18" charset="-122"/>
              <a:ea typeface="OPPOSans M" panose="00020600040101010101" pitchFamily="18" charset="-122"/>
              <a:sym typeface="+mn-ea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67DFB4EE-047F-934D-B759-C3933CC00CC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BBDC00-B9E2-4EFD-9306-2934E87247C6}" type="slidenum">
              <a:rPr lang="zh-CN" altLang="en-US" smtClean="0">
                <a:latin typeface="微软雅黑" panose="020B0503020204020204" pitchFamily="82" charset="2"/>
                <a:ea typeface="微软雅黑" panose="020B0503020204020204" pitchFamily="82" charset="2"/>
              </a:rPr>
              <a:pPr/>
              <a:t>94</a:t>
            </a:fld>
            <a:endParaRPr lang="zh-CN" altLang="en-US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AC5AE6D6-FB84-1F45-A640-7E7FC031F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微软雅黑" panose="020B0503020204020204" pitchFamily="82" charset="2"/>
                <a:ea typeface="微软雅黑" panose="020B0503020204020204" pitchFamily="82" charset="2"/>
              </a:rPr>
              <a:t>ARIES</a:t>
            </a:r>
            <a:r>
              <a:rPr kumimoji="1" lang="zh-CN" altLang="en-US" dirty="0">
                <a:latin typeface="微软雅黑" panose="020B0503020204020204" pitchFamily="82" charset="2"/>
                <a:ea typeface="微软雅黑" panose="020B0503020204020204" pitchFamily="82" charset="2"/>
              </a:rPr>
              <a:t>正常流程</a:t>
            </a: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CDF3B3A-511D-E74F-B3DE-5AC158CB88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zh-CN" altLang="en-US">
                <a:latin typeface="微软雅黑" panose="020B0503020204020204" pitchFamily="82" charset="2"/>
                <a:ea typeface="微软雅黑" panose="020B0503020204020204" pitchFamily="82" charset="2"/>
              </a:rPr>
              <a:t>数据库系统</a:t>
            </a:r>
            <a:r>
              <a:rPr lang="en-US" altLang="zh-CN">
                <a:latin typeface="微软雅黑" panose="020B0503020204020204" pitchFamily="82" charset="2"/>
                <a:ea typeface="微软雅黑" panose="020B0503020204020204" pitchFamily="82" charset="2"/>
              </a:rPr>
              <a:t>—</a:t>
            </a:r>
            <a:r>
              <a:rPr lang="zh-CN" altLang="en-US">
                <a:latin typeface="微软雅黑" panose="020B0503020204020204" pitchFamily="82" charset="2"/>
                <a:ea typeface="微软雅黑" panose="020B0503020204020204" pitchFamily="82" charset="2"/>
              </a:rPr>
              <a:t>故障恢复</a:t>
            </a:r>
            <a:endParaRPr lang="en-US" altLang="zh-CN" sz="12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76D5A2F-CEA9-9442-90C9-1B2E1B4FDFF7}"/>
              </a:ext>
            </a:extLst>
          </p:cNvPr>
          <p:cNvSpPr txBox="1"/>
          <p:nvPr/>
        </p:nvSpPr>
        <p:spPr>
          <a:xfrm>
            <a:off x="7703749" y="1639210"/>
            <a:ext cx="402114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latin typeface="微软雅黑" panose="020B0503020204020204" pitchFamily="82" charset="2"/>
                <a:ea typeface="微软雅黑" panose="020B0503020204020204" pitchFamily="82" charset="2"/>
              </a:rPr>
              <a:t>同步</a:t>
            </a:r>
            <a:endParaRPr kumimoji="1" lang="en-US" altLang="zh-CN" sz="24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marL="342900" indent="-342900">
              <a:buFont typeface="+mj-lt"/>
              <a:buAutoNum type="arabicPeriod"/>
            </a:pPr>
            <a:r>
              <a:rPr kumimoji="1" lang="en-US" altLang="zh-CN" sz="2400" dirty="0">
                <a:latin typeface="微软雅黑" panose="020B0503020204020204" pitchFamily="82" charset="2"/>
                <a:ea typeface="微软雅黑" panose="020B0503020204020204" pitchFamily="82" charset="2"/>
              </a:rPr>
              <a:t>SQL</a:t>
            </a:r>
            <a:r>
              <a:rPr kumimoji="1" lang="zh-CN" altLang="en-US" sz="2400" dirty="0">
                <a:latin typeface="微软雅黑" panose="020B0503020204020204" pitchFamily="82" charset="2"/>
                <a:ea typeface="微软雅黑" panose="020B0503020204020204" pitchFamily="82" charset="2"/>
              </a:rPr>
              <a:t>语句经过一系列变换转化成物理执行计划</a:t>
            </a:r>
            <a:endParaRPr kumimoji="1" lang="en-US" altLang="zh-CN" sz="24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marL="342900" indent="-342900">
              <a:buFont typeface="+mj-lt"/>
              <a:buAutoNum type="arabicPeriod"/>
            </a:pPr>
            <a:r>
              <a:rPr kumimoji="1" lang="zh-CN" altLang="en-US" sz="2400" dirty="0">
                <a:latin typeface="微软雅黑" panose="020B0503020204020204" pitchFamily="82" charset="2"/>
                <a:ea typeface="微软雅黑" panose="020B0503020204020204" pitchFamily="82" charset="2"/>
              </a:rPr>
              <a:t>在缓冲区上读写数据页面</a:t>
            </a:r>
            <a:endParaRPr kumimoji="1" lang="en-US" altLang="zh-CN" sz="24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marL="342900" indent="-342900">
              <a:buFont typeface="+mj-lt"/>
              <a:buAutoNum type="arabicPeriod"/>
            </a:pPr>
            <a:r>
              <a:rPr kumimoji="1" lang="zh-CN" altLang="en-US" sz="2400" dirty="0">
                <a:latin typeface="微软雅黑" panose="020B0503020204020204" pitchFamily="82" charset="2"/>
                <a:ea typeface="微软雅黑" panose="020B0503020204020204" pitchFamily="82" charset="2"/>
              </a:rPr>
              <a:t>日志记录写入缓存</a:t>
            </a:r>
            <a:endParaRPr kumimoji="1" lang="en-US" altLang="zh-CN" sz="24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marL="342900" indent="-342900">
              <a:buFont typeface="+mj-lt"/>
              <a:buAutoNum type="arabicPeriod"/>
            </a:pPr>
            <a:r>
              <a:rPr kumimoji="1" lang="zh-CN" altLang="en-US" sz="2400" dirty="0">
                <a:latin typeface="微软雅黑" panose="020B0503020204020204" pitchFamily="82" charset="2"/>
                <a:ea typeface="微软雅黑" panose="020B0503020204020204" pitchFamily="82" charset="2"/>
              </a:rPr>
              <a:t>更新事务表和脏页表</a:t>
            </a:r>
            <a:endParaRPr kumimoji="1" lang="en-US" altLang="zh-CN" sz="24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marL="342900" indent="-342900">
              <a:buFont typeface="+mj-lt"/>
              <a:buAutoNum type="arabicPeriod"/>
            </a:pPr>
            <a:r>
              <a:rPr kumimoji="1" lang="zh-CN" altLang="en-US" sz="2400" dirty="0">
                <a:latin typeface="微软雅黑" panose="020B0503020204020204" pitchFamily="82" charset="2"/>
                <a:ea typeface="微软雅黑" panose="020B0503020204020204" pitchFamily="82" charset="2"/>
              </a:rPr>
              <a:t>事务</a:t>
            </a:r>
            <a:r>
              <a:rPr kumimoji="1" lang="en-US" altLang="zh-CN" sz="2400" dirty="0">
                <a:latin typeface="微软雅黑" panose="020B0503020204020204" pitchFamily="82" charset="2"/>
                <a:ea typeface="微软雅黑" panose="020B0503020204020204" pitchFamily="82" charset="2"/>
              </a:rPr>
              <a:t>LSN</a:t>
            </a:r>
            <a:r>
              <a:rPr kumimoji="1" lang="zh-CN" altLang="en-US" sz="2400" dirty="0">
                <a:latin typeface="微软雅黑" panose="020B0503020204020204" pitchFamily="82" charset="2"/>
                <a:ea typeface="微软雅黑" panose="020B0503020204020204" pitchFamily="82" charset="2"/>
              </a:rPr>
              <a:t>刷新到磁盘</a:t>
            </a:r>
            <a:r>
              <a:rPr lang="en-US" altLang="zh-CN" sz="2400" b="1" dirty="0" err="1">
                <a:solidFill>
                  <a:srgbClr val="701988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lastLSN≤flushedLSN</a:t>
            </a:r>
            <a:endParaRPr kumimoji="1" lang="en-US" altLang="zh-CN" sz="2400" b="1" dirty="0">
              <a:solidFill>
                <a:srgbClr val="701988"/>
              </a:solidFill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r>
              <a:rPr kumimoji="1" lang="zh-CN" altLang="en-US" sz="2400" dirty="0">
                <a:latin typeface="微软雅黑" panose="020B0503020204020204" pitchFamily="82" charset="2"/>
                <a:ea typeface="微软雅黑" panose="020B0503020204020204" pitchFamily="82" charset="2"/>
              </a:rPr>
              <a:t>异步</a:t>
            </a:r>
            <a:endParaRPr kumimoji="1" lang="en-US" altLang="zh-CN" sz="24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marL="457200" indent="-457200">
              <a:buFont typeface="+mj-lt"/>
              <a:buAutoNum type="arabicPeriod" startAt="6"/>
            </a:pPr>
            <a:r>
              <a:rPr kumimoji="1" lang="zh-CN" altLang="en-US" sz="2400" dirty="0">
                <a:latin typeface="微软雅黑" panose="020B0503020204020204" pitchFamily="82" charset="2"/>
                <a:ea typeface="微软雅黑" panose="020B0503020204020204" pitchFamily="82" charset="2"/>
              </a:rPr>
              <a:t>刷脏线程定时写回脏页</a:t>
            </a:r>
            <a:endParaRPr kumimoji="1" lang="en-US" altLang="zh-CN" sz="24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marL="342900" indent="-342900">
              <a:buFont typeface="+mj-lt"/>
              <a:buAutoNum type="arabicPeriod" startAt="6"/>
            </a:pPr>
            <a:r>
              <a:rPr kumimoji="1" lang="zh-CN" altLang="en-US" sz="2400" dirty="0">
                <a:latin typeface="微软雅黑" panose="020B0503020204020204" pitchFamily="82" charset="2"/>
                <a:ea typeface="微软雅黑" panose="020B0503020204020204" pitchFamily="82" charset="2"/>
              </a:rPr>
              <a:t>刷脏时更新脏页表</a:t>
            </a:r>
            <a:endParaRPr kumimoji="1" lang="en-US" altLang="zh-CN" sz="24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marL="342900" indent="-342900">
              <a:buFont typeface="+mj-lt"/>
              <a:buAutoNum type="arabicPeriod" startAt="6"/>
            </a:pPr>
            <a:endParaRPr kumimoji="1" lang="en-US" altLang="zh-CN" sz="24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grpSp>
        <p:nvGrpSpPr>
          <p:cNvPr id="65" name="组合 64">
            <a:extLst>
              <a:ext uri="{FF2B5EF4-FFF2-40B4-BE49-F238E27FC236}">
                <a16:creationId xmlns:a16="http://schemas.microsoft.com/office/drawing/2014/main" id="{4A40B429-0209-991D-50A2-35B72AC24DC7}"/>
              </a:ext>
            </a:extLst>
          </p:cNvPr>
          <p:cNvGrpSpPr/>
          <p:nvPr/>
        </p:nvGrpSpPr>
        <p:grpSpPr>
          <a:xfrm>
            <a:off x="488169" y="264379"/>
            <a:ext cx="6947916" cy="5899146"/>
            <a:chOff x="1505721" y="-1185333"/>
            <a:chExt cx="8595013" cy="7896425"/>
          </a:xfrm>
        </p:grpSpPr>
        <p:sp>
          <p:nvSpPr>
            <p:cNvPr id="66" name="圆角矩形 65">
              <a:extLst>
                <a:ext uri="{FF2B5EF4-FFF2-40B4-BE49-F238E27FC236}">
                  <a16:creationId xmlns:a16="http://schemas.microsoft.com/office/drawing/2014/main" id="{76BA53F2-F6DA-4762-0D7B-79035823EE7F}"/>
                </a:ext>
              </a:extLst>
            </p:cNvPr>
            <p:cNvSpPr/>
            <p:nvPr/>
          </p:nvSpPr>
          <p:spPr>
            <a:xfrm>
              <a:off x="5477200" y="1190823"/>
              <a:ext cx="1711836" cy="595446"/>
            </a:xfrm>
            <a:prstGeom prst="roundRect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sz="1400">
                <a:latin typeface="微软雅黑" panose="020B0503020204020204" pitchFamily="82" charset="2"/>
                <a:ea typeface="微软雅黑" panose="020B0503020204020204" pitchFamily="82" charset="2"/>
              </a:endParaRPr>
            </a:p>
          </p:txBody>
        </p:sp>
        <p:sp>
          <p:nvSpPr>
            <p:cNvPr id="67" name="决策 66">
              <a:extLst>
                <a:ext uri="{FF2B5EF4-FFF2-40B4-BE49-F238E27FC236}">
                  <a16:creationId xmlns:a16="http://schemas.microsoft.com/office/drawing/2014/main" id="{7807084A-BC3D-F3C9-A3B4-4C936087322B}"/>
                </a:ext>
              </a:extLst>
            </p:cNvPr>
            <p:cNvSpPr/>
            <p:nvPr/>
          </p:nvSpPr>
          <p:spPr>
            <a:xfrm>
              <a:off x="2125552" y="1825490"/>
              <a:ext cx="2425705" cy="866987"/>
            </a:xfrm>
            <a:prstGeom prst="flowChartDecision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sz="1400" dirty="0">
                <a:latin typeface="微软雅黑" panose="020B0503020204020204" pitchFamily="82" charset="2"/>
                <a:ea typeface="微软雅黑" panose="020B0503020204020204" pitchFamily="82" charset="2"/>
              </a:endParaRPr>
            </a:p>
          </p:txBody>
        </p:sp>
        <p:sp>
          <p:nvSpPr>
            <p:cNvPr id="68" name="矩形 67">
              <a:extLst>
                <a:ext uri="{FF2B5EF4-FFF2-40B4-BE49-F238E27FC236}">
                  <a16:creationId xmlns:a16="http://schemas.microsoft.com/office/drawing/2014/main" id="{4800BB41-F6AE-E727-989B-43138B718407}"/>
                </a:ext>
              </a:extLst>
            </p:cNvPr>
            <p:cNvSpPr/>
            <p:nvPr/>
          </p:nvSpPr>
          <p:spPr>
            <a:xfrm>
              <a:off x="8048503" y="1171728"/>
              <a:ext cx="1615260" cy="708721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sz="1400">
                <a:latin typeface="微软雅黑" panose="020B0503020204020204" pitchFamily="82" charset="2"/>
                <a:ea typeface="微软雅黑" panose="020B0503020204020204" pitchFamily="82" charset="2"/>
              </a:endParaRPr>
            </a:p>
          </p:txBody>
        </p:sp>
        <p:sp>
          <p:nvSpPr>
            <p:cNvPr id="69" name="矩形 68">
              <a:extLst>
                <a:ext uri="{FF2B5EF4-FFF2-40B4-BE49-F238E27FC236}">
                  <a16:creationId xmlns:a16="http://schemas.microsoft.com/office/drawing/2014/main" id="{0DE80E53-679D-11B3-D858-71EEFBB86798}"/>
                </a:ext>
              </a:extLst>
            </p:cNvPr>
            <p:cNvSpPr/>
            <p:nvPr/>
          </p:nvSpPr>
          <p:spPr>
            <a:xfrm>
              <a:off x="4178246" y="293012"/>
              <a:ext cx="1615260" cy="592374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sz="1400">
                <a:latin typeface="微软雅黑" panose="020B0503020204020204" pitchFamily="82" charset="2"/>
                <a:ea typeface="微软雅黑" panose="020B0503020204020204" pitchFamily="82" charset="2"/>
              </a:endParaRPr>
            </a:p>
          </p:txBody>
        </p:sp>
        <p:sp>
          <p:nvSpPr>
            <p:cNvPr id="70" name="矩形 69">
              <a:extLst>
                <a:ext uri="{FF2B5EF4-FFF2-40B4-BE49-F238E27FC236}">
                  <a16:creationId xmlns:a16="http://schemas.microsoft.com/office/drawing/2014/main" id="{D81F9CF1-1128-427A-9202-695F83D858C9}"/>
                </a:ext>
              </a:extLst>
            </p:cNvPr>
            <p:cNvSpPr/>
            <p:nvPr/>
          </p:nvSpPr>
          <p:spPr>
            <a:xfrm>
              <a:off x="1930400" y="301359"/>
              <a:ext cx="1615260" cy="592374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sz="1400">
                <a:latin typeface="微软雅黑" panose="020B0503020204020204" pitchFamily="82" charset="2"/>
                <a:ea typeface="微软雅黑" panose="020B0503020204020204" pitchFamily="82" charset="2"/>
              </a:endParaRPr>
            </a:p>
          </p:txBody>
        </p:sp>
        <p:sp>
          <p:nvSpPr>
            <p:cNvPr id="71" name="罐形 3">
              <a:extLst>
                <a:ext uri="{FF2B5EF4-FFF2-40B4-BE49-F238E27FC236}">
                  <a16:creationId xmlns:a16="http://schemas.microsoft.com/office/drawing/2014/main" id="{031E530C-A7DC-17BC-FB8F-4FF4E9117C12}"/>
                </a:ext>
              </a:extLst>
            </p:cNvPr>
            <p:cNvSpPr/>
            <p:nvPr/>
          </p:nvSpPr>
          <p:spPr>
            <a:xfrm>
              <a:off x="5258548" y="5352952"/>
              <a:ext cx="2130593" cy="1035578"/>
            </a:xfrm>
            <a:prstGeom prst="can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400" b="1" dirty="0">
                  <a:latin typeface="微软雅黑" panose="020B0503020204020204" pitchFamily="82" charset="2"/>
                  <a:ea typeface="微软雅黑" panose="020B0503020204020204" pitchFamily="82" charset="2"/>
                </a:rPr>
                <a:t>数据文件存储</a:t>
              </a:r>
            </a:p>
          </p:txBody>
        </p:sp>
        <p:sp>
          <p:nvSpPr>
            <p:cNvPr id="72" name="罐形 4">
              <a:extLst>
                <a:ext uri="{FF2B5EF4-FFF2-40B4-BE49-F238E27FC236}">
                  <a16:creationId xmlns:a16="http://schemas.microsoft.com/office/drawing/2014/main" id="{E2546052-2993-D003-C942-65908EE1109E}"/>
                </a:ext>
              </a:extLst>
            </p:cNvPr>
            <p:cNvSpPr/>
            <p:nvPr/>
          </p:nvSpPr>
          <p:spPr>
            <a:xfrm>
              <a:off x="7981466" y="5352952"/>
              <a:ext cx="1695551" cy="1035578"/>
            </a:xfrm>
            <a:prstGeom prst="can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400" b="1" dirty="0">
                  <a:latin typeface="微软雅黑" panose="020B0503020204020204" pitchFamily="82" charset="2"/>
                  <a:ea typeface="微软雅黑" panose="020B0503020204020204" pitchFamily="82" charset="2"/>
                </a:rPr>
                <a:t>日志文件存储</a:t>
              </a:r>
            </a:p>
          </p:txBody>
        </p:sp>
        <p:sp>
          <p:nvSpPr>
            <p:cNvPr id="73" name="圆角矩形 72">
              <a:extLst>
                <a:ext uri="{FF2B5EF4-FFF2-40B4-BE49-F238E27FC236}">
                  <a16:creationId xmlns:a16="http://schemas.microsoft.com/office/drawing/2014/main" id="{4F9EAF16-C34C-91D3-259D-8908C7E88A76}"/>
                </a:ext>
              </a:extLst>
            </p:cNvPr>
            <p:cNvSpPr/>
            <p:nvPr/>
          </p:nvSpPr>
          <p:spPr>
            <a:xfrm>
              <a:off x="1930401" y="5087744"/>
              <a:ext cx="8094133" cy="1623348"/>
            </a:xfrm>
            <a:prstGeom prst="roundRect">
              <a:avLst/>
            </a:prstGeom>
            <a:no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>
                <a:latin typeface="微软雅黑" panose="020B0503020204020204" pitchFamily="82" charset="2"/>
                <a:ea typeface="微软雅黑" panose="020B0503020204020204" pitchFamily="82" charset="2"/>
              </a:endParaRPr>
            </a:p>
          </p:txBody>
        </p:sp>
        <p:sp>
          <p:nvSpPr>
            <p:cNvPr id="74" name="文本框 73">
              <a:extLst>
                <a:ext uri="{FF2B5EF4-FFF2-40B4-BE49-F238E27FC236}">
                  <a16:creationId xmlns:a16="http://schemas.microsoft.com/office/drawing/2014/main" id="{F40EA2A9-FB5A-EC0A-C7C6-283B2AB21223}"/>
                </a:ext>
              </a:extLst>
            </p:cNvPr>
            <p:cNvSpPr txBox="1"/>
            <p:nvPr/>
          </p:nvSpPr>
          <p:spPr>
            <a:xfrm>
              <a:off x="2140922" y="5189140"/>
              <a:ext cx="2179993" cy="4750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2000" b="1" dirty="0">
                  <a:latin typeface="微软雅黑" panose="020B0503020204020204" pitchFamily="82" charset="2"/>
                  <a:ea typeface="微软雅黑" panose="020B0503020204020204" pitchFamily="82" charset="2"/>
                </a:rPr>
                <a:t>磁盘</a:t>
              </a:r>
            </a:p>
          </p:txBody>
        </p:sp>
        <p:sp>
          <p:nvSpPr>
            <p:cNvPr id="75" name="圆角矩形 74">
              <a:extLst>
                <a:ext uri="{FF2B5EF4-FFF2-40B4-BE49-F238E27FC236}">
                  <a16:creationId xmlns:a16="http://schemas.microsoft.com/office/drawing/2014/main" id="{8EE2DE4A-4B0C-CD86-6351-085AA0E2BB9A}"/>
                </a:ext>
              </a:extLst>
            </p:cNvPr>
            <p:cNvSpPr/>
            <p:nvPr/>
          </p:nvSpPr>
          <p:spPr>
            <a:xfrm>
              <a:off x="1930400" y="2795081"/>
              <a:ext cx="8170334" cy="2023276"/>
            </a:xfrm>
            <a:prstGeom prst="roundRect">
              <a:avLst/>
            </a:prstGeom>
            <a:no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>
                <a:latin typeface="微软雅黑" panose="020B0503020204020204" pitchFamily="82" charset="2"/>
                <a:ea typeface="微软雅黑" panose="020B0503020204020204" pitchFamily="82" charset="2"/>
              </a:endParaRPr>
            </a:p>
          </p:txBody>
        </p:sp>
        <p:sp>
          <p:nvSpPr>
            <p:cNvPr id="76" name="文本框 75">
              <a:extLst>
                <a:ext uri="{FF2B5EF4-FFF2-40B4-BE49-F238E27FC236}">
                  <a16:creationId xmlns:a16="http://schemas.microsoft.com/office/drawing/2014/main" id="{240A5461-8645-D8F6-A77B-5DEDFDDB7519}"/>
                </a:ext>
              </a:extLst>
            </p:cNvPr>
            <p:cNvSpPr txBox="1"/>
            <p:nvPr/>
          </p:nvSpPr>
          <p:spPr>
            <a:xfrm>
              <a:off x="2140921" y="2914211"/>
              <a:ext cx="905544" cy="4750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2000" b="1" dirty="0">
                  <a:latin typeface="微软雅黑" panose="020B0503020204020204" pitchFamily="82" charset="2"/>
                  <a:ea typeface="微软雅黑" panose="020B0503020204020204" pitchFamily="82" charset="2"/>
                </a:rPr>
                <a:t>内存</a:t>
              </a:r>
            </a:p>
          </p:txBody>
        </p:sp>
        <p:sp>
          <p:nvSpPr>
            <p:cNvPr id="77" name="文本框 76">
              <a:extLst>
                <a:ext uri="{FF2B5EF4-FFF2-40B4-BE49-F238E27FC236}">
                  <a16:creationId xmlns:a16="http://schemas.microsoft.com/office/drawing/2014/main" id="{09F43D11-D03A-5647-18CD-852B5DCA8F01}"/>
                </a:ext>
              </a:extLst>
            </p:cNvPr>
            <p:cNvSpPr txBox="1"/>
            <p:nvPr/>
          </p:nvSpPr>
          <p:spPr>
            <a:xfrm>
              <a:off x="2003138" y="431787"/>
              <a:ext cx="1680323" cy="3654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1400" b="1" dirty="0">
                  <a:latin typeface="微软雅黑" panose="020B0503020204020204" pitchFamily="82" charset="2"/>
                  <a:ea typeface="微软雅黑" panose="020B0503020204020204" pitchFamily="82" charset="2"/>
                </a:rPr>
                <a:t>逻辑</a:t>
              </a:r>
              <a:r>
                <a:rPr kumimoji="1" lang="en-US" altLang="zh-CN" sz="1400" dirty="0">
                  <a:latin typeface="微软雅黑" panose="020B0503020204020204" pitchFamily="82" charset="2"/>
                  <a:ea typeface="微软雅黑" panose="020B0503020204020204" pitchFamily="82" charset="2"/>
                  <a:cs typeface="Times New Roman" panose="02020603050405020304" pitchFamily="18" charset="0"/>
                </a:rPr>
                <a:t>SQL</a:t>
              </a:r>
              <a:r>
                <a:rPr kumimoji="1" lang="zh-CN" altLang="en-US" sz="1400" b="1" dirty="0">
                  <a:latin typeface="微软雅黑" panose="020B0503020204020204" pitchFamily="82" charset="2"/>
                  <a:ea typeface="微软雅黑" panose="020B0503020204020204" pitchFamily="82" charset="2"/>
                </a:rPr>
                <a:t>语句</a:t>
              </a:r>
            </a:p>
          </p:txBody>
        </p:sp>
        <p:sp>
          <p:nvSpPr>
            <p:cNvPr id="78" name="圆角矩形 77">
              <a:extLst>
                <a:ext uri="{FF2B5EF4-FFF2-40B4-BE49-F238E27FC236}">
                  <a16:creationId xmlns:a16="http://schemas.microsoft.com/office/drawing/2014/main" id="{347230BF-3E09-5E4D-8933-A709969B2EF1}"/>
                </a:ext>
              </a:extLst>
            </p:cNvPr>
            <p:cNvSpPr/>
            <p:nvPr/>
          </p:nvSpPr>
          <p:spPr>
            <a:xfrm>
              <a:off x="4810834" y="3080765"/>
              <a:ext cx="3088567" cy="1508170"/>
            </a:xfrm>
            <a:prstGeom prst="roundRect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sz="1400">
                <a:latin typeface="微软雅黑" panose="020B0503020204020204" pitchFamily="82" charset="2"/>
                <a:ea typeface="微软雅黑" panose="020B0503020204020204" pitchFamily="82" charset="2"/>
              </a:endParaRPr>
            </a:p>
          </p:txBody>
        </p:sp>
        <p:sp>
          <p:nvSpPr>
            <p:cNvPr id="79" name="文本框 78">
              <a:extLst>
                <a:ext uri="{FF2B5EF4-FFF2-40B4-BE49-F238E27FC236}">
                  <a16:creationId xmlns:a16="http://schemas.microsoft.com/office/drawing/2014/main" id="{B693A8EB-C98E-5B8C-F196-A5A061BBC6AC}"/>
                </a:ext>
              </a:extLst>
            </p:cNvPr>
            <p:cNvSpPr txBox="1"/>
            <p:nvPr/>
          </p:nvSpPr>
          <p:spPr>
            <a:xfrm>
              <a:off x="5545927" y="3080765"/>
              <a:ext cx="1761067" cy="3654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1400" b="1" dirty="0">
                  <a:latin typeface="微软雅黑" panose="020B0503020204020204" pitchFamily="82" charset="2"/>
                  <a:ea typeface="微软雅黑" panose="020B0503020204020204" pitchFamily="82" charset="2"/>
                </a:rPr>
                <a:t>数据库缓存池</a:t>
              </a:r>
            </a:p>
          </p:txBody>
        </p:sp>
        <p:sp>
          <p:nvSpPr>
            <p:cNvPr id="80" name="矩形 79">
              <a:extLst>
                <a:ext uri="{FF2B5EF4-FFF2-40B4-BE49-F238E27FC236}">
                  <a16:creationId xmlns:a16="http://schemas.microsoft.com/office/drawing/2014/main" id="{6546A34D-7C6E-88FE-8253-973147E73D58}"/>
                </a:ext>
              </a:extLst>
            </p:cNvPr>
            <p:cNvSpPr/>
            <p:nvPr/>
          </p:nvSpPr>
          <p:spPr>
            <a:xfrm>
              <a:off x="5015533" y="3509362"/>
              <a:ext cx="349556" cy="35143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400" dirty="0">
                  <a:latin typeface="微软雅黑" panose="020B0503020204020204" pitchFamily="82" charset="2"/>
                  <a:ea typeface="微软雅黑" panose="020B0503020204020204" pitchFamily="82" charset="2"/>
                </a:rPr>
                <a:t> </a:t>
              </a:r>
            </a:p>
          </p:txBody>
        </p:sp>
        <p:sp>
          <p:nvSpPr>
            <p:cNvPr id="81" name="矩形 80">
              <a:extLst>
                <a:ext uri="{FF2B5EF4-FFF2-40B4-BE49-F238E27FC236}">
                  <a16:creationId xmlns:a16="http://schemas.microsoft.com/office/drawing/2014/main" id="{04BC7733-7BE6-4B11-1032-0D4A0B6ADD15}"/>
                </a:ext>
              </a:extLst>
            </p:cNvPr>
            <p:cNvSpPr/>
            <p:nvPr/>
          </p:nvSpPr>
          <p:spPr>
            <a:xfrm>
              <a:off x="7346598" y="3503390"/>
              <a:ext cx="349556" cy="35143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>
                <a:latin typeface="微软雅黑" panose="020B0503020204020204" pitchFamily="82" charset="2"/>
                <a:ea typeface="微软雅黑" panose="020B0503020204020204" pitchFamily="82" charset="2"/>
              </a:endParaRPr>
            </a:p>
          </p:txBody>
        </p:sp>
        <p:sp>
          <p:nvSpPr>
            <p:cNvPr id="82" name="矩形 81">
              <a:extLst>
                <a:ext uri="{FF2B5EF4-FFF2-40B4-BE49-F238E27FC236}">
                  <a16:creationId xmlns:a16="http://schemas.microsoft.com/office/drawing/2014/main" id="{98F7A8D5-4A73-928A-BEF3-5BCD9C49605F}"/>
                </a:ext>
              </a:extLst>
            </p:cNvPr>
            <p:cNvSpPr/>
            <p:nvPr/>
          </p:nvSpPr>
          <p:spPr>
            <a:xfrm>
              <a:off x="6755133" y="3503390"/>
              <a:ext cx="349556" cy="35143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>
                <a:latin typeface="微软雅黑" panose="020B0503020204020204" pitchFamily="82" charset="2"/>
                <a:ea typeface="微软雅黑" panose="020B0503020204020204" pitchFamily="82" charset="2"/>
              </a:endParaRPr>
            </a:p>
          </p:txBody>
        </p:sp>
        <p:sp>
          <p:nvSpPr>
            <p:cNvPr id="83" name="矩形 82">
              <a:extLst>
                <a:ext uri="{FF2B5EF4-FFF2-40B4-BE49-F238E27FC236}">
                  <a16:creationId xmlns:a16="http://schemas.microsoft.com/office/drawing/2014/main" id="{3CAFE387-EEDC-7259-2734-3168DAB77D53}"/>
                </a:ext>
              </a:extLst>
            </p:cNvPr>
            <p:cNvSpPr/>
            <p:nvPr/>
          </p:nvSpPr>
          <p:spPr>
            <a:xfrm>
              <a:off x="6180602" y="3497614"/>
              <a:ext cx="349556" cy="35143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>
                <a:latin typeface="微软雅黑" panose="020B0503020204020204" pitchFamily="82" charset="2"/>
                <a:ea typeface="微软雅黑" panose="020B0503020204020204" pitchFamily="82" charset="2"/>
              </a:endParaRPr>
            </a:p>
          </p:txBody>
        </p:sp>
        <p:sp>
          <p:nvSpPr>
            <p:cNvPr id="84" name="矩形 83">
              <a:extLst>
                <a:ext uri="{FF2B5EF4-FFF2-40B4-BE49-F238E27FC236}">
                  <a16:creationId xmlns:a16="http://schemas.microsoft.com/office/drawing/2014/main" id="{B0989C20-D75B-0920-CA31-67A0E34D2D58}"/>
                </a:ext>
              </a:extLst>
            </p:cNvPr>
            <p:cNvSpPr/>
            <p:nvPr/>
          </p:nvSpPr>
          <p:spPr>
            <a:xfrm>
              <a:off x="5602399" y="3503390"/>
              <a:ext cx="349556" cy="35143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400" dirty="0">
                  <a:latin typeface="微软雅黑" panose="020B0503020204020204" pitchFamily="82" charset="2"/>
                  <a:ea typeface="微软雅黑" panose="020B0503020204020204" pitchFamily="82" charset="2"/>
                </a:rPr>
                <a:t>      </a:t>
              </a:r>
            </a:p>
          </p:txBody>
        </p:sp>
        <p:sp>
          <p:nvSpPr>
            <p:cNvPr id="85" name="矩形 84">
              <a:extLst>
                <a:ext uri="{FF2B5EF4-FFF2-40B4-BE49-F238E27FC236}">
                  <a16:creationId xmlns:a16="http://schemas.microsoft.com/office/drawing/2014/main" id="{3800CEA3-7DB2-E87C-B058-F068ED04D450}"/>
                </a:ext>
              </a:extLst>
            </p:cNvPr>
            <p:cNvSpPr/>
            <p:nvPr/>
          </p:nvSpPr>
          <p:spPr>
            <a:xfrm>
              <a:off x="5015486" y="4037498"/>
              <a:ext cx="349556" cy="35143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400" dirty="0">
                  <a:latin typeface="微软雅黑" panose="020B0503020204020204" pitchFamily="82" charset="2"/>
                  <a:ea typeface="微软雅黑" panose="020B0503020204020204" pitchFamily="82" charset="2"/>
                </a:rPr>
                <a:t>           </a:t>
              </a:r>
            </a:p>
          </p:txBody>
        </p:sp>
        <p:sp>
          <p:nvSpPr>
            <p:cNvPr id="86" name="矩形 85">
              <a:extLst>
                <a:ext uri="{FF2B5EF4-FFF2-40B4-BE49-F238E27FC236}">
                  <a16:creationId xmlns:a16="http://schemas.microsoft.com/office/drawing/2014/main" id="{1DD9D5D7-910A-4AF3-62D8-572A3F07C778}"/>
                </a:ext>
              </a:extLst>
            </p:cNvPr>
            <p:cNvSpPr/>
            <p:nvPr/>
          </p:nvSpPr>
          <p:spPr>
            <a:xfrm>
              <a:off x="7346551" y="4031526"/>
              <a:ext cx="349556" cy="35143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>
                <a:latin typeface="微软雅黑" panose="020B0503020204020204" pitchFamily="82" charset="2"/>
                <a:ea typeface="微软雅黑" panose="020B0503020204020204" pitchFamily="82" charset="2"/>
              </a:endParaRPr>
            </a:p>
          </p:txBody>
        </p:sp>
        <p:sp>
          <p:nvSpPr>
            <p:cNvPr id="87" name="矩形 86">
              <a:extLst>
                <a:ext uri="{FF2B5EF4-FFF2-40B4-BE49-F238E27FC236}">
                  <a16:creationId xmlns:a16="http://schemas.microsoft.com/office/drawing/2014/main" id="{AE69BD1E-459E-F33A-BFA4-2A15244FF88E}"/>
                </a:ext>
              </a:extLst>
            </p:cNvPr>
            <p:cNvSpPr/>
            <p:nvPr/>
          </p:nvSpPr>
          <p:spPr>
            <a:xfrm>
              <a:off x="6755086" y="4031526"/>
              <a:ext cx="349556" cy="35143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>
                <a:latin typeface="微软雅黑" panose="020B0503020204020204" pitchFamily="82" charset="2"/>
                <a:ea typeface="微软雅黑" panose="020B0503020204020204" pitchFamily="82" charset="2"/>
              </a:endParaRPr>
            </a:p>
          </p:txBody>
        </p:sp>
        <p:sp>
          <p:nvSpPr>
            <p:cNvPr id="88" name="矩形 87">
              <a:extLst>
                <a:ext uri="{FF2B5EF4-FFF2-40B4-BE49-F238E27FC236}">
                  <a16:creationId xmlns:a16="http://schemas.microsoft.com/office/drawing/2014/main" id="{3660DEB5-B7D4-155D-F245-77AAE92B860F}"/>
                </a:ext>
              </a:extLst>
            </p:cNvPr>
            <p:cNvSpPr/>
            <p:nvPr/>
          </p:nvSpPr>
          <p:spPr>
            <a:xfrm>
              <a:off x="6180555" y="4025750"/>
              <a:ext cx="349556" cy="35143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>
                <a:latin typeface="微软雅黑" panose="020B0503020204020204" pitchFamily="82" charset="2"/>
                <a:ea typeface="微软雅黑" panose="020B0503020204020204" pitchFamily="82" charset="2"/>
              </a:endParaRPr>
            </a:p>
          </p:txBody>
        </p:sp>
        <p:sp>
          <p:nvSpPr>
            <p:cNvPr id="89" name="矩形 88">
              <a:extLst>
                <a:ext uri="{FF2B5EF4-FFF2-40B4-BE49-F238E27FC236}">
                  <a16:creationId xmlns:a16="http://schemas.microsoft.com/office/drawing/2014/main" id="{D8DC9D5B-7631-79A0-1776-65688CC56D3F}"/>
                </a:ext>
              </a:extLst>
            </p:cNvPr>
            <p:cNvSpPr/>
            <p:nvPr/>
          </p:nvSpPr>
          <p:spPr>
            <a:xfrm>
              <a:off x="5602352" y="4031526"/>
              <a:ext cx="349556" cy="35143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>
                <a:latin typeface="微软雅黑" panose="020B0503020204020204" pitchFamily="82" charset="2"/>
                <a:ea typeface="微软雅黑" panose="020B0503020204020204" pitchFamily="82" charset="2"/>
              </a:endParaRPr>
            </a:p>
          </p:txBody>
        </p:sp>
        <p:sp>
          <p:nvSpPr>
            <p:cNvPr id="90" name="圆角矩形 89">
              <a:extLst>
                <a:ext uri="{FF2B5EF4-FFF2-40B4-BE49-F238E27FC236}">
                  <a16:creationId xmlns:a16="http://schemas.microsoft.com/office/drawing/2014/main" id="{7DC2E0C9-92E1-05C8-2F84-11139147926A}"/>
                </a:ext>
              </a:extLst>
            </p:cNvPr>
            <p:cNvSpPr/>
            <p:nvPr/>
          </p:nvSpPr>
          <p:spPr>
            <a:xfrm>
              <a:off x="8297334" y="3031067"/>
              <a:ext cx="1117600" cy="1549400"/>
            </a:xfrm>
            <a:prstGeom prst="roundRect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sz="1400">
                <a:latin typeface="微软雅黑" panose="020B0503020204020204" pitchFamily="82" charset="2"/>
                <a:ea typeface="微软雅黑" panose="020B0503020204020204" pitchFamily="82" charset="2"/>
              </a:endParaRPr>
            </a:p>
          </p:txBody>
        </p:sp>
        <p:sp>
          <p:nvSpPr>
            <p:cNvPr id="91" name="文本框 90">
              <a:extLst>
                <a:ext uri="{FF2B5EF4-FFF2-40B4-BE49-F238E27FC236}">
                  <a16:creationId xmlns:a16="http://schemas.microsoft.com/office/drawing/2014/main" id="{8434E64C-D05C-5CFD-799A-D354D9C55722}"/>
                </a:ext>
              </a:extLst>
            </p:cNvPr>
            <p:cNvSpPr txBox="1"/>
            <p:nvPr/>
          </p:nvSpPr>
          <p:spPr>
            <a:xfrm>
              <a:off x="8297334" y="3091155"/>
              <a:ext cx="1287028" cy="3654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1400" b="1" dirty="0">
                  <a:latin typeface="微软雅黑" panose="020B0503020204020204" pitchFamily="82" charset="2"/>
                  <a:ea typeface="微软雅黑" panose="020B0503020204020204" pitchFamily="82" charset="2"/>
                </a:rPr>
                <a:t>日志缓存</a:t>
              </a:r>
            </a:p>
          </p:txBody>
        </p:sp>
        <p:sp>
          <p:nvSpPr>
            <p:cNvPr id="92" name="矩形 91">
              <a:extLst>
                <a:ext uri="{FF2B5EF4-FFF2-40B4-BE49-F238E27FC236}">
                  <a16:creationId xmlns:a16="http://schemas.microsoft.com/office/drawing/2014/main" id="{96A53A47-0B64-D6DB-02EE-CEF784A85FBB}"/>
                </a:ext>
              </a:extLst>
            </p:cNvPr>
            <p:cNvSpPr/>
            <p:nvPr/>
          </p:nvSpPr>
          <p:spPr>
            <a:xfrm>
              <a:off x="8433232" y="3520574"/>
              <a:ext cx="857669" cy="21686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>
                <a:latin typeface="微软雅黑" panose="020B0503020204020204" pitchFamily="82" charset="2"/>
                <a:ea typeface="微软雅黑" panose="020B0503020204020204" pitchFamily="82" charset="2"/>
              </a:endParaRPr>
            </a:p>
          </p:txBody>
        </p:sp>
        <p:sp>
          <p:nvSpPr>
            <p:cNvPr id="93" name="矩形 92">
              <a:extLst>
                <a:ext uri="{FF2B5EF4-FFF2-40B4-BE49-F238E27FC236}">
                  <a16:creationId xmlns:a16="http://schemas.microsoft.com/office/drawing/2014/main" id="{539CF959-A91B-13E6-F0E7-F803E4C7A725}"/>
                </a:ext>
              </a:extLst>
            </p:cNvPr>
            <p:cNvSpPr/>
            <p:nvPr/>
          </p:nvSpPr>
          <p:spPr>
            <a:xfrm>
              <a:off x="8427300" y="3856565"/>
              <a:ext cx="857669" cy="21686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>
                <a:latin typeface="微软雅黑" panose="020B0503020204020204" pitchFamily="82" charset="2"/>
                <a:ea typeface="微软雅黑" panose="020B0503020204020204" pitchFamily="82" charset="2"/>
              </a:endParaRPr>
            </a:p>
          </p:txBody>
        </p:sp>
        <p:sp>
          <p:nvSpPr>
            <p:cNvPr id="94" name="矩形 93">
              <a:extLst>
                <a:ext uri="{FF2B5EF4-FFF2-40B4-BE49-F238E27FC236}">
                  <a16:creationId xmlns:a16="http://schemas.microsoft.com/office/drawing/2014/main" id="{B9C62B94-B82C-3A5B-4B14-958A9757596B}"/>
                </a:ext>
              </a:extLst>
            </p:cNvPr>
            <p:cNvSpPr/>
            <p:nvPr/>
          </p:nvSpPr>
          <p:spPr>
            <a:xfrm>
              <a:off x="8433232" y="4201021"/>
              <a:ext cx="857669" cy="21686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>
                <a:solidFill>
                  <a:srgbClr val="FF0000"/>
                </a:solidFill>
                <a:latin typeface="微软雅黑" panose="020B0503020204020204" pitchFamily="82" charset="2"/>
                <a:ea typeface="微软雅黑" panose="020B0503020204020204" pitchFamily="82" charset="2"/>
              </a:endParaRPr>
            </a:p>
          </p:txBody>
        </p:sp>
        <p:sp>
          <p:nvSpPr>
            <p:cNvPr id="95" name="文本框 94">
              <a:extLst>
                <a:ext uri="{FF2B5EF4-FFF2-40B4-BE49-F238E27FC236}">
                  <a16:creationId xmlns:a16="http://schemas.microsoft.com/office/drawing/2014/main" id="{DAABA1FB-CA70-F512-4D48-7DC3582B53FB}"/>
                </a:ext>
              </a:extLst>
            </p:cNvPr>
            <p:cNvSpPr txBox="1"/>
            <p:nvPr/>
          </p:nvSpPr>
          <p:spPr>
            <a:xfrm>
              <a:off x="8286148" y="1215636"/>
              <a:ext cx="1263259" cy="6212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1400" b="1" dirty="0">
                  <a:latin typeface="微软雅黑" panose="020B0503020204020204" pitchFamily="82" charset="2"/>
                  <a:ea typeface="微软雅黑" panose="020B0503020204020204" pitchFamily="82" charset="2"/>
                </a:rPr>
                <a:t>物理逻辑日志记录</a:t>
              </a:r>
            </a:p>
          </p:txBody>
        </p:sp>
        <p:sp>
          <p:nvSpPr>
            <p:cNvPr id="96" name="文本框 95">
              <a:extLst>
                <a:ext uri="{FF2B5EF4-FFF2-40B4-BE49-F238E27FC236}">
                  <a16:creationId xmlns:a16="http://schemas.microsoft.com/office/drawing/2014/main" id="{53675194-984B-E2EC-E17F-337E94F7F9EB}"/>
                </a:ext>
              </a:extLst>
            </p:cNvPr>
            <p:cNvSpPr txBox="1"/>
            <p:nvPr/>
          </p:nvSpPr>
          <p:spPr>
            <a:xfrm>
              <a:off x="4188215" y="408798"/>
              <a:ext cx="1769337" cy="3654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1400" b="1" dirty="0">
                  <a:latin typeface="微软雅黑" panose="020B0503020204020204" pitchFamily="82" charset="2"/>
                  <a:ea typeface="微软雅黑" panose="020B0503020204020204" pitchFamily="82" charset="2"/>
                </a:rPr>
                <a:t>物理执行计划</a:t>
              </a:r>
            </a:p>
          </p:txBody>
        </p:sp>
        <p:sp>
          <p:nvSpPr>
            <p:cNvPr id="97" name="文本框 96">
              <a:extLst>
                <a:ext uri="{FF2B5EF4-FFF2-40B4-BE49-F238E27FC236}">
                  <a16:creationId xmlns:a16="http://schemas.microsoft.com/office/drawing/2014/main" id="{C3A17B5A-C1AC-6BBB-3D82-A4EE08C8771D}"/>
                </a:ext>
              </a:extLst>
            </p:cNvPr>
            <p:cNvSpPr txBox="1"/>
            <p:nvPr/>
          </p:nvSpPr>
          <p:spPr>
            <a:xfrm>
              <a:off x="5580370" y="1303879"/>
              <a:ext cx="1608666" cy="3654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1400" b="1" dirty="0">
                  <a:latin typeface="微软雅黑" panose="020B0503020204020204" pitchFamily="82" charset="2"/>
                  <a:ea typeface="微软雅黑" panose="020B0503020204020204" pitchFamily="82" charset="2"/>
                </a:rPr>
                <a:t>数据库执行器</a:t>
              </a:r>
            </a:p>
          </p:txBody>
        </p:sp>
        <p:sp>
          <p:nvSpPr>
            <p:cNvPr id="98" name="文本框 97">
              <a:extLst>
                <a:ext uri="{FF2B5EF4-FFF2-40B4-BE49-F238E27FC236}">
                  <a16:creationId xmlns:a16="http://schemas.microsoft.com/office/drawing/2014/main" id="{33B42A6D-97DF-70F0-0463-06A0B170E167}"/>
                </a:ext>
              </a:extLst>
            </p:cNvPr>
            <p:cNvSpPr txBox="1"/>
            <p:nvPr/>
          </p:nvSpPr>
          <p:spPr>
            <a:xfrm>
              <a:off x="2610643" y="2071183"/>
              <a:ext cx="1758024" cy="3654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1400" b="1" dirty="0">
                  <a:latin typeface="微软雅黑" panose="020B0503020204020204" pitchFamily="82" charset="2"/>
                  <a:ea typeface="微软雅黑" panose="020B0503020204020204" pitchFamily="82" charset="2"/>
                </a:rPr>
                <a:t>刷新脏页线程</a:t>
              </a:r>
            </a:p>
          </p:txBody>
        </p:sp>
        <p:sp>
          <p:nvSpPr>
            <p:cNvPr id="99" name="剪去单角的矩形 98">
              <a:extLst>
                <a:ext uri="{FF2B5EF4-FFF2-40B4-BE49-F238E27FC236}">
                  <a16:creationId xmlns:a16="http://schemas.microsoft.com/office/drawing/2014/main" id="{5B56AFB7-83C1-72ED-10CE-DC585D3C339C}"/>
                </a:ext>
              </a:extLst>
            </p:cNvPr>
            <p:cNvSpPr/>
            <p:nvPr/>
          </p:nvSpPr>
          <p:spPr>
            <a:xfrm>
              <a:off x="2444200" y="3502005"/>
              <a:ext cx="812800" cy="1100089"/>
            </a:xfrm>
            <a:prstGeom prst="snip1Rect">
              <a:avLst/>
            </a:prstGeom>
            <a:solidFill>
              <a:srgbClr val="7030A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sz="1400" dirty="0">
                <a:solidFill>
                  <a:schemeClr val="bg1"/>
                </a:solidFill>
                <a:latin typeface="微软雅黑" panose="020B0503020204020204" pitchFamily="82" charset="2"/>
                <a:ea typeface="微软雅黑" panose="020B0503020204020204" pitchFamily="82" charset="2"/>
              </a:endParaRPr>
            </a:p>
          </p:txBody>
        </p:sp>
        <p:sp>
          <p:nvSpPr>
            <p:cNvPr id="100" name="剪去单角的矩形 99">
              <a:extLst>
                <a:ext uri="{FF2B5EF4-FFF2-40B4-BE49-F238E27FC236}">
                  <a16:creationId xmlns:a16="http://schemas.microsoft.com/office/drawing/2014/main" id="{47899AA5-5990-F12C-ADDC-1AE060C42880}"/>
                </a:ext>
              </a:extLst>
            </p:cNvPr>
            <p:cNvSpPr/>
            <p:nvPr/>
          </p:nvSpPr>
          <p:spPr>
            <a:xfrm>
              <a:off x="3428928" y="3517350"/>
              <a:ext cx="812800" cy="1084745"/>
            </a:xfrm>
            <a:prstGeom prst="snip1Rect">
              <a:avLst/>
            </a:prstGeom>
            <a:solidFill>
              <a:srgbClr val="7030A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sz="1400">
                <a:solidFill>
                  <a:srgbClr val="7030A0"/>
                </a:solidFill>
                <a:latin typeface="微软雅黑" panose="020B0503020204020204" pitchFamily="82" charset="2"/>
                <a:ea typeface="微软雅黑" panose="020B0503020204020204" pitchFamily="82" charset="2"/>
              </a:endParaRPr>
            </a:p>
          </p:txBody>
        </p:sp>
        <p:sp>
          <p:nvSpPr>
            <p:cNvPr id="101" name="文本框 100">
              <a:extLst>
                <a:ext uri="{FF2B5EF4-FFF2-40B4-BE49-F238E27FC236}">
                  <a16:creationId xmlns:a16="http://schemas.microsoft.com/office/drawing/2014/main" id="{2979A48E-55D8-9993-798D-BEED1DA80AB5}"/>
                </a:ext>
              </a:extLst>
            </p:cNvPr>
            <p:cNvSpPr txBox="1"/>
            <p:nvPr/>
          </p:nvSpPr>
          <p:spPr>
            <a:xfrm>
              <a:off x="3633101" y="3627347"/>
              <a:ext cx="586866" cy="8770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1400" b="1" dirty="0">
                  <a:solidFill>
                    <a:schemeClr val="bg1"/>
                  </a:solidFill>
                  <a:latin typeface="微软雅黑" panose="020B0503020204020204" pitchFamily="82" charset="2"/>
                  <a:ea typeface="微软雅黑" panose="020B0503020204020204" pitchFamily="82" charset="2"/>
                </a:rPr>
                <a:t>脏页表</a:t>
              </a:r>
            </a:p>
          </p:txBody>
        </p:sp>
        <p:sp>
          <p:nvSpPr>
            <p:cNvPr id="102" name="文本框 101">
              <a:extLst>
                <a:ext uri="{FF2B5EF4-FFF2-40B4-BE49-F238E27FC236}">
                  <a16:creationId xmlns:a16="http://schemas.microsoft.com/office/drawing/2014/main" id="{9653C308-E0B8-145E-F49D-250A51BFC28F}"/>
                </a:ext>
              </a:extLst>
            </p:cNvPr>
            <p:cNvSpPr txBox="1"/>
            <p:nvPr/>
          </p:nvSpPr>
          <p:spPr>
            <a:xfrm>
              <a:off x="2632451" y="3598056"/>
              <a:ext cx="242688" cy="8770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1400" b="1" dirty="0">
                  <a:solidFill>
                    <a:schemeClr val="bg1"/>
                  </a:solidFill>
                  <a:latin typeface="微软雅黑" panose="020B0503020204020204" pitchFamily="82" charset="2"/>
                  <a:ea typeface="微软雅黑" panose="020B0503020204020204" pitchFamily="82" charset="2"/>
                </a:rPr>
                <a:t>事务表</a:t>
              </a:r>
            </a:p>
          </p:txBody>
        </p:sp>
        <p:sp>
          <p:nvSpPr>
            <p:cNvPr id="103" name="右箭头 102">
              <a:extLst>
                <a:ext uri="{FF2B5EF4-FFF2-40B4-BE49-F238E27FC236}">
                  <a16:creationId xmlns:a16="http://schemas.microsoft.com/office/drawing/2014/main" id="{61C5F872-1001-7FAF-7113-B700176B93D2}"/>
                </a:ext>
              </a:extLst>
            </p:cNvPr>
            <p:cNvSpPr/>
            <p:nvPr/>
          </p:nvSpPr>
          <p:spPr>
            <a:xfrm>
              <a:off x="3630326" y="458414"/>
              <a:ext cx="463254" cy="293121"/>
            </a:xfrm>
            <a:prstGeom prst="rightArrow">
              <a:avLst/>
            </a:prstGeom>
            <a:ln w="2222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sz="1400">
                <a:latin typeface="微软雅黑" panose="020B0503020204020204" pitchFamily="82" charset="2"/>
                <a:ea typeface="微软雅黑" panose="020B0503020204020204" pitchFamily="82" charset="2"/>
              </a:endParaRPr>
            </a:p>
          </p:txBody>
        </p:sp>
        <p:sp>
          <p:nvSpPr>
            <p:cNvPr id="104" name="右箭头 103">
              <a:extLst>
                <a:ext uri="{FF2B5EF4-FFF2-40B4-BE49-F238E27FC236}">
                  <a16:creationId xmlns:a16="http://schemas.microsoft.com/office/drawing/2014/main" id="{A9DECA3E-D3AA-253F-ED97-2CC7956FECA4}"/>
                </a:ext>
              </a:extLst>
            </p:cNvPr>
            <p:cNvSpPr/>
            <p:nvPr/>
          </p:nvSpPr>
          <p:spPr>
            <a:xfrm>
              <a:off x="7254413" y="1363123"/>
              <a:ext cx="727053" cy="293121"/>
            </a:xfrm>
            <a:prstGeom prst="rightArrow">
              <a:avLst/>
            </a:prstGeom>
            <a:ln w="2222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sz="1400">
                <a:latin typeface="微软雅黑" panose="020B0503020204020204" pitchFamily="82" charset="2"/>
                <a:ea typeface="微软雅黑" panose="020B0503020204020204" pitchFamily="82" charset="2"/>
              </a:endParaRPr>
            </a:p>
          </p:txBody>
        </p:sp>
        <p:sp>
          <p:nvSpPr>
            <p:cNvPr id="105" name="右箭头 104">
              <a:extLst>
                <a:ext uri="{FF2B5EF4-FFF2-40B4-BE49-F238E27FC236}">
                  <a16:creationId xmlns:a16="http://schemas.microsoft.com/office/drawing/2014/main" id="{EE354337-B0A9-82F6-3A0F-1BD718DEBDAB}"/>
                </a:ext>
              </a:extLst>
            </p:cNvPr>
            <p:cNvSpPr/>
            <p:nvPr/>
          </p:nvSpPr>
          <p:spPr>
            <a:xfrm rot="5400000">
              <a:off x="8404211" y="2283012"/>
              <a:ext cx="929164" cy="293121"/>
            </a:xfrm>
            <a:prstGeom prst="rightArrow">
              <a:avLst>
                <a:gd name="adj1" fmla="val 50000"/>
                <a:gd name="adj2" fmla="val 113547"/>
              </a:avLst>
            </a:prstGeom>
            <a:ln w="2222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sz="1400">
                <a:latin typeface="微软雅黑" panose="020B0503020204020204" pitchFamily="82" charset="2"/>
                <a:ea typeface="微软雅黑" panose="020B0503020204020204" pitchFamily="82" charset="2"/>
              </a:endParaRPr>
            </a:p>
          </p:txBody>
        </p:sp>
        <p:sp>
          <p:nvSpPr>
            <p:cNvPr id="106" name="右箭头 105">
              <a:extLst>
                <a:ext uri="{FF2B5EF4-FFF2-40B4-BE49-F238E27FC236}">
                  <a16:creationId xmlns:a16="http://schemas.microsoft.com/office/drawing/2014/main" id="{F686E93D-8806-0048-35A8-F99D2ACEBF31}"/>
                </a:ext>
              </a:extLst>
            </p:cNvPr>
            <p:cNvSpPr/>
            <p:nvPr/>
          </p:nvSpPr>
          <p:spPr>
            <a:xfrm rot="10800000">
              <a:off x="4339004" y="4025749"/>
              <a:ext cx="397934" cy="293493"/>
            </a:xfrm>
            <a:prstGeom prst="rightArrow">
              <a:avLst/>
            </a:prstGeom>
            <a:ln w="2222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sz="1400">
                <a:latin typeface="微软雅黑" panose="020B0503020204020204" pitchFamily="82" charset="2"/>
                <a:ea typeface="微软雅黑" panose="020B0503020204020204" pitchFamily="82" charset="2"/>
              </a:endParaRPr>
            </a:p>
          </p:txBody>
        </p:sp>
        <p:sp>
          <p:nvSpPr>
            <p:cNvPr id="107" name="手杖形箭头 106">
              <a:extLst>
                <a:ext uri="{FF2B5EF4-FFF2-40B4-BE49-F238E27FC236}">
                  <a16:creationId xmlns:a16="http://schemas.microsoft.com/office/drawing/2014/main" id="{56492355-659C-BBCE-FC3E-9AAA9B7752A5}"/>
                </a:ext>
              </a:extLst>
            </p:cNvPr>
            <p:cNvSpPr/>
            <p:nvPr/>
          </p:nvSpPr>
          <p:spPr>
            <a:xfrm rot="16200000" flipH="1">
              <a:off x="1996902" y="943250"/>
              <a:ext cx="2963216" cy="3925954"/>
            </a:xfrm>
            <a:prstGeom prst="uturnArrow">
              <a:avLst>
                <a:gd name="adj1" fmla="val 5374"/>
                <a:gd name="adj2" fmla="val 5248"/>
                <a:gd name="adj3" fmla="val 9978"/>
                <a:gd name="adj4" fmla="val 43750"/>
                <a:gd name="adj5" fmla="val 20015"/>
              </a:avLst>
            </a:prstGeom>
            <a:ln w="2222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sz="1400">
                <a:solidFill>
                  <a:schemeClr val="tx1"/>
                </a:solidFill>
                <a:latin typeface="微软雅黑" panose="020B0503020204020204" pitchFamily="82" charset="2"/>
                <a:ea typeface="微软雅黑" panose="020B0503020204020204" pitchFamily="82" charset="2"/>
              </a:endParaRPr>
            </a:p>
          </p:txBody>
        </p:sp>
        <p:sp>
          <p:nvSpPr>
            <p:cNvPr id="108" name="圆角右箭头 107">
              <a:extLst>
                <a:ext uri="{FF2B5EF4-FFF2-40B4-BE49-F238E27FC236}">
                  <a16:creationId xmlns:a16="http://schemas.microsoft.com/office/drawing/2014/main" id="{6E381391-BF18-620B-CDCC-7B8C28D72EAD}"/>
                </a:ext>
              </a:extLst>
            </p:cNvPr>
            <p:cNvSpPr/>
            <p:nvPr/>
          </p:nvSpPr>
          <p:spPr>
            <a:xfrm rot="5400000">
              <a:off x="4680394" y="2043736"/>
              <a:ext cx="871318" cy="1081030"/>
            </a:xfrm>
            <a:prstGeom prst="bentArrow">
              <a:avLst/>
            </a:prstGeom>
            <a:ln w="2222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sz="1400">
                <a:solidFill>
                  <a:schemeClr val="tx1"/>
                </a:solidFill>
                <a:latin typeface="微软雅黑" panose="020B0503020204020204" pitchFamily="82" charset="2"/>
                <a:ea typeface="微软雅黑" panose="020B0503020204020204" pitchFamily="82" charset="2"/>
              </a:endParaRPr>
            </a:p>
          </p:txBody>
        </p:sp>
        <p:sp>
          <p:nvSpPr>
            <p:cNvPr id="109" name="圆角右箭头 108">
              <a:extLst>
                <a:ext uri="{FF2B5EF4-FFF2-40B4-BE49-F238E27FC236}">
                  <a16:creationId xmlns:a16="http://schemas.microsoft.com/office/drawing/2014/main" id="{AFB3AD41-6B42-A0FF-4B75-DA444EC16A52}"/>
                </a:ext>
              </a:extLst>
            </p:cNvPr>
            <p:cNvSpPr/>
            <p:nvPr/>
          </p:nvSpPr>
          <p:spPr>
            <a:xfrm rot="5400000">
              <a:off x="5878120" y="489169"/>
              <a:ext cx="701875" cy="685923"/>
            </a:xfrm>
            <a:prstGeom prst="bentArrow">
              <a:avLst/>
            </a:prstGeom>
            <a:ln w="2222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sz="1400">
                <a:solidFill>
                  <a:schemeClr val="tx1"/>
                </a:solidFill>
                <a:latin typeface="微软雅黑" panose="020B0503020204020204" pitchFamily="82" charset="2"/>
                <a:ea typeface="微软雅黑" panose="020B0503020204020204" pitchFamily="82" charset="2"/>
              </a:endParaRPr>
            </a:p>
          </p:txBody>
        </p:sp>
        <p:sp>
          <p:nvSpPr>
            <p:cNvPr id="110" name="文本框 109">
              <a:extLst>
                <a:ext uri="{FF2B5EF4-FFF2-40B4-BE49-F238E27FC236}">
                  <a16:creationId xmlns:a16="http://schemas.microsoft.com/office/drawing/2014/main" id="{990FBE42-BB1E-A4E8-10C9-E0E071F87DDD}"/>
                </a:ext>
              </a:extLst>
            </p:cNvPr>
            <p:cNvSpPr txBox="1"/>
            <p:nvPr/>
          </p:nvSpPr>
          <p:spPr>
            <a:xfrm>
              <a:off x="2861734" y="-1185333"/>
              <a:ext cx="219345" cy="3654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kumimoji="1" lang="zh-CN" altLang="en-US" sz="1400" dirty="0">
                <a:latin typeface="微软雅黑" panose="020B0503020204020204" pitchFamily="82" charset="2"/>
                <a:ea typeface="微软雅黑" panose="020B0503020204020204" pitchFamily="82" charset="2"/>
              </a:endParaRPr>
            </a:p>
          </p:txBody>
        </p:sp>
        <p:sp>
          <p:nvSpPr>
            <p:cNvPr id="111" name="下箭头 110">
              <a:extLst>
                <a:ext uri="{FF2B5EF4-FFF2-40B4-BE49-F238E27FC236}">
                  <a16:creationId xmlns:a16="http://schemas.microsoft.com/office/drawing/2014/main" id="{450741E9-F0A2-8BFA-919A-939540212C71}"/>
                </a:ext>
              </a:extLst>
            </p:cNvPr>
            <p:cNvSpPr/>
            <p:nvPr/>
          </p:nvSpPr>
          <p:spPr>
            <a:xfrm>
              <a:off x="6493084" y="1865296"/>
              <a:ext cx="458309" cy="1183943"/>
            </a:xfrm>
            <a:prstGeom prst="downArrow">
              <a:avLst/>
            </a:prstGeom>
            <a:ln w="2222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sz="1400">
                <a:latin typeface="微软雅黑" panose="020B0503020204020204" pitchFamily="82" charset="2"/>
                <a:ea typeface="微软雅黑" panose="020B0503020204020204" pitchFamily="82" charset="2"/>
              </a:endParaRPr>
            </a:p>
          </p:txBody>
        </p:sp>
        <p:sp>
          <p:nvSpPr>
            <p:cNvPr id="112" name="下箭头 111">
              <a:extLst>
                <a:ext uri="{FF2B5EF4-FFF2-40B4-BE49-F238E27FC236}">
                  <a16:creationId xmlns:a16="http://schemas.microsoft.com/office/drawing/2014/main" id="{E2054779-E428-AD12-48C7-DAEE09C71692}"/>
                </a:ext>
              </a:extLst>
            </p:cNvPr>
            <p:cNvSpPr/>
            <p:nvPr/>
          </p:nvSpPr>
          <p:spPr>
            <a:xfrm rot="10800000">
              <a:off x="5999902" y="1822296"/>
              <a:ext cx="458309" cy="1183943"/>
            </a:xfrm>
            <a:prstGeom prst="downArrow">
              <a:avLst/>
            </a:prstGeom>
            <a:ln w="2222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sz="1400">
                <a:latin typeface="微软雅黑" panose="020B0503020204020204" pitchFamily="82" charset="2"/>
                <a:ea typeface="微软雅黑" panose="020B0503020204020204" pitchFamily="82" charset="2"/>
              </a:endParaRPr>
            </a:p>
          </p:txBody>
        </p:sp>
        <p:sp>
          <p:nvSpPr>
            <p:cNvPr id="113" name="下箭头 112">
              <a:extLst>
                <a:ext uri="{FF2B5EF4-FFF2-40B4-BE49-F238E27FC236}">
                  <a16:creationId xmlns:a16="http://schemas.microsoft.com/office/drawing/2014/main" id="{D81E1FE2-B1CF-46B0-1426-2DA71587902B}"/>
                </a:ext>
              </a:extLst>
            </p:cNvPr>
            <p:cNvSpPr/>
            <p:nvPr/>
          </p:nvSpPr>
          <p:spPr>
            <a:xfrm>
              <a:off x="6342864" y="4683136"/>
              <a:ext cx="458309" cy="640137"/>
            </a:xfrm>
            <a:prstGeom prst="downArrow">
              <a:avLst/>
            </a:prstGeom>
            <a:ln w="2222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sz="1400">
                <a:latin typeface="微软雅黑" panose="020B0503020204020204" pitchFamily="82" charset="2"/>
                <a:ea typeface="微软雅黑" panose="020B0503020204020204" pitchFamily="82" charset="2"/>
              </a:endParaRPr>
            </a:p>
          </p:txBody>
        </p:sp>
        <p:sp>
          <p:nvSpPr>
            <p:cNvPr id="114" name="下箭头 113">
              <a:extLst>
                <a:ext uri="{FF2B5EF4-FFF2-40B4-BE49-F238E27FC236}">
                  <a16:creationId xmlns:a16="http://schemas.microsoft.com/office/drawing/2014/main" id="{1B8CCAED-4B73-C229-E9A5-62559E0E795F}"/>
                </a:ext>
              </a:extLst>
            </p:cNvPr>
            <p:cNvSpPr/>
            <p:nvPr/>
          </p:nvSpPr>
          <p:spPr>
            <a:xfrm rot="10800000">
              <a:off x="5849681" y="4640135"/>
              <a:ext cx="458309" cy="640137"/>
            </a:xfrm>
            <a:prstGeom prst="downArrow">
              <a:avLst/>
            </a:prstGeom>
            <a:ln w="2222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sz="1400">
                <a:latin typeface="微软雅黑" panose="020B0503020204020204" pitchFamily="82" charset="2"/>
                <a:ea typeface="微软雅黑" panose="020B0503020204020204" pitchFamily="82" charset="2"/>
              </a:endParaRPr>
            </a:p>
          </p:txBody>
        </p:sp>
        <p:sp>
          <p:nvSpPr>
            <p:cNvPr id="115" name="下箭头 114">
              <a:extLst>
                <a:ext uri="{FF2B5EF4-FFF2-40B4-BE49-F238E27FC236}">
                  <a16:creationId xmlns:a16="http://schemas.microsoft.com/office/drawing/2014/main" id="{B0582DB6-83AC-D302-A362-7D5FA99637D5}"/>
                </a:ext>
              </a:extLst>
            </p:cNvPr>
            <p:cNvSpPr/>
            <p:nvPr/>
          </p:nvSpPr>
          <p:spPr>
            <a:xfrm>
              <a:off x="8626979" y="4659571"/>
              <a:ext cx="458309" cy="640137"/>
            </a:xfrm>
            <a:prstGeom prst="downArrow">
              <a:avLst/>
            </a:prstGeom>
            <a:ln w="2222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sz="1400">
                <a:latin typeface="微软雅黑" panose="020B0503020204020204" pitchFamily="82" charset="2"/>
                <a:ea typeface="微软雅黑" panose="020B0503020204020204" pitchFamily="82" charset="2"/>
              </a:endParaRPr>
            </a:p>
          </p:txBody>
        </p:sp>
        <p:sp>
          <p:nvSpPr>
            <p:cNvPr id="116" name="椭圆 115">
              <a:extLst>
                <a:ext uri="{FF2B5EF4-FFF2-40B4-BE49-F238E27FC236}">
                  <a16:creationId xmlns:a16="http://schemas.microsoft.com/office/drawing/2014/main" id="{0C7AC359-EF95-2494-A8D6-2C5FF7558CC0}"/>
                </a:ext>
              </a:extLst>
            </p:cNvPr>
            <p:cNvSpPr/>
            <p:nvPr/>
          </p:nvSpPr>
          <p:spPr>
            <a:xfrm>
              <a:off x="6660250" y="654856"/>
              <a:ext cx="269614" cy="269614"/>
            </a:xfrm>
            <a:prstGeom prst="ellipse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dirty="0">
                  <a:latin typeface="微软雅黑" panose="020B0503020204020204" pitchFamily="82" charset="2"/>
                  <a:ea typeface="微软雅黑" panose="020B0503020204020204" pitchFamily="82" charset="2"/>
                  <a:cs typeface="Times New Roman" panose="02020603050405020304" pitchFamily="18" charset="0"/>
                </a:rPr>
                <a:t>1</a:t>
              </a:r>
              <a:endParaRPr kumimoji="1" lang="zh-CN" altLang="en-US" sz="1400" dirty="0">
                <a:latin typeface="微软雅黑" panose="020B0503020204020204" pitchFamily="82" charset="2"/>
                <a:ea typeface="微软雅黑" panose="020B0503020204020204" pitchFamily="82" charset="2"/>
                <a:cs typeface="Times New Roman" panose="02020603050405020304" pitchFamily="18" charset="0"/>
              </a:endParaRPr>
            </a:p>
          </p:txBody>
        </p:sp>
        <p:sp>
          <p:nvSpPr>
            <p:cNvPr id="117" name="椭圆 116">
              <a:extLst>
                <a:ext uri="{FF2B5EF4-FFF2-40B4-BE49-F238E27FC236}">
                  <a16:creationId xmlns:a16="http://schemas.microsoft.com/office/drawing/2014/main" id="{BD1FF5EA-63BA-F8C9-307F-C5BFDFD152CF}"/>
                </a:ext>
              </a:extLst>
            </p:cNvPr>
            <p:cNvSpPr/>
            <p:nvPr/>
          </p:nvSpPr>
          <p:spPr>
            <a:xfrm>
              <a:off x="6996374" y="2211851"/>
              <a:ext cx="269614" cy="269614"/>
            </a:xfrm>
            <a:prstGeom prst="ellipse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dirty="0">
                  <a:latin typeface="微软雅黑" panose="020B0503020204020204" pitchFamily="82" charset="2"/>
                  <a:ea typeface="微软雅黑" panose="020B0503020204020204" pitchFamily="82" charset="2"/>
                  <a:cs typeface="Times New Roman" panose="02020603050405020304" pitchFamily="18" charset="0"/>
                </a:rPr>
                <a:t>2</a:t>
              </a:r>
              <a:endParaRPr kumimoji="1" lang="zh-CN" altLang="en-US" sz="1400" dirty="0">
                <a:latin typeface="微软雅黑" panose="020B0503020204020204" pitchFamily="82" charset="2"/>
                <a:ea typeface="微软雅黑" panose="020B0503020204020204" pitchFamily="82" charset="2"/>
                <a:cs typeface="Times New Roman" panose="02020603050405020304" pitchFamily="18" charset="0"/>
              </a:endParaRPr>
            </a:p>
          </p:txBody>
        </p:sp>
        <p:sp>
          <p:nvSpPr>
            <p:cNvPr id="118" name="椭圆 117">
              <a:extLst>
                <a:ext uri="{FF2B5EF4-FFF2-40B4-BE49-F238E27FC236}">
                  <a16:creationId xmlns:a16="http://schemas.microsoft.com/office/drawing/2014/main" id="{BA77EC5D-296C-A249-E182-498F0264823D}"/>
                </a:ext>
              </a:extLst>
            </p:cNvPr>
            <p:cNvSpPr/>
            <p:nvPr/>
          </p:nvSpPr>
          <p:spPr>
            <a:xfrm>
              <a:off x="9086270" y="2239565"/>
              <a:ext cx="269614" cy="269614"/>
            </a:xfrm>
            <a:prstGeom prst="ellipse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dirty="0">
                  <a:latin typeface="微软雅黑" panose="020B0503020204020204" pitchFamily="82" charset="2"/>
                  <a:ea typeface="微软雅黑" panose="020B0503020204020204" pitchFamily="82" charset="2"/>
                  <a:cs typeface="Times New Roman" panose="02020603050405020304" pitchFamily="18" charset="0"/>
                </a:rPr>
                <a:t>3</a:t>
              </a:r>
              <a:endParaRPr kumimoji="1" lang="zh-CN" altLang="en-US" sz="1400" dirty="0">
                <a:latin typeface="微软雅黑" panose="020B0503020204020204" pitchFamily="82" charset="2"/>
                <a:ea typeface="微软雅黑" panose="020B0503020204020204" pitchFamily="82" charset="2"/>
                <a:cs typeface="Times New Roman" panose="02020603050405020304" pitchFamily="18" charset="0"/>
              </a:endParaRPr>
            </a:p>
          </p:txBody>
        </p:sp>
        <p:sp>
          <p:nvSpPr>
            <p:cNvPr id="119" name="椭圆 118">
              <a:extLst>
                <a:ext uri="{FF2B5EF4-FFF2-40B4-BE49-F238E27FC236}">
                  <a16:creationId xmlns:a16="http://schemas.microsoft.com/office/drawing/2014/main" id="{827F3A35-40DD-28DB-ABC3-F711D3657F04}"/>
                </a:ext>
              </a:extLst>
            </p:cNvPr>
            <p:cNvSpPr/>
            <p:nvPr/>
          </p:nvSpPr>
          <p:spPr>
            <a:xfrm>
              <a:off x="1505721" y="1126969"/>
              <a:ext cx="269614" cy="269614"/>
            </a:xfrm>
            <a:prstGeom prst="ellipse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dirty="0">
                  <a:latin typeface="微软雅黑" panose="020B0503020204020204" pitchFamily="82" charset="2"/>
                  <a:ea typeface="微软雅黑" panose="020B0503020204020204" pitchFamily="82" charset="2"/>
                  <a:cs typeface="Times New Roman" panose="02020603050405020304" pitchFamily="18" charset="0"/>
                </a:rPr>
                <a:t>4</a:t>
              </a:r>
              <a:endParaRPr kumimoji="1" lang="zh-CN" altLang="en-US" sz="1400" dirty="0">
                <a:latin typeface="微软雅黑" panose="020B0503020204020204" pitchFamily="82" charset="2"/>
                <a:ea typeface="微软雅黑" panose="020B0503020204020204" pitchFamily="82" charset="2"/>
                <a:cs typeface="Times New Roman" panose="02020603050405020304" pitchFamily="18" charset="0"/>
              </a:endParaRPr>
            </a:p>
          </p:txBody>
        </p:sp>
        <p:sp>
          <p:nvSpPr>
            <p:cNvPr id="120" name="椭圆 119">
              <a:extLst>
                <a:ext uri="{FF2B5EF4-FFF2-40B4-BE49-F238E27FC236}">
                  <a16:creationId xmlns:a16="http://schemas.microsoft.com/office/drawing/2014/main" id="{5B0BC1D9-A468-5B91-C528-34483BD5E986}"/>
                </a:ext>
              </a:extLst>
            </p:cNvPr>
            <p:cNvSpPr/>
            <p:nvPr/>
          </p:nvSpPr>
          <p:spPr>
            <a:xfrm>
              <a:off x="4824332" y="1801569"/>
              <a:ext cx="269614" cy="269614"/>
            </a:xfrm>
            <a:prstGeom prst="ellipse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dirty="0">
                  <a:latin typeface="微软雅黑" panose="020B0503020204020204" pitchFamily="82" charset="2"/>
                  <a:ea typeface="微软雅黑" panose="020B0503020204020204" pitchFamily="82" charset="2"/>
                  <a:cs typeface="Times New Roman" panose="02020603050405020304" pitchFamily="18" charset="0"/>
                </a:rPr>
                <a:t>6</a:t>
              </a:r>
              <a:endParaRPr kumimoji="1" lang="zh-CN" altLang="en-US" sz="1400" dirty="0">
                <a:latin typeface="微软雅黑" panose="020B0503020204020204" pitchFamily="82" charset="2"/>
                <a:ea typeface="微软雅黑" panose="020B0503020204020204" pitchFamily="82" charset="2"/>
                <a:cs typeface="Times New Roman" panose="02020603050405020304" pitchFamily="18" charset="0"/>
              </a:endParaRPr>
            </a:p>
          </p:txBody>
        </p:sp>
        <p:sp>
          <p:nvSpPr>
            <p:cNvPr id="121" name="椭圆 120">
              <a:extLst>
                <a:ext uri="{FF2B5EF4-FFF2-40B4-BE49-F238E27FC236}">
                  <a16:creationId xmlns:a16="http://schemas.microsoft.com/office/drawing/2014/main" id="{8162C8C4-DE57-97B2-468B-00F752D2B3B8}"/>
                </a:ext>
              </a:extLst>
            </p:cNvPr>
            <p:cNvSpPr/>
            <p:nvPr/>
          </p:nvSpPr>
          <p:spPr>
            <a:xfrm>
              <a:off x="4434117" y="3665262"/>
              <a:ext cx="269614" cy="269614"/>
            </a:xfrm>
            <a:prstGeom prst="ellipse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dirty="0">
                  <a:latin typeface="微软雅黑" panose="020B0503020204020204" pitchFamily="82" charset="2"/>
                  <a:ea typeface="微软雅黑" panose="020B0503020204020204" pitchFamily="82" charset="2"/>
                  <a:cs typeface="Times New Roman" panose="02020603050405020304" pitchFamily="18" charset="0"/>
                </a:rPr>
                <a:t>7</a:t>
              </a:r>
              <a:endParaRPr kumimoji="1" lang="zh-CN" altLang="en-US" sz="1400" dirty="0">
                <a:latin typeface="微软雅黑" panose="020B0503020204020204" pitchFamily="82" charset="2"/>
                <a:ea typeface="微软雅黑" panose="020B0503020204020204" pitchFamily="82" charset="2"/>
                <a:cs typeface="Times New Roman" panose="02020603050405020304" pitchFamily="18" charset="0"/>
              </a:endParaRPr>
            </a:p>
          </p:txBody>
        </p:sp>
      </p:grpSp>
      <p:sp>
        <p:nvSpPr>
          <p:cNvPr id="6" name="椭圆 5">
            <a:extLst>
              <a:ext uri="{FF2B5EF4-FFF2-40B4-BE49-F238E27FC236}">
                <a16:creationId xmlns:a16="http://schemas.microsoft.com/office/drawing/2014/main" id="{76E423AC-B818-233E-110C-55FCB508B817}"/>
              </a:ext>
            </a:extLst>
          </p:cNvPr>
          <p:cNvSpPr/>
          <p:nvPr/>
        </p:nvSpPr>
        <p:spPr>
          <a:xfrm>
            <a:off x="6701288" y="4695681"/>
            <a:ext cx="227067" cy="227067"/>
          </a:xfrm>
          <a:prstGeom prst="ellips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latin typeface="微软雅黑" panose="020B0503020204020204" pitchFamily="82" charset="2"/>
                <a:ea typeface="微软雅黑" panose="020B0503020204020204" pitchFamily="82" charset="2"/>
                <a:cs typeface="Times New Roman" panose="02020603050405020304" pitchFamily="18" charset="0"/>
              </a:rPr>
              <a:t>5</a:t>
            </a:r>
            <a:endParaRPr kumimoji="1" lang="zh-CN" altLang="en-US" sz="1400" dirty="0">
              <a:latin typeface="微软雅黑" panose="020B0503020204020204" pitchFamily="82" charset="2"/>
              <a:ea typeface="微软雅黑" panose="020B0503020204020204" pitchFamily="82" charset="2"/>
              <a:cs typeface="Times New Roman" panose="02020603050405020304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9B5480E-C9D6-E13E-5417-ACC0B89BBE74}"/>
              </a:ext>
            </a:extLst>
          </p:cNvPr>
          <p:cNvSpPr txBox="1"/>
          <p:nvPr/>
        </p:nvSpPr>
        <p:spPr>
          <a:xfrm>
            <a:off x="989219" y="5507354"/>
            <a:ext cx="2399549" cy="4308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kumimoji="1" lang="zh-CN" altLang="en-US" sz="1100" b="1" dirty="0">
                <a:latin typeface="微软雅黑" panose="020B0503020204020204" pitchFamily="82" charset="2"/>
                <a:ea typeface="微软雅黑" panose="020B0503020204020204" pitchFamily="82" charset="2"/>
              </a:rPr>
              <a:t>超级记录 </a:t>
            </a:r>
            <a:r>
              <a:rPr kumimoji="1" lang="en-US" altLang="zh-CN" sz="1100" b="1" dirty="0">
                <a:latin typeface="微软雅黑" panose="020B0503020204020204" pitchFamily="82" charset="2"/>
                <a:ea typeface="微软雅黑" panose="020B0503020204020204" pitchFamily="82" charset="2"/>
              </a:rPr>
              <a:t>Master Record</a:t>
            </a:r>
          </a:p>
          <a:p>
            <a:r>
              <a:rPr kumimoji="1" lang="en-US" altLang="zh-CN" sz="1100" b="1" dirty="0">
                <a:latin typeface="微软雅黑" panose="020B0503020204020204" pitchFamily="82" charset="2"/>
                <a:ea typeface="微软雅黑" panose="020B0503020204020204" pitchFamily="82" charset="2"/>
              </a:rPr>
              <a:t>Checkpoint</a:t>
            </a:r>
            <a:r>
              <a:rPr kumimoji="1" lang="zh-CN" altLang="en-US" sz="1100" b="1" dirty="0">
                <a:latin typeface="微软雅黑" panose="020B0503020204020204" pitchFamily="82" charset="2"/>
                <a:ea typeface="微软雅黑" panose="020B0503020204020204" pitchFamily="82" charset="2"/>
              </a:rPr>
              <a:t>、脏页表、活跃事务表 </a:t>
            </a:r>
            <a:endParaRPr kumimoji="1" lang="en-US" altLang="zh-CN" sz="1100" b="1" dirty="0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02238889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18">
            <a:extLst>
              <a:ext uri="{FF2B5EF4-FFF2-40B4-BE49-F238E27FC236}">
                <a16:creationId xmlns:a16="http://schemas.microsoft.com/office/drawing/2014/main" id="{C295BA4B-089C-4CB1-8107-6B245B283972}"/>
              </a:ext>
            </a:extLst>
          </p:cNvPr>
          <p:cNvSpPr/>
          <p:nvPr/>
        </p:nvSpPr>
        <p:spPr>
          <a:xfrm>
            <a:off x="480235" y="1082422"/>
            <a:ext cx="11330766" cy="5333124"/>
          </a:xfrm>
          <a:prstGeom prst="roundRect">
            <a:avLst>
              <a:gd name="adj" fmla="val 9827"/>
            </a:avLst>
          </a:prstGeom>
          <a:solidFill>
            <a:schemeClr val="bg1"/>
          </a:solidFill>
          <a:ln w="12700" cap="flat">
            <a:gradFill>
              <a:gsLst>
                <a:gs pos="0">
                  <a:srgbClr val="3B20FF">
                    <a:alpha val="16000"/>
                  </a:srgbClr>
                </a:gs>
                <a:gs pos="100000">
                  <a:srgbClr val="6F1787"/>
                </a:gs>
              </a:gsLst>
              <a:lin ang="10800000" scaled="1"/>
            </a:gradFill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endParaRPr lang="zh-CN" altLang="en-US" b="1" dirty="0">
              <a:latin typeface="OPPOSans M" panose="00020600040101010101" pitchFamily="18" charset="-122"/>
              <a:ea typeface="OPPOSans M" panose="00020600040101010101" pitchFamily="18" charset="-122"/>
              <a:sym typeface="+mn-ea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3C1BD854-5475-1C3E-57D1-FFA9F8DD0F5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BBDC00-B9E2-4EFD-9306-2934E87247C6}" type="slidenum">
              <a:rPr lang="zh-CN" altLang="en-US" smtClean="0">
                <a:latin typeface="微软雅黑" panose="020B0503020204020204" pitchFamily="82" charset="2"/>
                <a:ea typeface="微软雅黑" panose="020B0503020204020204" pitchFamily="82" charset="2"/>
              </a:rPr>
              <a:pPr/>
              <a:t>95</a:t>
            </a:fld>
            <a:endParaRPr lang="zh-CN" altLang="en-US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8FD57A2B-862A-013F-913A-24A2DDF01D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微软雅黑" panose="020B0503020204020204" pitchFamily="82" charset="2"/>
                <a:ea typeface="微软雅黑" panose="020B0503020204020204" pitchFamily="82" charset="2"/>
              </a:rPr>
              <a:t>ARIES</a:t>
            </a:r>
            <a:r>
              <a:rPr kumimoji="1" lang="zh-CN" altLang="en-US" dirty="0">
                <a:latin typeface="微软雅黑" panose="020B0503020204020204" pitchFamily="82" charset="2"/>
                <a:ea typeface="微软雅黑" panose="020B0503020204020204" pitchFamily="82" charset="2"/>
              </a:rPr>
              <a:t>正常流程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22706C7-9A50-F2C3-CBC1-0A2EFCA7D1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241" y="1298501"/>
            <a:ext cx="8246430" cy="5005387"/>
          </a:xfrm>
        </p:spPr>
        <p:txBody>
          <a:bodyPr/>
          <a:lstStyle/>
          <a:p>
            <a:r>
              <a:rPr kumimoji="1" lang="zh-CN" altLang="en-US" sz="2400" dirty="0">
                <a:latin typeface="微软雅黑" panose="020B0503020204020204" pitchFamily="82" charset="2"/>
                <a:ea typeface="微软雅黑" panose="020B0503020204020204" pitchFamily="82" charset="2"/>
              </a:rPr>
              <a:t>实时记录日志</a:t>
            </a:r>
            <a:endParaRPr kumimoji="1" lang="en-US" altLang="zh-CN" sz="24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r>
              <a:rPr kumimoji="1" lang="zh-CN" altLang="en-US" sz="2400" dirty="0">
                <a:latin typeface="微软雅黑" panose="020B0503020204020204" pitchFamily="82" charset="2"/>
                <a:ea typeface="微软雅黑" panose="020B0503020204020204" pitchFamily="82" charset="2"/>
              </a:rPr>
              <a:t>实时更新活跃事务表和脏页表</a:t>
            </a:r>
            <a:endParaRPr kumimoji="1" lang="en-US" altLang="zh-CN" sz="24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lvl="1"/>
            <a:r>
              <a:rPr kumimoji="1" lang="zh-CN" altLang="en-US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活跃事务表</a:t>
            </a:r>
            <a:endParaRPr kumimoji="1" lang="en-US" altLang="zh-CN" sz="20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lvl="2"/>
            <a:r>
              <a:rPr lang="zh-CN" altLang="en-US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事务开始时加入；事务结束时删除；</a:t>
            </a:r>
            <a:endParaRPr lang="en-US" altLang="zh-CN" sz="20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lvl="2"/>
            <a:r>
              <a:rPr lang="zh-CN" altLang="en-US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根据</a:t>
            </a:r>
            <a:r>
              <a:rPr lang="en-US" altLang="zh-CN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LSN</a:t>
            </a:r>
            <a:r>
              <a:rPr lang="zh-CN" altLang="en-US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更新</a:t>
            </a:r>
            <a:r>
              <a:rPr lang="en-US" altLang="zh-CN" sz="2000" dirty="0" err="1">
                <a:latin typeface="微软雅黑" panose="020B0503020204020204" pitchFamily="82" charset="2"/>
                <a:ea typeface="微软雅黑" panose="020B0503020204020204" pitchFamily="82" charset="2"/>
              </a:rPr>
              <a:t>LastLSN</a:t>
            </a:r>
            <a:r>
              <a:rPr lang="zh-CN" altLang="en-US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（</a:t>
            </a:r>
            <a:r>
              <a:rPr lang="zh-CN" altLang="en-US" sz="2000" b="1" dirty="0">
                <a:solidFill>
                  <a:srgbClr val="701988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便于从最后这一条回滚</a:t>
            </a:r>
            <a:r>
              <a:rPr lang="zh-CN" altLang="en-US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）</a:t>
            </a:r>
            <a:endParaRPr kumimoji="1" lang="en-US" altLang="zh-CN" sz="20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lvl="1"/>
            <a:r>
              <a:rPr lang="zh-CN" altLang="en-US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脏页表</a:t>
            </a:r>
            <a:endParaRPr lang="en-US" altLang="zh-CN" sz="20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lvl="2"/>
            <a:r>
              <a:rPr kumimoji="1" lang="en-US" altLang="zh-CN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Page</a:t>
            </a:r>
            <a:r>
              <a:rPr kumimoji="1" lang="zh-CN" altLang="en-US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第一次修改时加入，并记录</a:t>
            </a:r>
            <a:r>
              <a:rPr kumimoji="1" lang="en-US" altLang="zh-CN" sz="2000" dirty="0" err="1">
                <a:latin typeface="微软雅黑" panose="020B0503020204020204" pitchFamily="82" charset="2"/>
                <a:ea typeface="微软雅黑" panose="020B0503020204020204" pitchFamily="82" charset="2"/>
              </a:rPr>
              <a:t>recLSN</a:t>
            </a:r>
            <a:r>
              <a:rPr lang="zh-CN" altLang="en-US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（</a:t>
            </a:r>
            <a:r>
              <a:rPr lang="zh-CN" altLang="en-US" sz="2000" b="1" dirty="0">
                <a:solidFill>
                  <a:srgbClr val="701988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便于从这一条重做</a:t>
            </a:r>
            <a:r>
              <a:rPr lang="zh-CN" altLang="en-US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）</a:t>
            </a:r>
            <a:endParaRPr kumimoji="1" lang="en-US" altLang="zh-CN" sz="20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lvl="2"/>
            <a:r>
              <a:rPr lang="en-US" altLang="zh-CN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Page</a:t>
            </a:r>
            <a:r>
              <a:rPr lang="zh-CN" altLang="en-US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刷盘时删除（内存、磁盘一致时删除）</a:t>
            </a:r>
            <a:endParaRPr kumimoji="1" lang="en-US" altLang="zh-CN" sz="20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r>
              <a:rPr kumimoji="1" lang="zh-CN" altLang="en-US" sz="2400" dirty="0">
                <a:latin typeface="微软雅黑" panose="020B0503020204020204" pitchFamily="82" charset="2"/>
                <a:ea typeface="微软雅黑" panose="020B0503020204020204" pitchFamily="82" charset="2"/>
              </a:rPr>
              <a:t>异步刷新页面并更新</a:t>
            </a:r>
            <a:r>
              <a:rPr kumimoji="1" lang="en-US" altLang="zh-CN" sz="2400" dirty="0" err="1">
                <a:latin typeface="微软雅黑" panose="020B0503020204020204" pitchFamily="82" charset="2"/>
                <a:ea typeface="微软雅黑" panose="020B0503020204020204" pitchFamily="82" charset="2"/>
              </a:rPr>
              <a:t>FlushedLSN</a:t>
            </a:r>
            <a:r>
              <a:rPr kumimoji="1" lang="zh-CN" altLang="en-US" sz="2400" dirty="0">
                <a:latin typeface="微软雅黑" panose="020B0503020204020204" pitchFamily="82" charset="2"/>
                <a:ea typeface="微软雅黑" panose="020B0503020204020204" pitchFamily="82" charset="2"/>
              </a:rPr>
              <a:t>，</a:t>
            </a:r>
            <a:r>
              <a:rPr lang="zh-CN" altLang="en-US" sz="2400" dirty="0">
                <a:latin typeface="微软雅黑" panose="020B0503020204020204" pitchFamily="82" charset="2"/>
                <a:ea typeface="微软雅黑" panose="020B0503020204020204" pitchFamily="82" charset="2"/>
              </a:rPr>
              <a:t>并记录</a:t>
            </a:r>
            <a:r>
              <a:rPr lang="en-US" altLang="zh-CN" sz="2400" dirty="0" err="1">
                <a:latin typeface="微软雅黑" panose="020B0503020204020204" pitchFamily="82" charset="2"/>
                <a:ea typeface="微软雅黑" panose="020B0503020204020204" pitchFamily="82" charset="2"/>
              </a:rPr>
              <a:t>pageLSN</a:t>
            </a:r>
            <a:endParaRPr kumimoji="1" lang="en-US" altLang="zh-CN" sz="24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r>
              <a:rPr kumimoji="1" lang="zh-CN" altLang="en-US" sz="2400" dirty="0">
                <a:latin typeface="微软雅黑" panose="020B0503020204020204" pitchFamily="82" charset="2"/>
                <a:ea typeface="微软雅黑" panose="020B0503020204020204" pitchFamily="82" charset="2"/>
              </a:rPr>
              <a:t>异步增量检查点</a:t>
            </a:r>
            <a:r>
              <a:rPr kumimoji="1" lang="en-US" altLang="zh-CN" sz="2400" dirty="0">
                <a:latin typeface="微软雅黑" panose="020B0503020204020204" pitchFamily="82" charset="2"/>
                <a:ea typeface="微软雅黑" panose="020B0503020204020204" pitchFamily="82" charset="2"/>
              </a:rPr>
              <a:t>checkpoint</a:t>
            </a:r>
          </a:p>
          <a:p>
            <a:pPr lvl="1"/>
            <a:r>
              <a:rPr lang="en-US" altLang="zh-CN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Checkpoint</a:t>
            </a:r>
            <a:r>
              <a:rPr lang="zh-CN" altLang="en-US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记录当前脏页表和活跃事务表信息</a:t>
            </a:r>
            <a:endParaRPr kumimoji="1" lang="zh-CN" altLang="en-US" sz="20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B02F110-AE75-1E72-0022-83882911C0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zh-CN" altLang="en-US">
                <a:latin typeface="微软雅黑" panose="020B0503020204020204" pitchFamily="82" charset="2"/>
                <a:ea typeface="微软雅黑" panose="020B0503020204020204" pitchFamily="82" charset="2"/>
              </a:rPr>
              <a:t>数据库系统</a:t>
            </a:r>
            <a:r>
              <a:rPr lang="en-US" altLang="zh-CN">
                <a:latin typeface="微软雅黑" panose="020B0503020204020204" pitchFamily="82" charset="2"/>
                <a:ea typeface="微软雅黑" panose="020B0503020204020204" pitchFamily="82" charset="2"/>
              </a:rPr>
              <a:t>—</a:t>
            </a:r>
            <a:r>
              <a:rPr lang="zh-CN" altLang="en-US">
                <a:latin typeface="微软雅黑" panose="020B0503020204020204" pitchFamily="82" charset="2"/>
                <a:ea typeface="微软雅黑" panose="020B0503020204020204" pitchFamily="82" charset="2"/>
              </a:rPr>
              <a:t>故障恢复</a:t>
            </a:r>
            <a:endParaRPr lang="en-US" altLang="zh-CN" sz="12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graphicFrame>
        <p:nvGraphicFramePr>
          <p:cNvPr id="6" name="Group 72">
            <a:extLst>
              <a:ext uri="{FF2B5EF4-FFF2-40B4-BE49-F238E27FC236}">
                <a16:creationId xmlns:a16="http://schemas.microsoft.com/office/drawing/2014/main" id="{897DFB68-3F74-93B0-FB69-31F8DE0E9B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0051773"/>
              </p:ext>
            </p:extLst>
          </p:nvPr>
        </p:nvGraphicFramePr>
        <p:xfrm>
          <a:off x="9089614" y="1500052"/>
          <a:ext cx="2286000" cy="1828800"/>
        </p:xfrm>
        <a:graphic>
          <a:graphicData uri="http://schemas.openxmlformats.org/drawingml/2006/table">
            <a:tbl>
              <a:tblPr/>
              <a:tblGrid>
                <a:gridCol w="114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02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lastLSN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TID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30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13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30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30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30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7" name="Group 161">
            <a:extLst>
              <a:ext uri="{FF2B5EF4-FFF2-40B4-BE49-F238E27FC236}">
                <a16:creationId xmlns:a16="http://schemas.microsoft.com/office/drawing/2014/main" id="{3CFF165A-E032-A220-0E4B-3166C653FB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8396387"/>
              </p:ext>
            </p:extLst>
          </p:nvPr>
        </p:nvGraphicFramePr>
        <p:xfrm>
          <a:off x="9089614" y="3969937"/>
          <a:ext cx="2286000" cy="2193960"/>
        </p:xfrm>
        <a:graphic>
          <a:graphicData uri="http://schemas.openxmlformats.org/drawingml/2006/table">
            <a:tbl>
              <a:tblPr/>
              <a:tblGrid>
                <a:gridCol w="114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56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PageID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0"/>
                      </a:endParaRPr>
                    </a:p>
                  </a:txBody>
                  <a:tcPr marT="45670" marB="4567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recLSN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charset="0"/>
                        <a:ea typeface="ＭＳ Ｐゴシック" charset="0"/>
                      </a:endParaRPr>
                    </a:p>
                  </a:txBody>
                  <a:tcPr marT="45670" marB="4567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6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A</a:t>
                      </a:r>
                    </a:p>
                  </a:txBody>
                  <a:tcPr marT="45670" marB="4567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2</a:t>
                      </a:r>
                    </a:p>
                  </a:txBody>
                  <a:tcPr marT="45670" marB="4567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6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B</a:t>
                      </a:r>
                    </a:p>
                  </a:txBody>
                  <a:tcPr marT="45670" marB="4567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3</a:t>
                      </a:r>
                    </a:p>
                  </a:txBody>
                  <a:tcPr marT="45670" marB="4567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6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C</a:t>
                      </a:r>
                    </a:p>
                  </a:txBody>
                  <a:tcPr marT="45670" marB="4567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6</a:t>
                      </a:r>
                    </a:p>
                  </a:txBody>
                  <a:tcPr marT="45670" marB="4567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6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D</a:t>
                      </a:r>
                    </a:p>
                  </a:txBody>
                  <a:tcPr marT="45670" marB="4567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8</a:t>
                      </a:r>
                    </a:p>
                  </a:txBody>
                  <a:tcPr marT="45670" marB="4567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56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E</a:t>
                      </a:r>
                    </a:p>
                  </a:txBody>
                  <a:tcPr marT="45670" marB="4567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ea typeface="ＭＳ Ｐゴシック" charset="0"/>
                        </a:rPr>
                        <a:t>13</a:t>
                      </a:r>
                    </a:p>
                  </a:txBody>
                  <a:tcPr marT="45670" marB="4567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9" name="文本框 8">
            <a:extLst>
              <a:ext uri="{FF2B5EF4-FFF2-40B4-BE49-F238E27FC236}">
                <a16:creationId xmlns:a16="http://schemas.microsoft.com/office/drawing/2014/main" id="{51573122-D6A0-35F7-D427-3813B3096C16}"/>
              </a:ext>
            </a:extLst>
          </p:cNvPr>
          <p:cNvSpPr txBox="1"/>
          <p:nvPr/>
        </p:nvSpPr>
        <p:spPr>
          <a:xfrm>
            <a:off x="8697727" y="1134777"/>
            <a:ext cx="40318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kumimoji="1" lang="zh-CN" altLang="en-US" dirty="0">
                <a:latin typeface="SimHei" panose="02010609060101010101" pitchFamily="49" charset="-122"/>
                <a:ea typeface="SimHei" panose="02010609060101010101" pitchFamily="49" charset="-122"/>
              </a:rPr>
              <a:t>活跃事务表</a:t>
            </a:r>
            <a:endParaRPr kumimoji="1" lang="en-US" altLang="zh-CN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1F2A4DF-66CC-58C4-ACB3-C767B656F64D}"/>
              </a:ext>
            </a:extLst>
          </p:cNvPr>
          <p:cNvSpPr txBox="1"/>
          <p:nvPr/>
        </p:nvSpPr>
        <p:spPr>
          <a:xfrm>
            <a:off x="8697727" y="3616529"/>
            <a:ext cx="40318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kumimoji="1" lang="zh-CN" altLang="en-US" dirty="0">
                <a:latin typeface="SimHei" panose="02010609060101010101" pitchFamily="49" charset="-122"/>
                <a:ea typeface="SimHei" panose="02010609060101010101" pitchFamily="49" charset="-122"/>
              </a:rPr>
              <a:t>脏页表</a:t>
            </a:r>
            <a:endParaRPr kumimoji="1" lang="en-US" altLang="zh-CN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0508321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18">
            <a:extLst>
              <a:ext uri="{FF2B5EF4-FFF2-40B4-BE49-F238E27FC236}">
                <a16:creationId xmlns:a16="http://schemas.microsoft.com/office/drawing/2014/main" id="{FE09C141-C04C-4E61-AA99-CD9DFCA56B29}"/>
              </a:ext>
            </a:extLst>
          </p:cNvPr>
          <p:cNvSpPr/>
          <p:nvPr/>
        </p:nvSpPr>
        <p:spPr>
          <a:xfrm>
            <a:off x="308540" y="1082422"/>
            <a:ext cx="11502461" cy="5333124"/>
          </a:xfrm>
          <a:prstGeom prst="roundRect">
            <a:avLst>
              <a:gd name="adj" fmla="val 9827"/>
            </a:avLst>
          </a:prstGeom>
          <a:solidFill>
            <a:schemeClr val="bg1"/>
          </a:solidFill>
          <a:ln w="12700" cap="flat">
            <a:gradFill>
              <a:gsLst>
                <a:gs pos="0">
                  <a:srgbClr val="3B20FF">
                    <a:alpha val="16000"/>
                  </a:srgbClr>
                </a:gs>
                <a:gs pos="100000">
                  <a:srgbClr val="6F1787"/>
                </a:gs>
              </a:gsLst>
              <a:lin ang="10800000" scaled="1"/>
            </a:gradFill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endParaRPr lang="zh-CN" altLang="en-US" b="1" dirty="0">
              <a:latin typeface="OPPOSans M" panose="00020600040101010101" pitchFamily="18" charset="-122"/>
              <a:ea typeface="OPPOSans M" panose="00020600040101010101" pitchFamily="18" charset="-122"/>
              <a:sym typeface="+mn-ea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7DD00B2-D068-4945-BA90-B467A4743D5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BBDC00-B9E2-4EFD-9306-2934E87247C6}" type="slidenum">
              <a:rPr lang="zh-CN" altLang="en-US" smtClean="0">
                <a:latin typeface="微软雅黑" panose="020B0503020204020204" pitchFamily="82" charset="2"/>
                <a:ea typeface="微软雅黑" panose="020B0503020204020204" pitchFamily="82" charset="2"/>
              </a:rPr>
              <a:pPr/>
              <a:t>96</a:t>
            </a:fld>
            <a:endParaRPr lang="zh-CN" altLang="en-US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E10A756C-6AC1-0948-ADC1-9557E9803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微软雅黑" panose="020B0503020204020204" pitchFamily="82" charset="2"/>
                <a:ea typeface="微软雅黑" panose="020B0503020204020204" pitchFamily="82" charset="2"/>
              </a:rPr>
              <a:t>ARIES</a:t>
            </a:r>
            <a:r>
              <a:rPr kumimoji="1" lang="zh-CN" altLang="en-US" dirty="0">
                <a:latin typeface="微软雅黑" panose="020B0503020204020204" pitchFamily="82" charset="2"/>
                <a:ea typeface="微软雅黑" panose="020B0503020204020204" pitchFamily="82" charset="2"/>
              </a:rPr>
              <a:t>恢复算法流程</a:t>
            </a: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3C97D61-E1AE-DE46-9F4B-28CFDA7641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zh-CN" altLang="en-US">
                <a:latin typeface="微软雅黑" panose="020B0503020204020204" pitchFamily="82" charset="2"/>
                <a:ea typeface="微软雅黑" panose="020B0503020204020204" pitchFamily="82" charset="2"/>
              </a:rPr>
              <a:t>数据库系统</a:t>
            </a:r>
            <a:r>
              <a:rPr lang="en-US" altLang="zh-CN">
                <a:latin typeface="微软雅黑" panose="020B0503020204020204" pitchFamily="82" charset="2"/>
                <a:ea typeface="微软雅黑" panose="020B0503020204020204" pitchFamily="82" charset="2"/>
              </a:rPr>
              <a:t>—</a:t>
            </a:r>
            <a:r>
              <a:rPr lang="zh-CN" altLang="en-US">
                <a:latin typeface="微软雅黑" panose="020B0503020204020204" pitchFamily="82" charset="2"/>
                <a:ea typeface="微软雅黑" panose="020B0503020204020204" pitchFamily="82" charset="2"/>
              </a:rPr>
              <a:t>故障恢复</a:t>
            </a:r>
            <a:endParaRPr lang="en-US" altLang="zh-CN" sz="12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94C005C-DF9D-1148-AEA4-7169390E4D77}"/>
              </a:ext>
            </a:extLst>
          </p:cNvPr>
          <p:cNvSpPr txBox="1"/>
          <p:nvPr/>
        </p:nvSpPr>
        <p:spPr>
          <a:xfrm>
            <a:off x="380999" y="1441956"/>
            <a:ext cx="4583777" cy="47853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40000"/>
              </a:lnSpc>
              <a:buFont typeface="Wingdings" pitchFamily="2" charset="2"/>
              <a:buChar char="p"/>
            </a:pPr>
            <a:r>
              <a:rPr kumimoji="1" lang="zh-CN" altLang="en-US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分析阶段：利用</a:t>
            </a:r>
            <a:r>
              <a:rPr kumimoji="1" lang="en-US" altLang="zh-CN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checkpoint</a:t>
            </a:r>
            <a:r>
              <a:rPr kumimoji="1" lang="zh-CN" altLang="en-US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读取当时脏页表和事务表，扫描日志，重构脏页表和事务表</a:t>
            </a:r>
            <a:endParaRPr kumimoji="1" lang="en-US" altLang="zh-CN" sz="20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marL="285750" indent="-285750">
              <a:lnSpc>
                <a:spcPct val="140000"/>
              </a:lnSpc>
              <a:buFont typeface="Wingdings" pitchFamily="2" charset="2"/>
              <a:buChar char="p"/>
            </a:pPr>
            <a:r>
              <a:rPr kumimoji="1" lang="zh-CN" altLang="en-US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重做阶段：利用恢复的脏页表重放历史，将数据库恢复到崩溃前的状态</a:t>
            </a:r>
            <a:endParaRPr kumimoji="1" lang="en-US" altLang="zh-CN" sz="20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marL="285750" indent="-285750">
              <a:lnSpc>
                <a:spcPct val="140000"/>
              </a:lnSpc>
              <a:buFont typeface="Wingdings" pitchFamily="2" charset="2"/>
              <a:buChar char="p"/>
            </a:pPr>
            <a:r>
              <a:rPr kumimoji="1" lang="zh-CN" altLang="en-US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撤销阶段：利用活跃事务表回滚崩溃时刻未完成的事务</a:t>
            </a:r>
            <a:endParaRPr kumimoji="1" lang="en-US" altLang="zh-CN" sz="20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marL="285750" indent="-285750">
              <a:lnSpc>
                <a:spcPct val="140000"/>
              </a:lnSpc>
              <a:buFont typeface="Wingdings" pitchFamily="2" charset="2"/>
              <a:buChar char="p"/>
            </a:pPr>
            <a:r>
              <a:rPr kumimoji="1" lang="zh-CN" altLang="en-US" sz="2000" b="1" dirty="0">
                <a:solidFill>
                  <a:srgbClr val="701988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日志截断（</a:t>
            </a:r>
            <a:r>
              <a:rPr kumimoji="1" lang="en" altLang="zh-CN" sz="2000" b="1" dirty="0">
                <a:solidFill>
                  <a:srgbClr val="701988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truncated</a:t>
            </a:r>
            <a:r>
              <a:rPr kumimoji="1" lang="zh-CN" altLang="en" sz="2000" b="1" dirty="0">
                <a:solidFill>
                  <a:srgbClr val="701988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）</a:t>
            </a:r>
            <a:r>
              <a:rPr kumimoji="1" lang="en-US" altLang="zh-CN" sz="2000" b="1" dirty="0">
                <a:solidFill>
                  <a:srgbClr val="701988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:</a:t>
            </a:r>
            <a:r>
              <a:rPr kumimoji="1" lang="zh-CN" altLang="en-US" sz="2000" b="1" dirty="0">
                <a:solidFill>
                  <a:srgbClr val="701988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撤销点以前的日志可以删除。</a:t>
            </a:r>
            <a:endParaRPr kumimoji="1" lang="en-US" altLang="zh-CN" sz="2000" b="1" dirty="0">
              <a:solidFill>
                <a:srgbClr val="701988"/>
              </a:solidFill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marL="800100" lvl="1" indent="-34290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kumimoji="1" lang="en-US" altLang="zh-CN" sz="2000" b="1" dirty="0">
                <a:solidFill>
                  <a:srgbClr val="701988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min(</a:t>
            </a:r>
            <a:r>
              <a:rPr kumimoji="1" lang="zh-CN" altLang="en-US" sz="2000" b="1" dirty="0">
                <a:solidFill>
                  <a:srgbClr val="701988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 </a:t>
            </a:r>
            <a:r>
              <a:rPr kumimoji="1" lang="en-US" altLang="zh-CN" sz="2000" b="1" dirty="0" err="1">
                <a:solidFill>
                  <a:srgbClr val="701988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minLSN</a:t>
            </a:r>
            <a:r>
              <a:rPr kumimoji="1" lang="en-US" altLang="zh-CN" sz="2000" b="1" dirty="0">
                <a:solidFill>
                  <a:srgbClr val="701988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(</a:t>
            </a:r>
            <a:r>
              <a:rPr kumimoji="1" lang="zh-CN" altLang="en-US" sz="2000" b="1" dirty="0">
                <a:solidFill>
                  <a:srgbClr val="701988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脏页表</a:t>
            </a:r>
            <a:r>
              <a:rPr kumimoji="1" lang="en-US" altLang="zh-CN" sz="2000" b="1" dirty="0">
                <a:solidFill>
                  <a:srgbClr val="701988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),</a:t>
            </a:r>
            <a:r>
              <a:rPr kumimoji="1" lang="zh-CN" altLang="en-US" sz="2000" b="1" dirty="0">
                <a:solidFill>
                  <a:srgbClr val="701988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 </a:t>
            </a:r>
            <a:r>
              <a:rPr kumimoji="1" lang="en-US" altLang="zh-CN" sz="2000" b="1" dirty="0" err="1">
                <a:solidFill>
                  <a:srgbClr val="701988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minLSN</a:t>
            </a:r>
            <a:r>
              <a:rPr kumimoji="1" lang="en-US" altLang="zh-CN" sz="2000" b="1" dirty="0">
                <a:solidFill>
                  <a:srgbClr val="701988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(</a:t>
            </a:r>
            <a:r>
              <a:rPr kumimoji="1" lang="zh-CN" altLang="en-US" sz="2000" b="1" dirty="0">
                <a:solidFill>
                  <a:srgbClr val="701988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活跃事务</a:t>
            </a:r>
            <a:r>
              <a:rPr kumimoji="1" lang="en-US" altLang="zh-CN" sz="2000" b="1" dirty="0">
                <a:solidFill>
                  <a:srgbClr val="701988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)</a:t>
            </a:r>
            <a:r>
              <a:rPr kumimoji="1" lang="zh-CN" altLang="en-US" sz="2000" b="1" dirty="0">
                <a:solidFill>
                  <a:srgbClr val="701988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 </a:t>
            </a:r>
            <a:r>
              <a:rPr kumimoji="1" lang="en-US" altLang="zh-CN" sz="2000" b="1" dirty="0">
                <a:solidFill>
                  <a:srgbClr val="701988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)</a:t>
            </a:r>
            <a:endParaRPr kumimoji="1" lang="zh-CN" altLang="en" sz="2000" b="1" dirty="0">
              <a:solidFill>
                <a:srgbClr val="701988"/>
              </a:solidFill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3D8CB9AD-D4E9-A57D-0306-AF0280ABBA1F}"/>
              </a:ext>
            </a:extLst>
          </p:cNvPr>
          <p:cNvGrpSpPr/>
          <p:nvPr/>
        </p:nvGrpSpPr>
        <p:grpSpPr>
          <a:xfrm>
            <a:off x="5275832" y="1424157"/>
            <a:ext cx="6224113" cy="4778694"/>
            <a:chOff x="578378" y="697990"/>
            <a:chExt cx="6618765" cy="5921863"/>
          </a:xfrm>
        </p:grpSpPr>
        <p:grpSp>
          <p:nvGrpSpPr>
            <p:cNvPr id="52" name="组 17">
              <a:extLst>
                <a:ext uri="{FF2B5EF4-FFF2-40B4-BE49-F238E27FC236}">
                  <a16:creationId xmlns:a16="http://schemas.microsoft.com/office/drawing/2014/main" id="{3ADE113B-C747-8DC1-4773-4D6FC9636618}"/>
                </a:ext>
              </a:extLst>
            </p:cNvPr>
            <p:cNvGrpSpPr/>
            <p:nvPr/>
          </p:nvGrpSpPr>
          <p:grpSpPr>
            <a:xfrm>
              <a:off x="3521155" y="801901"/>
              <a:ext cx="1704108" cy="5181600"/>
              <a:chOff x="4410365" y="1006764"/>
              <a:chExt cx="1768765" cy="5181600"/>
            </a:xfrm>
          </p:grpSpPr>
          <p:sp>
            <p:nvSpPr>
              <p:cNvPr id="53" name="矩形 52">
                <a:extLst>
                  <a:ext uri="{FF2B5EF4-FFF2-40B4-BE49-F238E27FC236}">
                    <a16:creationId xmlns:a16="http://schemas.microsoft.com/office/drawing/2014/main" id="{BEDCE5F4-547A-1FC3-646F-E34AC1C9EC13}"/>
                  </a:ext>
                </a:extLst>
              </p:cNvPr>
              <p:cNvSpPr/>
              <p:nvPr/>
            </p:nvSpPr>
            <p:spPr>
              <a:xfrm>
                <a:off x="4424218" y="1006764"/>
                <a:ext cx="1736437" cy="518160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b="1">
                  <a:latin typeface="微软雅黑" panose="020B0503020204020204" pitchFamily="82" charset="2"/>
                  <a:ea typeface="微软雅黑" panose="020B0503020204020204" pitchFamily="82" charset="2"/>
                </a:endParaRPr>
              </a:p>
            </p:txBody>
          </p:sp>
          <p:cxnSp>
            <p:nvCxnSpPr>
              <p:cNvPr id="54" name="直线连接符 53">
                <a:extLst>
                  <a:ext uri="{FF2B5EF4-FFF2-40B4-BE49-F238E27FC236}">
                    <a16:creationId xmlns:a16="http://schemas.microsoft.com/office/drawing/2014/main" id="{B5927766-9C6E-9B3D-866A-D5385722680E}"/>
                  </a:ext>
                </a:extLst>
              </p:cNvPr>
              <p:cNvCxnSpPr/>
              <p:nvPr/>
            </p:nvCxnSpPr>
            <p:spPr>
              <a:xfrm>
                <a:off x="4424218" y="1440873"/>
                <a:ext cx="1736437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直线连接符 54">
                <a:extLst>
                  <a:ext uri="{FF2B5EF4-FFF2-40B4-BE49-F238E27FC236}">
                    <a16:creationId xmlns:a16="http://schemas.microsoft.com/office/drawing/2014/main" id="{B32EE1B3-421C-C1AA-C363-8976F9250A9D}"/>
                  </a:ext>
                </a:extLst>
              </p:cNvPr>
              <p:cNvCxnSpPr/>
              <p:nvPr/>
            </p:nvCxnSpPr>
            <p:spPr>
              <a:xfrm>
                <a:off x="4410365" y="1851889"/>
                <a:ext cx="1736437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直线连接符 55">
                <a:extLst>
                  <a:ext uri="{FF2B5EF4-FFF2-40B4-BE49-F238E27FC236}">
                    <a16:creationId xmlns:a16="http://schemas.microsoft.com/office/drawing/2014/main" id="{8C9B6805-9A5C-72DE-6ADA-A0B0C26C22E5}"/>
                  </a:ext>
                </a:extLst>
              </p:cNvPr>
              <p:cNvCxnSpPr/>
              <p:nvPr/>
            </p:nvCxnSpPr>
            <p:spPr>
              <a:xfrm>
                <a:off x="4414985" y="2281380"/>
                <a:ext cx="1736437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直线连接符 56">
                <a:extLst>
                  <a:ext uri="{FF2B5EF4-FFF2-40B4-BE49-F238E27FC236}">
                    <a16:creationId xmlns:a16="http://schemas.microsoft.com/office/drawing/2014/main" id="{0DC615CF-746A-BE68-A177-F42A6D77EB4E}"/>
                  </a:ext>
                </a:extLst>
              </p:cNvPr>
              <p:cNvCxnSpPr/>
              <p:nvPr/>
            </p:nvCxnSpPr>
            <p:spPr>
              <a:xfrm>
                <a:off x="4410366" y="2692399"/>
                <a:ext cx="1736437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直线连接符 57">
                <a:extLst>
                  <a:ext uri="{FF2B5EF4-FFF2-40B4-BE49-F238E27FC236}">
                    <a16:creationId xmlns:a16="http://schemas.microsoft.com/office/drawing/2014/main" id="{6FE695DC-992C-0AB0-2870-85A2AAF9AD85}"/>
                  </a:ext>
                </a:extLst>
              </p:cNvPr>
              <p:cNvCxnSpPr/>
              <p:nvPr/>
            </p:nvCxnSpPr>
            <p:spPr>
              <a:xfrm>
                <a:off x="4442693" y="3112658"/>
                <a:ext cx="1736437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直线连接符 58">
                <a:extLst>
                  <a:ext uri="{FF2B5EF4-FFF2-40B4-BE49-F238E27FC236}">
                    <a16:creationId xmlns:a16="http://schemas.microsoft.com/office/drawing/2014/main" id="{4C8F9BE7-CF09-F3E4-006D-F3FE8DDC8FA2}"/>
                  </a:ext>
                </a:extLst>
              </p:cNvPr>
              <p:cNvCxnSpPr/>
              <p:nvPr/>
            </p:nvCxnSpPr>
            <p:spPr>
              <a:xfrm>
                <a:off x="4419597" y="4918362"/>
                <a:ext cx="1736437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直线连接符 59">
                <a:extLst>
                  <a:ext uri="{FF2B5EF4-FFF2-40B4-BE49-F238E27FC236}">
                    <a16:creationId xmlns:a16="http://schemas.microsoft.com/office/drawing/2014/main" id="{9B90474E-4044-3BA3-6405-A991B4A0148E}"/>
                  </a:ext>
                </a:extLst>
              </p:cNvPr>
              <p:cNvCxnSpPr/>
              <p:nvPr/>
            </p:nvCxnSpPr>
            <p:spPr>
              <a:xfrm>
                <a:off x="4410365" y="4488873"/>
                <a:ext cx="1736437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直线连接符 60">
                <a:extLst>
                  <a:ext uri="{FF2B5EF4-FFF2-40B4-BE49-F238E27FC236}">
                    <a16:creationId xmlns:a16="http://schemas.microsoft.com/office/drawing/2014/main" id="{A48B8CAF-C915-9803-47B8-0153A0CD9A51}"/>
                  </a:ext>
                </a:extLst>
              </p:cNvPr>
              <p:cNvCxnSpPr/>
              <p:nvPr/>
            </p:nvCxnSpPr>
            <p:spPr>
              <a:xfrm>
                <a:off x="4410365" y="4013201"/>
                <a:ext cx="1736437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直线连接符 61">
                <a:extLst>
                  <a:ext uri="{FF2B5EF4-FFF2-40B4-BE49-F238E27FC236}">
                    <a16:creationId xmlns:a16="http://schemas.microsoft.com/office/drawing/2014/main" id="{63D42933-7E39-C8BB-5A63-8E0505D76249}"/>
                  </a:ext>
                </a:extLst>
              </p:cNvPr>
              <p:cNvCxnSpPr/>
              <p:nvPr/>
            </p:nvCxnSpPr>
            <p:spPr>
              <a:xfrm>
                <a:off x="4414982" y="3565236"/>
                <a:ext cx="1736437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直线连接符 62">
                <a:extLst>
                  <a:ext uri="{FF2B5EF4-FFF2-40B4-BE49-F238E27FC236}">
                    <a16:creationId xmlns:a16="http://schemas.microsoft.com/office/drawing/2014/main" id="{632E95FE-620C-26DA-6029-B3B1106F290B}"/>
                  </a:ext>
                </a:extLst>
              </p:cNvPr>
              <p:cNvCxnSpPr/>
              <p:nvPr/>
            </p:nvCxnSpPr>
            <p:spPr>
              <a:xfrm>
                <a:off x="4424218" y="5329376"/>
                <a:ext cx="1736437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直线连接符 63">
                <a:extLst>
                  <a:ext uri="{FF2B5EF4-FFF2-40B4-BE49-F238E27FC236}">
                    <a16:creationId xmlns:a16="http://schemas.microsoft.com/office/drawing/2014/main" id="{7A223834-DA68-3C12-1920-BEAEBA5E4299}"/>
                  </a:ext>
                </a:extLst>
              </p:cNvPr>
              <p:cNvCxnSpPr/>
              <p:nvPr/>
            </p:nvCxnSpPr>
            <p:spPr>
              <a:xfrm>
                <a:off x="4442693" y="5758872"/>
                <a:ext cx="1736437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5" name="右大括号 64">
              <a:extLst>
                <a:ext uri="{FF2B5EF4-FFF2-40B4-BE49-F238E27FC236}">
                  <a16:creationId xmlns:a16="http://schemas.microsoft.com/office/drawing/2014/main" id="{0E71A264-F57C-D745-8A7C-B3734DC539C3}"/>
                </a:ext>
              </a:extLst>
            </p:cNvPr>
            <p:cNvSpPr/>
            <p:nvPr/>
          </p:nvSpPr>
          <p:spPr>
            <a:xfrm>
              <a:off x="3014785" y="786855"/>
              <a:ext cx="415636" cy="900584"/>
            </a:xfrm>
            <a:prstGeom prst="rightBrac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 b="1">
                <a:latin typeface="微软雅黑" panose="020B0503020204020204" pitchFamily="82" charset="2"/>
                <a:ea typeface="微软雅黑" panose="020B0503020204020204" pitchFamily="82" charset="2"/>
              </a:endParaRPr>
            </a:p>
          </p:txBody>
        </p:sp>
        <p:sp>
          <p:nvSpPr>
            <p:cNvPr id="66" name="右大括号 65">
              <a:extLst>
                <a:ext uri="{FF2B5EF4-FFF2-40B4-BE49-F238E27FC236}">
                  <a16:creationId xmlns:a16="http://schemas.microsoft.com/office/drawing/2014/main" id="{337A4986-6A5D-A20C-0ABF-0F3FCEBB722F}"/>
                </a:ext>
              </a:extLst>
            </p:cNvPr>
            <p:cNvSpPr/>
            <p:nvPr/>
          </p:nvSpPr>
          <p:spPr>
            <a:xfrm>
              <a:off x="3047115" y="2023409"/>
              <a:ext cx="415636" cy="1205342"/>
            </a:xfrm>
            <a:prstGeom prst="rightBrac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 b="1">
                <a:latin typeface="微软雅黑" panose="020B0503020204020204" pitchFamily="82" charset="2"/>
                <a:ea typeface="微软雅黑" panose="020B0503020204020204" pitchFamily="82" charset="2"/>
              </a:endParaRPr>
            </a:p>
          </p:txBody>
        </p:sp>
        <p:sp>
          <p:nvSpPr>
            <p:cNvPr id="67" name="右大括号 66">
              <a:extLst>
                <a:ext uri="{FF2B5EF4-FFF2-40B4-BE49-F238E27FC236}">
                  <a16:creationId xmlns:a16="http://schemas.microsoft.com/office/drawing/2014/main" id="{FB5D09E3-3DB8-B1E9-D5CF-D0DE2021D823}"/>
                </a:ext>
              </a:extLst>
            </p:cNvPr>
            <p:cNvSpPr/>
            <p:nvPr/>
          </p:nvSpPr>
          <p:spPr>
            <a:xfrm>
              <a:off x="3070205" y="3838355"/>
              <a:ext cx="415636" cy="1205342"/>
            </a:xfrm>
            <a:prstGeom prst="rightBrac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 b="1">
                <a:latin typeface="微软雅黑" panose="020B0503020204020204" pitchFamily="82" charset="2"/>
                <a:ea typeface="微软雅黑" panose="020B0503020204020204" pitchFamily="82" charset="2"/>
              </a:endParaRPr>
            </a:p>
          </p:txBody>
        </p:sp>
        <p:sp>
          <p:nvSpPr>
            <p:cNvPr id="68" name="文本框 67">
              <a:extLst>
                <a:ext uri="{FF2B5EF4-FFF2-40B4-BE49-F238E27FC236}">
                  <a16:creationId xmlns:a16="http://schemas.microsoft.com/office/drawing/2014/main" id="{9008E82F-F7A7-C4A3-E35B-1593F4E9F648}"/>
                </a:ext>
              </a:extLst>
            </p:cNvPr>
            <p:cNvSpPr txBox="1"/>
            <p:nvPr/>
          </p:nvSpPr>
          <p:spPr>
            <a:xfrm>
              <a:off x="1490787" y="801901"/>
              <a:ext cx="1653309" cy="6968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b="1" dirty="0">
                  <a:latin typeface="微软雅黑" panose="020B0503020204020204" pitchFamily="82" charset="2"/>
                  <a:ea typeface="微软雅黑" panose="020B0503020204020204" pitchFamily="82" charset="2"/>
                </a:rPr>
                <a:t>活跃事务中最旧的日志记录</a:t>
              </a:r>
            </a:p>
          </p:txBody>
        </p:sp>
        <p:sp>
          <p:nvSpPr>
            <p:cNvPr id="69" name="文本框 68">
              <a:extLst>
                <a:ext uri="{FF2B5EF4-FFF2-40B4-BE49-F238E27FC236}">
                  <a16:creationId xmlns:a16="http://schemas.microsoft.com/office/drawing/2014/main" id="{4E0D15ED-0D60-4665-1707-6C9840E64C0B}"/>
                </a:ext>
              </a:extLst>
            </p:cNvPr>
            <p:cNvSpPr txBox="1"/>
            <p:nvPr/>
          </p:nvSpPr>
          <p:spPr>
            <a:xfrm>
              <a:off x="1479580" y="2339968"/>
              <a:ext cx="1653309" cy="6968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b="1" dirty="0">
                  <a:latin typeface="微软雅黑" panose="020B0503020204020204" pitchFamily="82" charset="2"/>
                  <a:ea typeface="微软雅黑" panose="020B0503020204020204" pitchFamily="82" charset="2"/>
                </a:rPr>
                <a:t>脏页表中最旧的</a:t>
              </a:r>
              <a:r>
                <a:rPr kumimoji="1" lang="en-US" altLang="zh-CN" dirty="0">
                  <a:latin typeface="微软雅黑" panose="020B0503020204020204" pitchFamily="82" charset="2"/>
                  <a:ea typeface="微软雅黑" panose="020B0503020204020204" pitchFamily="82" charset="2"/>
                  <a:cs typeface="Times New Roman" panose="02020603050405020304" pitchFamily="18" charset="0"/>
                </a:rPr>
                <a:t>RecLSN</a:t>
              </a:r>
              <a:endParaRPr kumimoji="1" lang="zh-CN" altLang="en-US" dirty="0">
                <a:latin typeface="微软雅黑" panose="020B0503020204020204" pitchFamily="82" charset="2"/>
                <a:ea typeface="微软雅黑" panose="020B0503020204020204" pitchFamily="82" charset="2"/>
                <a:cs typeface="Times New Roman" panose="02020603050405020304" pitchFamily="18" charset="0"/>
              </a:endParaRPr>
            </a:p>
          </p:txBody>
        </p:sp>
        <p:sp>
          <p:nvSpPr>
            <p:cNvPr id="70" name="文本框 69">
              <a:extLst>
                <a:ext uri="{FF2B5EF4-FFF2-40B4-BE49-F238E27FC236}">
                  <a16:creationId xmlns:a16="http://schemas.microsoft.com/office/drawing/2014/main" id="{9DDB5F5A-394A-FD80-1636-66BCCF939386}"/>
                </a:ext>
              </a:extLst>
            </p:cNvPr>
            <p:cNvSpPr txBox="1"/>
            <p:nvPr/>
          </p:nvSpPr>
          <p:spPr>
            <a:xfrm>
              <a:off x="1476427" y="4117862"/>
              <a:ext cx="1653309" cy="6968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b="1" dirty="0">
                  <a:latin typeface="微软雅黑" panose="020B0503020204020204" pitchFamily="82" charset="2"/>
                  <a:ea typeface="微软雅黑" panose="020B0503020204020204" pitchFamily="82" charset="2"/>
                </a:rPr>
                <a:t>最后一个检查点的开始位置</a:t>
              </a:r>
            </a:p>
          </p:txBody>
        </p:sp>
        <p:sp>
          <p:nvSpPr>
            <p:cNvPr id="71" name="文本框 70">
              <a:extLst>
                <a:ext uri="{FF2B5EF4-FFF2-40B4-BE49-F238E27FC236}">
                  <a16:creationId xmlns:a16="http://schemas.microsoft.com/office/drawing/2014/main" id="{6CA7BF1B-9184-6AA0-439A-09B7F60D15B1}"/>
                </a:ext>
              </a:extLst>
            </p:cNvPr>
            <p:cNvSpPr txBox="1"/>
            <p:nvPr/>
          </p:nvSpPr>
          <p:spPr>
            <a:xfrm>
              <a:off x="5335029" y="4075106"/>
              <a:ext cx="685630" cy="3982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b="1" dirty="0">
                  <a:latin typeface="微软雅黑" panose="020B0503020204020204" pitchFamily="82" charset="2"/>
                  <a:ea typeface="微软雅黑" panose="020B0503020204020204" pitchFamily="82" charset="2"/>
                </a:rPr>
                <a:t>分析</a:t>
              </a:r>
            </a:p>
          </p:txBody>
        </p:sp>
        <p:sp>
          <p:nvSpPr>
            <p:cNvPr id="72" name="文本框 71">
              <a:extLst>
                <a:ext uri="{FF2B5EF4-FFF2-40B4-BE49-F238E27FC236}">
                  <a16:creationId xmlns:a16="http://schemas.microsoft.com/office/drawing/2014/main" id="{26F323F2-8758-FD7E-1346-5A38B5399C2A}"/>
                </a:ext>
              </a:extLst>
            </p:cNvPr>
            <p:cNvSpPr txBox="1"/>
            <p:nvPr/>
          </p:nvSpPr>
          <p:spPr>
            <a:xfrm>
              <a:off x="5945443" y="2293800"/>
              <a:ext cx="685630" cy="3982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b="1" dirty="0">
                  <a:latin typeface="微软雅黑" panose="020B0503020204020204" pitchFamily="82" charset="2"/>
                  <a:ea typeface="微软雅黑" panose="020B0503020204020204" pitchFamily="82" charset="2"/>
                </a:rPr>
                <a:t>重做</a:t>
              </a:r>
            </a:p>
          </p:txBody>
        </p:sp>
        <p:sp>
          <p:nvSpPr>
            <p:cNvPr id="73" name="文本框 72">
              <a:extLst>
                <a:ext uri="{FF2B5EF4-FFF2-40B4-BE49-F238E27FC236}">
                  <a16:creationId xmlns:a16="http://schemas.microsoft.com/office/drawing/2014/main" id="{893E560E-37BB-4024-C807-B82FD7F9146A}"/>
                </a:ext>
              </a:extLst>
            </p:cNvPr>
            <p:cNvSpPr txBox="1"/>
            <p:nvPr/>
          </p:nvSpPr>
          <p:spPr>
            <a:xfrm>
              <a:off x="6511513" y="697990"/>
              <a:ext cx="685630" cy="3982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b="1" dirty="0">
                  <a:latin typeface="微软雅黑" panose="020B0503020204020204" pitchFamily="82" charset="2"/>
                  <a:ea typeface="微软雅黑" panose="020B0503020204020204" pitchFamily="82" charset="2"/>
                </a:rPr>
                <a:t>撤销</a:t>
              </a:r>
            </a:p>
          </p:txBody>
        </p:sp>
        <p:sp>
          <p:nvSpPr>
            <p:cNvPr id="74" name="文本框 73">
              <a:extLst>
                <a:ext uri="{FF2B5EF4-FFF2-40B4-BE49-F238E27FC236}">
                  <a16:creationId xmlns:a16="http://schemas.microsoft.com/office/drawing/2014/main" id="{B1120E09-0F11-B0DE-B392-E7A927AA8A8E}"/>
                </a:ext>
              </a:extLst>
            </p:cNvPr>
            <p:cNvSpPr txBox="1"/>
            <p:nvPr/>
          </p:nvSpPr>
          <p:spPr>
            <a:xfrm>
              <a:off x="3462751" y="6159053"/>
              <a:ext cx="2139066" cy="3982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b="1" dirty="0">
                  <a:latin typeface="微软雅黑" panose="020B0503020204020204" pitchFamily="82" charset="2"/>
                  <a:ea typeface="微软雅黑" panose="020B0503020204020204" pitchFamily="82" charset="2"/>
                </a:rPr>
                <a:t>崩溃发生的位置</a:t>
              </a:r>
            </a:p>
          </p:txBody>
        </p:sp>
        <p:sp>
          <p:nvSpPr>
            <p:cNvPr id="75" name="文本框 74">
              <a:extLst>
                <a:ext uri="{FF2B5EF4-FFF2-40B4-BE49-F238E27FC236}">
                  <a16:creationId xmlns:a16="http://schemas.microsoft.com/office/drawing/2014/main" id="{AA958362-C078-F851-75AE-AD09E8134CF7}"/>
                </a:ext>
              </a:extLst>
            </p:cNvPr>
            <p:cNvSpPr txBox="1"/>
            <p:nvPr/>
          </p:nvSpPr>
          <p:spPr>
            <a:xfrm rot="16200000">
              <a:off x="361271" y="2764839"/>
              <a:ext cx="1393707" cy="387851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kumimoji="1" lang="zh-CN" altLang="en-US" sz="2400" b="1" dirty="0">
                  <a:latin typeface="微软雅黑" panose="020B0503020204020204" pitchFamily="82" charset="2"/>
                  <a:ea typeface="微软雅黑" panose="020B0503020204020204" pitchFamily="82" charset="2"/>
                </a:rPr>
                <a:t>时间轴</a:t>
              </a:r>
            </a:p>
          </p:txBody>
        </p:sp>
        <p:sp>
          <p:nvSpPr>
            <p:cNvPr id="76" name="下箭头 75">
              <a:extLst>
                <a:ext uri="{FF2B5EF4-FFF2-40B4-BE49-F238E27FC236}">
                  <a16:creationId xmlns:a16="http://schemas.microsoft.com/office/drawing/2014/main" id="{2953A66E-273F-7D0C-21B2-C2440881C911}"/>
                </a:ext>
              </a:extLst>
            </p:cNvPr>
            <p:cNvSpPr/>
            <p:nvPr/>
          </p:nvSpPr>
          <p:spPr>
            <a:xfrm>
              <a:off x="578378" y="1067322"/>
              <a:ext cx="944346" cy="4933424"/>
            </a:xfrm>
            <a:prstGeom prst="downArrow">
              <a:avLst>
                <a:gd name="adj1" fmla="val 50000"/>
                <a:gd name="adj2" fmla="val 154653"/>
              </a:avLst>
            </a:prstGeom>
            <a:solidFill>
              <a:srgbClr val="701988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b="1">
                <a:latin typeface="微软雅黑" panose="020B0503020204020204" pitchFamily="82" charset="2"/>
                <a:ea typeface="微软雅黑" panose="020B0503020204020204" pitchFamily="82" charset="2"/>
              </a:endParaRPr>
            </a:p>
          </p:txBody>
        </p:sp>
        <p:cxnSp>
          <p:nvCxnSpPr>
            <p:cNvPr id="77" name="直线连接符 76">
              <a:extLst>
                <a:ext uri="{FF2B5EF4-FFF2-40B4-BE49-F238E27FC236}">
                  <a16:creationId xmlns:a16="http://schemas.microsoft.com/office/drawing/2014/main" id="{FA6DC295-4AC1-5FE7-B6CB-7B03363BEB0F}"/>
                </a:ext>
              </a:extLst>
            </p:cNvPr>
            <p:cNvCxnSpPr>
              <a:cxnSpLocks/>
            </p:cNvCxnSpPr>
            <p:nvPr/>
          </p:nvCxnSpPr>
          <p:spPr>
            <a:xfrm>
              <a:off x="3552301" y="1067322"/>
              <a:ext cx="3538162" cy="0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线连接符 77">
              <a:extLst>
                <a:ext uri="{FF2B5EF4-FFF2-40B4-BE49-F238E27FC236}">
                  <a16:creationId xmlns:a16="http://schemas.microsoft.com/office/drawing/2014/main" id="{F5B9E168-3C2F-50CE-EE45-733DAABEB46A}"/>
                </a:ext>
              </a:extLst>
            </p:cNvPr>
            <p:cNvCxnSpPr>
              <a:cxnSpLocks/>
            </p:cNvCxnSpPr>
            <p:nvPr/>
          </p:nvCxnSpPr>
          <p:spPr>
            <a:xfrm>
              <a:off x="3537798" y="2663132"/>
              <a:ext cx="2954003" cy="0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线连接符 78">
              <a:extLst>
                <a:ext uri="{FF2B5EF4-FFF2-40B4-BE49-F238E27FC236}">
                  <a16:creationId xmlns:a16="http://schemas.microsoft.com/office/drawing/2014/main" id="{093ED8E4-3806-D4B7-711E-1775BD27F9CE}"/>
                </a:ext>
              </a:extLst>
            </p:cNvPr>
            <p:cNvCxnSpPr/>
            <p:nvPr/>
          </p:nvCxnSpPr>
          <p:spPr>
            <a:xfrm>
              <a:off x="3516596" y="4445467"/>
              <a:ext cx="2504062" cy="0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椭圆 79">
              <a:extLst>
                <a:ext uri="{FF2B5EF4-FFF2-40B4-BE49-F238E27FC236}">
                  <a16:creationId xmlns:a16="http://schemas.microsoft.com/office/drawing/2014/main" id="{75A72377-F889-E708-A93B-1A5828D86A0F}"/>
                </a:ext>
              </a:extLst>
            </p:cNvPr>
            <p:cNvSpPr/>
            <p:nvPr/>
          </p:nvSpPr>
          <p:spPr>
            <a:xfrm>
              <a:off x="5445812" y="6159053"/>
              <a:ext cx="459970" cy="4608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 b="1" dirty="0">
                  <a:latin typeface="微软雅黑" panose="020B0503020204020204" pitchFamily="82" charset="2"/>
                  <a:ea typeface="微软雅黑" panose="020B0503020204020204" pitchFamily="82" charset="2"/>
                  <a:cs typeface="Times New Roman" panose="02020603050405020304" pitchFamily="18" charset="0"/>
                </a:rPr>
                <a:t>1</a:t>
              </a:r>
              <a:endParaRPr kumimoji="1" lang="zh-CN" altLang="en-US" b="1" dirty="0">
                <a:latin typeface="微软雅黑" panose="020B0503020204020204" pitchFamily="82" charset="2"/>
                <a:ea typeface="微软雅黑" panose="020B0503020204020204" pitchFamily="82" charset="2"/>
                <a:cs typeface="Times New Roman" panose="02020603050405020304" pitchFamily="18" charset="0"/>
              </a:endParaRPr>
            </a:p>
          </p:txBody>
        </p:sp>
        <p:sp>
          <p:nvSpPr>
            <p:cNvPr id="81" name="椭圆 80">
              <a:extLst>
                <a:ext uri="{FF2B5EF4-FFF2-40B4-BE49-F238E27FC236}">
                  <a16:creationId xmlns:a16="http://schemas.microsoft.com/office/drawing/2014/main" id="{7CF4ED99-394C-CEEC-BA51-1F1D1C63BA9B}"/>
                </a:ext>
              </a:extLst>
            </p:cNvPr>
            <p:cNvSpPr/>
            <p:nvPr/>
          </p:nvSpPr>
          <p:spPr>
            <a:xfrm>
              <a:off x="6636628" y="6147446"/>
              <a:ext cx="460800" cy="4608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 b="1" dirty="0">
                  <a:latin typeface="微软雅黑" panose="020B0503020204020204" pitchFamily="82" charset="2"/>
                  <a:ea typeface="微软雅黑" panose="020B0503020204020204" pitchFamily="82" charset="2"/>
                  <a:cs typeface="Times New Roman" panose="02020603050405020304" pitchFamily="18" charset="0"/>
                </a:rPr>
                <a:t>3</a:t>
              </a:r>
              <a:endParaRPr kumimoji="1" lang="zh-CN" altLang="en-US" b="1" dirty="0">
                <a:latin typeface="微软雅黑" panose="020B0503020204020204" pitchFamily="82" charset="2"/>
                <a:ea typeface="微软雅黑" panose="020B0503020204020204" pitchFamily="82" charset="2"/>
                <a:cs typeface="Times New Roman" panose="02020603050405020304" pitchFamily="18" charset="0"/>
              </a:endParaRPr>
            </a:p>
          </p:txBody>
        </p:sp>
        <p:sp>
          <p:nvSpPr>
            <p:cNvPr id="82" name="椭圆 81">
              <a:extLst>
                <a:ext uri="{FF2B5EF4-FFF2-40B4-BE49-F238E27FC236}">
                  <a16:creationId xmlns:a16="http://schemas.microsoft.com/office/drawing/2014/main" id="{71314402-7696-9035-6062-9E2163C84F91}"/>
                </a:ext>
              </a:extLst>
            </p:cNvPr>
            <p:cNvSpPr/>
            <p:nvPr/>
          </p:nvSpPr>
          <p:spPr>
            <a:xfrm>
              <a:off x="6041793" y="6146353"/>
              <a:ext cx="460800" cy="4608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 b="1" dirty="0">
                  <a:latin typeface="微软雅黑" panose="020B0503020204020204" pitchFamily="82" charset="2"/>
                  <a:ea typeface="微软雅黑" panose="020B0503020204020204" pitchFamily="82" charset="2"/>
                  <a:cs typeface="Times New Roman" panose="02020603050405020304" pitchFamily="18" charset="0"/>
                </a:rPr>
                <a:t>2</a:t>
              </a:r>
              <a:endParaRPr kumimoji="1" lang="zh-CN" altLang="en-US" b="1" dirty="0">
                <a:latin typeface="微软雅黑" panose="020B0503020204020204" pitchFamily="82" charset="2"/>
                <a:ea typeface="微软雅黑" panose="020B0503020204020204" pitchFamily="82" charset="2"/>
                <a:cs typeface="Times New Roman" panose="02020603050405020304" pitchFamily="18" charset="0"/>
              </a:endParaRPr>
            </a:p>
          </p:txBody>
        </p:sp>
        <p:cxnSp>
          <p:nvCxnSpPr>
            <p:cNvPr id="83" name="直线箭头连接符 82">
              <a:extLst>
                <a:ext uri="{FF2B5EF4-FFF2-40B4-BE49-F238E27FC236}">
                  <a16:creationId xmlns:a16="http://schemas.microsoft.com/office/drawing/2014/main" id="{7C12AD73-2796-92AC-EC4C-F7B761BDBFE7}"/>
                </a:ext>
              </a:extLst>
            </p:cNvPr>
            <p:cNvCxnSpPr>
              <a:cxnSpLocks/>
            </p:cNvCxnSpPr>
            <p:nvPr/>
          </p:nvCxnSpPr>
          <p:spPr>
            <a:xfrm>
              <a:off x="5639917" y="4486056"/>
              <a:ext cx="0" cy="1604815"/>
            </a:xfrm>
            <a:prstGeom prst="straightConnector1">
              <a:avLst/>
            </a:prstGeom>
            <a:ln w="133350">
              <a:solidFill>
                <a:schemeClr val="tx1"/>
              </a:solidFill>
              <a:headEnd w="lg" len="lg"/>
              <a:tailEnd type="triangl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线箭头连接符 83">
              <a:extLst>
                <a:ext uri="{FF2B5EF4-FFF2-40B4-BE49-F238E27FC236}">
                  <a16:creationId xmlns:a16="http://schemas.microsoft.com/office/drawing/2014/main" id="{3BC98D0C-CBF2-D1F0-1B66-26486016A655}"/>
                </a:ext>
              </a:extLst>
            </p:cNvPr>
            <p:cNvCxnSpPr>
              <a:cxnSpLocks/>
            </p:cNvCxnSpPr>
            <p:nvPr/>
          </p:nvCxnSpPr>
          <p:spPr>
            <a:xfrm>
              <a:off x="6262217" y="2688534"/>
              <a:ext cx="0" cy="3427737"/>
            </a:xfrm>
            <a:prstGeom prst="straightConnector1">
              <a:avLst/>
            </a:prstGeom>
            <a:ln w="133350">
              <a:solidFill>
                <a:schemeClr val="tx1"/>
              </a:solidFill>
              <a:headEnd w="lg" len="lg"/>
              <a:tailEnd type="triangl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线箭头连接符 84">
              <a:extLst>
                <a:ext uri="{FF2B5EF4-FFF2-40B4-BE49-F238E27FC236}">
                  <a16:creationId xmlns:a16="http://schemas.microsoft.com/office/drawing/2014/main" id="{0BF18722-BAC2-44A5-8528-EF94572E0741}"/>
                </a:ext>
              </a:extLst>
            </p:cNvPr>
            <p:cNvCxnSpPr>
              <a:cxnSpLocks/>
              <a:endCxn id="73" idx="2"/>
            </p:cNvCxnSpPr>
            <p:nvPr/>
          </p:nvCxnSpPr>
          <p:spPr>
            <a:xfrm flipV="1">
              <a:off x="6846418" y="1096192"/>
              <a:ext cx="7911" cy="4994679"/>
            </a:xfrm>
            <a:prstGeom prst="straightConnector1">
              <a:avLst/>
            </a:prstGeom>
            <a:ln w="133350">
              <a:solidFill>
                <a:schemeClr val="tx1"/>
              </a:solidFill>
              <a:headEnd w="lg" len="lg"/>
              <a:tailEnd type="triangl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文本框 85">
              <a:extLst>
                <a:ext uri="{FF2B5EF4-FFF2-40B4-BE49-F238E27FC236}">
                  <a16:creationId xmlns:a16="http://schemas.microsoft.com/office/drawing/2014/main" id="{5DD6C486-D861-0986-9B9A-2D0A1BF6CA2C}"/>
                </a:ext>
              </a:extLst>
            </p:cNvPr>
            <p:cNvSpPr txBox="1"/>
            <p:nvPr/>
          </p:nvSpPr>
          <p:spPr>
            <a:xfrm>
              <a:off x="3552303" y="1270767"/>
              <a:ext cx="1308299" cy="3982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dirty="0">
                  <a:latin typeface="微软雅黑" panose="020B0503020204020204" pitchFamily="82" charset="2"/>
                  <a:ea typeface="微软雅黑" panose="020B0503020204020204" pitchFamily="82" charset="2"/>
                  <a:cs typeface="Times New Roman" panose="02020603050405020304" pitchFamily="18" charset="0"/>
                </a:rPr>
                <a:t>LSN:010</a:t>
              </a:r>
              <a:endParaRPr kumimoji="1" lang="zh-CN" altLang="en-US" dirty="0">
                <a:latin typeface="微软雅黑" panose="020B0503020204020204" pitchFamily="82" charset="2"/>
                <a:ea typeface="微软雅黑" panose="020B0503020204020204" pitchFamily="82" charset="2"/>
                <a:cs typeface="Times New Roman" panose="02020603050405020304" pitchFamily="18" charset="0"/>
              </a:endParaRPr>
            </a:p>
          </p:txBody>
        </p:sp>
        <p:sp>
          <p:nvSpPr>
            <p:cNvPr id="87" name="文本框 86">
              <a:extLst>
                <a:ext uri="{FF2B5EF4-FFF2-40B4-BE49-F238E27FC236}">
                  <a16:creationId xmlns:a16="http://schemas.microsoft.com/office/drawing/2014/main" id="{B4B57388-3EFC-7462-0A62-CC043F056157}"/>
                </a:ext>
              </a:extLst>
            </p:cNvPr>
            <p:cNvSpPr txBox="1"/>
            <p:nvPr/>
          </p:nvSpPr>
          <p:spPr>
            <a:xfrm>
              <a:off x="3544260" y="1661027"/>
              <a:ext cx="959741" cy="431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2000" b="1" dirty="0">
                  <a:latin typeface="微软雅黑" panose="020B0503020204020204" pitchFamily="82" charset="2"/>
                  <a:ea typeface="微软雅黑" panose="020B0503020204020204" pitchFamily="82" charset="2"/>
                </a:rPr>
                <a:t>… …</a:t>
              </a:r>
              <a:endParaRPr kumimoji="1" lang="zh-CN" altLang="en-US" sz="2000" b="1" dirty="0">
                <a:latin typeface="微软雅黑" panose="020B0503020204020204" pitchFamily="82" charset="2"/>
                <a:ea typeface="微软雅黑" panose="020B0503020204020204" pitchFamily="82" charset="2"/>
              </a:endParaRPr>
            </a:p>
          </p:txBody>
        </p:sp>
        <p:sp>
          <p:nvSpPr>
            <p:cNvPr id="88" name="文本框 87">
              <a:extLst>
                <a:ext uri="{FF2B5EF4-FFF2-40B4-BE49-F238E27FC236}">
                  <a16:creationId xmlns:a16="http://schemas.microsoft.com/office/drawing/2014/main" id="{CD3B7350-CF0E-B55C-E2D1-5B8DEE5A03CC}"/>
                </a:ext>
              </a:extLst>
            </p:cNvPr>
            <p:cNvSpPr txBox="1"/>
            <p:nvPr/>
          </p:nvSpPr>
          <p:spPr>
            <a:xfrm>
              <a:off x="3565081" y="2986298"/>
              <a:ext cx="1308299" cy="3982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dirty="0">
                  <a:latin typeface="微软雅黑" panose="020B0503020204020204" pitchFamily="82" charset="2"/>
                  <a:ea typeface="微软雅黑" panose="020B0503020204020204" pitchFamily="82" charset="2"/>
                  <a:cs typeface="Times New Roman" panose="02020603050405020304" pitchFamily="18" charset="0"/>
                </a:rPr>
                <a:t>LSN:025</a:t>
              </a:r>
              <a:endParaRPr kumimoji="1" lang="zh-CN" altLang="en-US" dirty="0">
                <a:latin typeface="微软雅黑" panose="020B0503020204020204" pitchFamily="82" charset="2"/>
                <a:ea typeface="微软雅黑" panose="020B0503020204020204" pitchFamily="82" charset="2"/>
                <a:cs typeface="Times New Roman" panose="02020603050405020304" pitchFamily="18" charset="0"/>
              </a:endParaRPr>
            </a:p>
          </p:txBody>
        </p:sp>
        <p:sp>
          <p:nvSpPr>
            <p:cNvPr id="89" name="文本框 88">
              <a:extLst>
                <a:ext uri="{FF2B5EF4-FFF2-40B4-BE49-F238E27FC236}">
                  <a16:creationId xmlns:a16="http://schemas.microsoft.com/office/drawing/2014/main" id="{EF0EF533-535B-5FD3-EC2E-3BA2237B9358}"/>
                </a:ext>
              </a:extLst>
            </p:cNvPr>
            <p:cNvSpPr txBox="1"/>
            <p:nvPr/>
          </p:nvSpPr>
          <p:spPr>
            <a:xfrm>
              <a:off x="3565081" y="3822341"/>
              <a:ext cx="959741" cy="4977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2400" b="1" dirty="0">
                  <a:latin typeface="微软雅黑" panose="020B0503020204020204" pitchFamily="82" charset="2"/>
                  <a:ea typeface="微软雅黑" panose="020B0503020204020204" pitchFamily="82" charset="2"/>
                </a:rPr>
                <a:t>… …</a:t>
              </a:r>
              <a:endParaRPr kumimoji="1" lang="zh-CN" altLang="en-US" sz="2400" b="1" dirty="0">
                <a:latin typeface="微软雅黑" panose="020B0503020204020204" pitchFamily="82" charset="2"/>
                <a:ea typeface="微软雅黑" panose="020B0503020204020204" pitchFamily="82" charset="2"/>
              </a:endParaRPr>
            </a:p>
          </p:txBody>
        </p:sp>
        <p:sp>
          <p:nvSpPr>
            <p:cNvPr id="90" name="文本框 89">
              <a:extLst>
                <a:ext uri="{FF2B5EF4-FFF2-40B4-BE49-F238E27FC236}">
                  <a16:creationId xmlns:a16="http://schemas.microsoft.com/office/drawing/2014/main" id="{5E4F05D4-49D4-84FF-D940-362A375AC2ED}"/>
                </a:ext>
              </a:extLst>
            </p:cNvPr>
            <p:cNvSpPr txBox="1"/>
            <p:nvPr/>
          </p:nvSpPr>
          <p:spPr>
            <a:xfrm>
              <a:off x="3565081" y="4725100"/>
              <a:ext cx="1308299" cy="3982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dirty="0">
                  <a:latin typeface="微软雅黑" panose="020B0503020204020204" pitchFamily="82" charset="2"/>
                  <a:ea typeface="微软雅黑" panose="020B0503020204020204" pitchFamily="82" charset="2"/>
                  <a:cs typeface="Times New Roman" panose="02020603050405020304" pitchFamily="18" charset="0"/>
                </a:rPr>
                <a:t>LSN:051</a:t>
              </a:r>
              <a:endParaRPr kumimoji="1" lang="zh-CN" altLang="en-US" dirty="0">
                <a:latin typeface="微软雅黑" panose="020B0503020204020204" pitchFamily="82" charset="2"/>
                <a:ea typeface="微软雅黑" panose="020B0503020204020204" pitchFamily="82" charset="2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9395479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18">
            <a:extLst>
              <a:ext uri="{FF2B5EF4-FFF2-40B4-BE49-F238E27FC236}">
                <a16:creationId xmlns:a16="http://schemas.microsoft.com/office/drawing/2014/main" id="{F8F06477-F985-4043-B5A8-5CF35C5BD047}"/>
              </a:ext>
            </a:extLst>
          </p:cNvPr>
          <p:cNvSpPr/>
          <p:nvPr/>
        </p:nvSpPr>
        <p:spPr>
          <a:xfrm>
            <a:off x="2019299" y="1543050"/>
            <a:ext cx="7837147" cy="4425794"/>
          </a:xfrm>
          <a:prstGeom prst="roundRect">
            <a:avLst>
              <a:gd name="adj" fmla="val 9827"/>
            </a:avLst>
          </a:prstGeom>
          <a:solidFill>
            <a:schemeClr val="bg1"/>
          </a:solidFill>
          <a:ln w="12700" cap="flat">
            <a:gradFill>
              <a:gsLst>
                <a:gs pos="0">
                  <a:srgbClr val="3B20FF">
                    <a:alpha val="16000"/>
                  </a:srgbClr>
                </a:gs>
                <a:gs pos="100000">
                  <a:srgbClr val="6F1787"/>
                </a:gs>
              </a:gsLst>
              <a:lin ang="10800000" scaled="1"/>
            </a:gradFill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endParaRPr lang="zh-CN" altLang="en-US" b="1" dirty="0">
              <a:latin typeface="OPPOSans M" panose="00020600040101010101" pitchFamily="18" charset="-122"/>
              <a:ea typeface="OPPOSans M" panose="00020600040101010101" pitchFamily="18" charset="-122"/>
              <a:sym typeface="+mn-ea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16BEEBB-5689-E64A-9A10-2A11C6A9B87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BBDC00-B9E2-4EFD-9306-2934E87247C6}" type="slidenum">
              <a:rPr lang="zh-CN" altLang="en-US" smtClean="0">
                <a:latin typeface="微软雅黑" panose="020B0503020204020204" pitchFamily="82" charset="2"/>
                <a:ea typeface="微软雅黑" panose="020B0503020204020204" pitchFamily="82" charset="2"/>
              </a:rPr>
              <a:pPr/>
              <a:t>97</a:t>
            </a:fld>
            <a:endParaRPr lang="zh-CN" altLang="en-US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CE75C130-1324-4144-A0CE-603780C3A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latin typeface="微软雅黑" panose="020B0503020204020204" pitchFamily="82" charset="2"/>
                <a:ea typeface="微软雅黑" panose="020B0503020204020204" pitchFamily="82" charset="2"/>
              </a:rPr>
              <a:t>分析阶段：流程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98CC9BC-048E-8E40-A966-8F38A3B390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91148" y="1543050"/>
            <a:ext cx="7251700" cy="5005387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701988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主要</a:t>
            </a:r>
            <a:r>
              <a:rPr kumimoji="1" lang="zh-CN" altLang="en-US" sz="2400" b="1" dirty="0">
                <a:solidFill>
                  <a:srgbClr val="701988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任务</a:t>
            </a:r>
            <a:endParaRPr kumimoji="1" lang="en-US" altLang="zh-CN" sz="2400" b="1" dirty="0">
              <a:solidFill>
                <a:srgbClr val="701988"/>
              </a:solidFill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lvl="1"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构造模拟脏页表和活跃事务表</a:t>
            </a:r>
            <a:endParaRPr kumimoji="1" lang="en-US" altLang="zh-CN" sz="20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lvl="1"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利用脏页表确定重做开始的位置（重做）</a:t>
            </a:r>
            <a:endParaRPr lang="en-US" altLang="zh-CN" sz="20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lvl="1"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利用活跃事务表找出所有未完成的事务（撤销）</a:t>
            </a:r>
            <a:endParaRPr lang="en-US" altLang="zh-CN" sz="20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400" b="1" dirty="0">
                <a:solidFill>
                  <a:srgbClr val="701988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日志扫描模式：</a:t>
            </a:r>
            <a:endParaRPr kumimoji="1" lang="en-US" altLang="zh-CN" sz="2400" b="1" dirty="0">
              <a:solidFill>
                <a:srgbClr val="701988"/>
              </a:solidFill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lvl="1"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从</a:t>
            </a:r>
            <a:r>
              <a:rPr lang="en-US" altLang="zh-CN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checkpoint</a:t>
            </a:r>
            <a:r>
              <a:rPr lang="zh-CN" altLang="en-US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读取当时的脏页表和活跃事务表</a:t>
            </a:r>
            <a:endParaRPr lang="en-US" altLang="zh-CN" sz="20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lvl="1"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自</a:t>
            </a:r>
            <a:r>
              <a:rPr lang="en-US" altLang="zh-CN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checkpoint</a:t>
            </a:r>
            <a:r>
              <a:rPr lang="zh-CN" altLang="en-US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开始</a:t>
            </a:r>
            <a:r>
              <a:rPr kumimoji="1" lang="zh-CN" altLang="en-US" sz="2000" dirty="0">
                <a:latin typeface="微软雅黑" panose="020B0503020204020204" pitchFamily="82" charset="2"/>
                <a:ea typeface="微软雅黑" panose="020B0503020204020204" pitchFamily="82" charset="2"/>
              </a:rPr>
              <a:t>从前向后扫描日志记录，来构造崩溃时的脏页表和活跃事务表</a:t>
            </a:r>
            <a:endParaRPr kumimoji="1" lang="en-US" altLang="zh-CN" sz="20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1667779-2DEA-A744-8162-4D0B634BD6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zh-CN" altLang="en-US">
                <a:latin typeface="微软雅黑" panose="020B0503020204020204" pitchFamily="82" charset="2"/>
                <a:ea typeface="微软雅黑" panose="020B0503020204020204" pitchFamily="82" charset="2"/>
              </a:rPr>
              <a:t>数据库系统</a:t>
            </a:r>
            <a:r>
              <a:rPr lang="en-US" altLang="zh-CN">
                <a:latin typeface="微软雅黑" panose="020B0503020204020204" pitchFamily="82" charset="2"/>
                <a:ea typeface="微软雅黑" panose="020B0503020204020204" pitchFamily="82" charset="2"/>
              </a:rPr>
              <a:t>—</a:t>
            </a:r>
            <a:r>
              <a:rPr lang="zh-CN" altLang="en-US">
                <a:latin typeface="微软雅黑" panose="020B0503020204020204" pitchFamily="82" charset="2"/>
                <a:ea typeface="微软雅黑" panose="020B0503020204020204" pitchFamily="82" charset="2"/>
              </a:rPr>
              <a:t>故障恢复</a:t>
            </a:r>
            <a:endParaRPr lang="en-US" altLang="zh-CN" sz="12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05948542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18">
            <a:extLst>
              <a:ext uri="{FF2B5EF4-FFF2-40B4-BE49-F238E27FC236}">
                <a16:creationId xmlns:a16="http://schemas.microsoft.com/office/drawing/2014/main" id="{AD4F3DF2-D08D-48AA-A7B8-4E938ABCE72B}"/>
              </a:ext>
            </a:extLst>
          </p:cNvPr>
          <p:cNvSpPr/>
          <p:nvPr/>
        </p:nvSpPr>
        <p:spPr>
          <a:xfrm>
            <a:off x="1152151" y="1245332"/>
            <a:ext cx="9887696" cy="4850667"/>
          </a:xfrm>
          <a:prstGeom prst="roundRect">
            <a:avLst>
              <a:gd name="adj" fmla="val 9827"/>
            </a:avLst>
          </a:prstGeom>
          <a:solidFill>
            <a:schemeClr val="bg1"/>
          </a:solidFill>
          <a:ln w="12700" cap="flat">
            <a:gradFill>
              <a:gsLst>
                <a:gs pos="0">
                  <a:srgbClr val="3B20FF">
                    <a:alpha val="16000"/>
                  </a:srgbClr>
                </a:gs>
                <a:gs pos="100000">
                  <a:srgbClr val="6F1787"/>
                </a:gs>
              </a:gsLst>
              <a:lin ang="10800000" scaled="1"/>
            </a:gradFill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endParaRPr lang="zh-CN" altLang="en-US" b="1" dirty="0">
              <a:latin typeface="OPPOSans M" panose="00020600040101010101" pitchFamily="18" charset="-122"/>
              <a:ea typeface="OPPOSans M" panose="00020600040101010101" pitchFamily="18" charset="-122"/>
              <a:sym typeface="+mn-ea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4D76C63-BD1E-4172-94F1-9908AABC478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BBDC00-B9E2-4EFD-9306-2934E87247C6}" type="slidenum">
              <a:rPr lang="zh-CN" altLang="en-US" smtClean="0">
                <a:latin typeface="微软雅黑" panose="020B0503020204020204" pitchFamily="82" charset="2"/>
                <a:ea typeface="微软雅黑" panose="020B0503020204020204" pitchFamily="82" charset="2"/>
              </a:rPr>
              <a:pPr/>
              <a:t>98</a:t>
            </a:fld>
            <a:endParaRPr lang="zh-CN" altLang="en-US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AA4B966C-8BF7-93B0-7482-20F10669C3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latin typeface="微软雅黑" panose="020B0503020204020204" pitchFamily="82" charset="2"/>
                <a:ea typeface="微软雅黑" panose="020B0503020204020204" pitchFamily="82" charset="2"/>
              </a:rPr>
              <a:t>分析阶段：流程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3EF0016-58DA-7590-B344-049940F24E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08100" y="1595897"/>
            <a:ext cx="11495314" cy="5005387"/>
          </a:xfrm>
        </p:spPr>
        <p:txBody>
          <a:bodyPr/>
          <a:lstStyle/>
          <a:p>
            <a:r>
              <a:rPr kumimoji="1" lang="zh-CN" altLang="en-US" sz="2400" dirty="0">
                <a:latin typeface="微软雅黑" panose="020B0503020204020204" pitchFamily="82" charset="2"/>
                <a:ea typeface="微软雅黑" panose="020B0503020204020204" pitchFamily="82" charset="2"/>
              </a:rPr>
              <a:t>从</a:t>
            </a:r>
            <a:r>
              <a:rPr kumimoji="1" lang="en-US" altLang="zh-CN" sz="2400" dirty="0">
                <a:latin typeface="微软雅黑" panose="020B0503020204020204" pitchFamily="82" charset="2"/>
                <a:ea typeface="微软雅黑" panose="020B0503020204020204" pitchFamily="82" charset="2"/>
              </a:rPr>
              <a:t>checkpoint</a:t>
            </a:r>
            <a:r>
              <a:rPr kumimoji="1" lang="zh-CN" altLang="en-US" sz="2400" dirty="0">
                <a:latin typeface="微软雅黑" panose="020B0503020204020204" pitchFamily="82" charset="2"/>
                <a:ea typeface="微软雅黑" panose="020B0503020204020204" pitchFamily="82" charset="2"/>
              </a:rPr>
              <a:t>开始扫描每一条日志</a:t>
            </a:r>
            <a:r>
              <a:rPr kumimoji="1" lang="en" altLang="zh-CN" sz="2400" dirty="0">
                <a:latin typeface="微软雅黑" panose="020B0503020204020204" pitchFamily="82" charset="2"/>
                <a:ea typeface="微软雅黑" panose="020B0503020204020204" pitchFamily="82" charset="2"/>
                <a:cs typeface="Times New Roman" panose="02020603050405020304" pitchFamily="18" charset="0"/>
              </a:rPr>
              <a:t>log (LSN, TID, </a:t>
            </a:r>
            <a:r>
              <a:rPr kumimoji="1" lang="en" altLang="zh-CN" sz="2400" dirty="0" err="1">
                <a:latin typeface="微软雅黑" panose="020B0503020204020204" pitchFamily="82" charset="2"/>
                <a:ea typeface="微软雅黑" panose="020B0503020204020204" pitchFamily="82" charset="2"/>
                <a:cs typeface="Times New Roman" panose="02020603050405020304" pitchFamily="18" charset="0"/>
              </a:rPr>
              <a:t>PageID</a:t>
            </a:r>
            <a:r>
              <a:rPr kumimoji="1" lang="en" altLang="zh-CN" sz="2400" dirty="0">
                <a:latin typeface="微软雅黑" panose="020B0503020204020204" pitchFamily="82" charset="2"/>
                <a:ea typeface="微软雅黑" panose="020B0503020204020204" pitchFamily="82" charset="2"/>
                <a:cs typeface="Times New Roman" panose="02020603050405020304" pitchFamily="18" charset="0"/>
              </a:rPr>
              <a:t>, Op)</a:t>
            </a:r>
          </a:p>
          <a:p>
            <a:pPr marL="936391" lvl="1" indent="-514350">
              <a:buFont typeface="+mj-ea"/>
              <a:buAutoNum type="circleNumDbPlain"/>
            </a:pPr>
            <a:r>
              <a:rPr lang="zh-CN" altLang="en-US" sz="2000" b="1" dirty="0">
                <a:solidFill>
                  <a:srgbClr val="701988"/>
                </a:solidFill>
                <a:latin typeface="微软雅黑" panose="020B0503020204020204" pitchFamily="82" charset="2"/>
                <a:ea typeface="微软雅黑" panose="020B0503020204020204" pitchFamily="82" charset="2"/>
                <a:cs typeface="Times New Roman" panose="02020603050405020304" pitchFamily="18" charset="0"/>
              </a:rPr>
              <a:t>更新活跃事务列表</a:t>
            </a:r>
            <a:endParaRPr lang="en-US" altLang="zh-CN" sz="2000" b="1" dirty="0">
              <a:solidFill>
                <a:srgbClr val="701988"/>
              </a:solidFill>
              <a:latin typeface="微软雅黑" panose="020B0503020204020204" pitchFamily="82" charset="2"/>
              <a:ea typeface="微软雅黑" panose="020B0503020204020204" pitchFamily="82" charset="2"/>
              <a:cs typeface="Times New Roman" panose="02020603050405020304" pitchFamily="18" charset="0"/>
            </a:endParaRPr>
          </a:p>
          <a:p>
            <a:pPr lvl="1"/>
            <a:r>
              <a:rPr lang="zh-CN" altLang="en" sz="2000" dirty="0">
                <a:latin typeface="微软雅黑" panose="020B0503020204020204" pitchFamily="82" charset="2"/>
                <a:ea typeface="微软雅黑" panose="020B0503020204020204" pitchFamily="82" charset="2"/>
                <a:cs typeface="Times New Roman" panose="02020603050405020304" pitchFamily="18" charset="0"/>
              </a:rPr>
              <a:t>如果</a:t>
            </a:r>
            <a:r>
              <a:rPr lang="en-US" altLang="zh-CN" sz="2000" dirty="0">
                <a:latin typeface="微软雅黑" panose="020B0503020204020204" pitchFamily="82" charset="2"/>
                <a:ea typeface="微软雅黑" panose="020B0503020204020204" pitchFamily="82" charset="2"/>
                <a:cs typeface="Times New Roman" panose="02020603050405020304" pitchFamily="18" charset="0"/>
              </a:rPr>
              <a:t>TID</a:t>
            </a:r>
            <a:r>
              <a:rPr lang="zh-CN" altLang="en-US" sz="2000" dirty="0">
                <a:latin typeface="微软雅黑" panose="020B0503020204020204" pitchFamily="82" charset="2"/>
                <a:ea typeface="微软雅黑" panose="020B0503020204020204" pitchFamily="82" charset="2"/>
                <a:cs typeface="Times New Roman" panose="02020603050405020304" pitchFamily="18" charset="0"/>
              </a:rPr>
              <a:t> 在活跃事务列表</a:t>
            </a:r>
            <a:endParaRPr lang="en-US" altLang="zh-CN" sz="2000" dirty="0">
              <a:latin typeface="微软雅黑" panose="020B0503020204020204" pitchFamily="82" charset="2"/>
              <a:ea typeface="微软雅黑" panose="020B0503020204020204" pitchFamily="82" charset="2"/>
              <a:cs typeface="Times New Roman" panose="02020603050405020304" pitchFamily="18" charset="0"/>
            </a:endParaRPr>
          </a:p>
          <a:p>
            <a:pPr lvl="2"/>
            <a:r>
              <a:rPr lang="zh-CN" altLang="en-US" sz="2000" dirty="0">
                <a:latin typeface="微软雅黑" panose="020B0503020204020204" pitchFamily="82" charset="2"/>
                <a:ea typeface="微软雅黑" panose="020B0503020204020204" pitchFamily="82" charset="2"/>
                <a:cs typeface="Times New Roman" panose="02020603050405020304" pitchFamily="18" charset="0"/>
              </a:rPr>
              <a:t>如果</a:t>
            </a:r>
            <a:r>
              <a:rPr lang="en-US" altLang="zh-CN" sz="2000" dirty="0">
                <a:latin typeface="微软雅黑" panose="020B0503020204020204" pitchFamily="82" charset="2"/>
                <a:ea typeface="微软雅黑" panose="020B0503020204020204" pitchFamily="82" charset="2"/>
                <a:cs typeface="Times New Roman" panose="02020603050405020304" pitchFamily="18" charset="0"/>
              </a:rPr>
              <a:t>OP</a:t>
            </a:r>
            <a:r>
              <a:rPr lang="zh-CN" altLang="en-US" sz="2000" dirty="0">
                <a:latin typeface="微软雅黑" panose="020B0503020204020204" pitchFamily="82" charset="2"/>
                <a:ea typeface="微软雅黑" panose="020B0503020204020204" pitchFamily="82" charset="2"/>
                <a:cs typeface="Times New Roman" panose="02020603050405020304" pitchFamily="18" charset="0"/>
              </a:rPr>
              <a:t>是</a:t>
            </a:r>
            <a:r>
              <a:rPr lang="en-US" altLang="zh-CN" sz="2000" b="1" dirty="0">
                <a:solidFill>
                  <a:srgbClr val="701988"/>
                </a:solidFill>
                <a:latin typeface="微软雅黑" panose="020B0503020204020204" pitchFamily="82" charset="2"/>
                <a:ea typeface="微软雅黑" panose="020B0503020204020204" pitchFamily="82" charset="2"/>
                <a:cs typeface="Times New Roman" panose="02020603050405020304" pitchFamily="18" charset="0"/>
              </a:rPr>
              <a:t>Commit</a:t>
            </a:r>
            <a:r>
              <a:rPr lang="zh-CN" altLang="en-US" sz="2000" dirty="0">
                <a:latin typeface="微软雅黑" panose="020B0503020204020204" pitchFamily="82" charset="2"/>
                <a:ea typeface="微软雅黑" panose="020B0503020204020204" pitchFamily="82" charset="2"/>
                <a:cs typeface="Times New Roman" panose="02020603050405020304" pitchFamily="18" charset="0"/>
              </a:rPr>
              <a:t>，把</a:t>
            </a:r>
            <a:r>
              <a:rPr lang="en-US" altLang="zh-CN" sz="2000" dirty="0">
                <a:latin typeface="微软雅黑" panose="020B0503020204020204" pitchFamily="82" charset="2"/>
                <a:ea typeface="微软雅黑" panose="020B0503020204020204" pitchFamily="82" charset="2"/>
                <a:cs typeface="Times New Roman" panose="02020603050405020304" pitchFamily="18" charset="0"/>
              </a:rPr>
              <a:t>TID</a:t>
            </a:r>
            <a:r>
              <a:rPr lang="zh-CN" altLang="en-US" sz="2000" dirty="0">
                <a:latin typeface="微软雅黑" panose="020B0503020204020204" pitchFamily="82" charset="2"/>
                <a:ea typeface="微软雅黑" panose="020B0503020204020204" pitchFamily="82" charset="2"/>
                <a:cs typeface="Times New Roman" panose="02020603050405020304" pitchFamily="18" charset="0"/>
              </a:rPr>
              <a:t>从活跃事务表删除</a:t>
            </a:r>
            <a:endParaRPr lang="en-US" altLang="zh-CN" sz="2000" dirty="0">
              <a:latin typeface="微软雅黑" panose="020B0503020204020204" pitchFamily="82" charset="2"/>
              <a:ea typeface="微软雅黑" panose="020B0503020204020204" pitchFamily="82" charset="2"/>
              <a:cs typeface="Times New Roman" panose="02020603050405020304" pitchFamily="18" charset="0"/>
            </a:endParaRPr>
          </a:p>
          <a:p>
            <a:pPr lvl="2"/>
            <a:r>
              <a:rPr lang="zh-CN" altLang="en-US" sz="2000" dirty="0">
                <a:latin typeface="微软雅黑" panose="020B0503020204020204" pitchFamily="82" charset="2"/>
                <a:ea typeface="微软雅黑" panose="020B0503020204020204" pitchFamily="82" charset="2"/>
                <a:cs typeface="Times New Roman" panose="02020603050405020304" pitchFamily="18" charset="0"/>
              </a:rPr>
              <a:t>否则更新活跃事务列表</a:t>
            </a:r>
            <a:r>
              <a:rPr kumimoji="1" lang="en-US" altLang="zh-CN" sz="2000" b="1" i="0" u="none" strike="noStrike" kern="0" cap="none" spc="0" normalizeH="0" baseline="0" noProof="0" dirty="0">
                <a:ln>
                  <a:noFill/>
                </a:ln>
                <a:solidFill>
                  <a:srgbClr val="701988"/>
                </a:solidFill>
                <a:effectLst/>
                <a:uLnTx/>
                <a:uFillTx/>
                <a:latin typeface="微软雅黑" panose="020B0503020204020204" pitchFamily="82" charset="2"/>
                <a:ea typeface="微软雅黑" panose="020B0503020204020204" pitchFamily="82" charset="2"/>
              </a:rPr>
              <a:t>(TID</a:t>
            </a:r>
            <a:r>
              <a:rPr lang="en-US" altLang="zh-CN" sz="2000" b="1" dirty="0">
                <a:solidFill>
                  <a:srgbClr val="701988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,</a:t>
            </a:r>
            <a:r>
              <a:rPr kumimoji="1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701988"/>
                </a:solidFill>
                <a:effectLst/>
                <a:uLnTx/>
                <a:uFillTx/>
                <a:latin typeface="微软雅黑" panose="020B0503020204020204" pitchFamily="82" charset="2"/>
                <a:ea typeface="微软雅黑" panose="020B0503020204020204" pitchFamily="82" charset="2"/>
              </a:rPr>
              <a:t> </a:t>
            </a:r>
            <a:r>
              <a:rPr kumimoji="1" lang="en-US" altLang="zh-CN" sz="2000" b="1" i="0" u="none" strike="noStrike" kern="0" cap="none" spc="0" normalizeH="0" baseline="0" noProof="0" dirty="0" err="1">
                <a:ln>
                  <a:noFill/>
                </a:ln>
                <a:solidFill>
                  <a:srgbClr val="701988"/>
                </a:solidFill>
                <a:effectLst/>
                <a:uLnTx/>
                <a:uFillTx/>
                <a:latin typeface="微软雅黑" panose="020B0503020204020204" pitchFamily="82" charset="2"/>
                <a:ea typeface="微软雅黑" panose="020B0503020204020204" pitchFamily="82" charset="2"/>
              </a:rPr>
              <a:t>LastLSN</a:t>
            </a:r>
            <a:r>
              <a:rPr kumimoji="1" lang="en-US" altLang="zh-CN" sz="2000" b="1" i="0" u="none" strike="noStrike" kern="0" cap="none" spc="0" normalizeH="0" baseline="0" noProof="0" dirty="0">
                <a:ln>
                  <a:noFill/>
                </a:ln>
                <a:solidFill>
                  <a:srgbClr val="701988"/>
                </a:solidFill>
                <a:effectLst/>
                <a:uLnTx/>
                <a:uFillTx/>
                <a:latin typeface="微软雅黑" panose="020B0503020204020204" pitchFamily="82" charset="2"/>
                <a:ea typeface="微软雅黑" panose="020B0503020204020204" pitchFamily="82" charset="2"/>
              </a:rPr>
              <a:t>)</a:t>
            </a:r>
            <a:r>
              <a:rPr kumimoji="1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701988"/>
                </a:solidFill>
                <a:effectLst/>
                <a:uLnTx/>
                <a:uFillTx/>
                <a:latin typeface="微软雅黑" panose="020B0503020204020204" pitchFamily="82" charset="2"/>
                <a:ea typeface="微软雅黑" panose="020B0503020204020204" pitchFamily="82" charset="2"/>
              </a:rPr>
              <a:t> </a:t>
            </a:r>
            <a:r>
              <a:rPr kumimoji="1" lang="en-US" altLang="zh-CN" sz="2000" b="1" i="0" u="none" strike="noStrike" kern="0" cap="none" spc="0" normalizeH="0" baseline="0" noProof="0" dirty="0">
                <a:ln>
                  <a:noFill/>
                </a:ln>
                <a:solidFill>
                  <a:srgbClr val="701988"/>
                </a:solidFill>
                <a:effectLst/>
                <a:uLnTx/>
                <a:uFillTx/>
                <a:latin typeface="微软雅黑" panose="020B0503020204020204" pitchFamily="82" charset="2"/>
                <a:ea typeface="微软雅黑" panose="020B0503020204020204" pitchFamily="82" charset="2"/>
              </a:rPr>
              <a:t>=</a:t>
            </a:r>
            <a:r>
              <a:rPr kumimoji="1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701988"/>
                </a:solidFill>
                <a:effectLst/>
                <a:uLnTx/>
                <a:uFillTx/>
                <a:latin typeface="微软雅黑" panose="020B0503020204020204" pitchFamily="82" charset="2"/>
                <a:ea typeface="微软雅黑" panose="020B0503020204020204" pitchFamily="82" charset="2"/>
              </a:rPr>
              <a:t> </a:t>
            </a:r>
            <a:r>
              <a:rPr kumimoji="1" lang="en-US" altLang="zh-CN" sz="2000" b="1" i="0" u="none" strike="noStrike" kern="0" cap="none" spc="0" normalizeH="0" baseline="0" noProof="0" dirty="0">
                <a:ln>
                  <a:noFill/>
                </a:ln>
                <a:solidFill>
                  <a:srgbClr val="701988"/>
                </a:solidFill>
                <a:effectLst/>
                <a:uLnTx/>
                <a:uFillTx/>
                <a:latin typeface="微软雅黑" panose="020B0503020204020204" pitchFamily="82" charset="2"/>
                <a:ea typeface="微软雅黑" panose="020B0503020204020204" pitchFamily="82" charset="2"/>
              </a:rPr>
              <a:t>(TID,</a:t>
            </a:r>
            <a:r>
              <a:rPr kumimoji="1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701988"/>
                </a:solidFill>
                <a:effectLst/>
                <a:uLnTx/>
                <a:uFillTx/>
                <a:latin typeface="微软雅黑" panose="020B0503020204020204" pitchFamily="82" charset="2"/>
                <a:ea typeface="微软雅黑" panose="020B0503020204020204" pitchFamily="82" charset="2"/>
              </a:rPr>
              <a:t> </a:t>
            </a:r>
            <a:r>
              <a:rPr kumimoji="1" lang="en-US" altLang="zh-CN" sz="2000" b="1" i="0" u="none" strike="noStrike" kern="0" cap="none" spc="0" normalizeH="0" baseline="0" noProof="0" dirty="0" err="1">
                <a:ln>
                  <a:noFill/>
                </a:ln>
                <a:solidFill>
                  <a:srgbClr val="701988"/>
                </a:solidFill>
                <a:effectLst/>
                <a:uLnTx/>
                <a:uFillTx/>
                <a:latin typeface="微软雅黑" panose="020B0503020204020204" pitchFamily="82" charset="2"/>
                <a:ea typeface="微软雅黑" panose="020B0503020204020204" pitchFamily="82" charset="2"/>
              </a:rPr>
              <a:t>LastLSN</a:t>
            </a:r>
            <a:r>
              <a:rPr kumimoji="1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701988"/>
                </a:solidFill>
                <a:effectLst/>
                <a:uLnTx/>
                <a:uFillTx/>
                <a:latin typeface="微软雅黑" panose="020B0503020204020204" pitchFamily="82" charset="2"/>
                <a:ea typeface="微软雅黑" panose="020B0503020204020204" pitchFamily="82" charset="2"/>
              </a:rPr>
              <a:t> </a:t>
            </a:r>
            <a:r>
              <a:rPr kumimoji="1" lang="en-US" altLang="zh-CN" sz="2000" b="1" i="0" u="none" strike="noStrike" kern="0" cap="none" spc="0" normalizeH="0" baseline="0" noProof="0" dirty="0">
                <a:ln>
                  <a:noFill/>
                </a:ln>
                <a:solidFill>
                  <a:srgbClr val="701988"/>
                </a:solidFill>
                <a:effectLst/>
                <a:uLnTx/>
                <a:uFillTx/>
                <a:latin typeface="微软雅黑" panose="020B0503020204020204" pitchFamily="82" charset="2"/>
                <a:ea typeface="微软雅黑" panose="020B0503020204020204" pitchFamily="82" charset="2"/>
              </a:rPr>
              <a:t>=</a:t>
            </a:r>
            <a:r>
              <a:rPr kumimoji="1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701988"/>
                </a:solidFill>
                <a:effectLst/>
                <a:uLnTx/>
                <a:uFillTx/>
                <a:latin typeface="微软雅黑" panose="020B0503020204020204" pitchFamily="82" charset="2"/>
                <a:ea typeface="微软雅黑" panose="020B0503020204020204" pitchFamily="82" charset="2"/>
              </a:rPr>
              <a:t> </a:t>
            </a:r>
            <a:r>
              <a:rPr kumimoji="1" lang="en-US" altLang="zh-CN" sz="2000" b="1" i="0" u="none" strike="noStrike" kern="0" cap="none" spc="0" normalizeH="0" baseline="0" noProof="0" dirty="0">
                <a:ln>
                  <a:noFill/>
                </a:ln>
                <a:solidFill>
                  <a:srgbClr val="701988"/>
                </a:solidFill>
                <a:effectLst/>
                <a:uLnTx/>
                <a:uFillTx/>
                <a:latin typeface="微软雅黑" panose="020B0503020204020204" pitchFamily="82" charset="2"/>
                <a:ea typeface="微软雅黑" panose="020B0503020204020204" pitchFamily="82" charset="2"/>
              </a:rPr>
              <a:t>LSN);</a:t>
            </a:r>
            <a:r>
              <a:rPr kumimoji="1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701988"/>
                </a:solidFill>
                <a:effectLst/>
                <a:uLnTx/>
                <a:uFillTx/>
                <a:latin typeface="微软雅黑" panose="020B0503020204020204" pitchFamily="82" charset="2"/>
                <a:ea typeface="微软雅黑" panose="020B0503020204020204" pitchFamily="82" charset="2"/>
              </a:rPr>
              <a:t> </a:t>
            </a:r>
            <a:endParaRPr lang="en-US" altLang="zh-CN" sz="2000" b="1" dirty="0">
              <a:solidFill>
                <a:srgbClr val="701988"/>
              </a:solidFill>
              <a:latin typeface="微软雅黑" panose="020B0503020204020204" pitchFamily="82" charset="2"/>
              <a:ea typeface="微软雅黑" panose="020B0503020204020204" pitchFamily="82" charset="2"/>
              <a:cs typeface="Times New Roman" panose="02020603050405020304" pitchFamily="18" charset="0"/>
            </a:endParaRPr>
          </a:p>
          <a:p>
            <a:pPr lvl="1"/>
            <a:r>
              <a:rPr kumimoji="1" lang="zh-CN" altLang="en-US" sz="2000" dirty="0">
                <a:latin typeface="微软雅黑" panose="020B0503020204020204" pitchFamily="82" charset="2"/>
                <a:ea typeface="微软雅黑" panose="020B0503020204020204" pitchFamily="82" charset="2"/>
                <a:cs typeface="Times New Roman" panose="02020603050405020304" pitchFamily="18" charset="0"/>
              </a:rPr>
              <a:t>如果</a:t>
            </a:r>
            <a:r>
              <a:rPr kumimoji="1" lang="en-US" altLang="zh-CN" sz="2000" dirty="0">
                <a:latin typeface="微软雅黑" panose="020B0503020204020204" pitchFamily="82" charset="2"/>
                <a:ea typeface="微软雅黑" panose="020B0503020204020204" pitchFamily="82" charset="2"/>
                <a:cs typeface="Times New Roman" panose="02020603050405020304" pitchFamily="18" charset="0"/>
              </a:rPr>
              <a:t>TID</a:t>
            </a:r>
            <a:r>
              <a:rPr kumimoji="1" lang="zh-CN" altLang="en-US" sz="2000" dirty="0">
                <a:latin typeface="微软雅黑" panose="020B0503020204020204" pitchFamily="82" charset="2"/>
                <a:ea typeface="微软雅黑" panose="020B0503020204020204" pitchFamily="82" charset="2"/>
                <a:cs typeface="Times New Roman" panose="02020603050405020304" pitchFamily="18" charset="0"/>
              </a:rPr>
              <a:t>不在</a:t>
            </a:r>
            <a:r>
              <a:rPr lang="zh-CN" altLang="en-US" sz="2000" dirty="0">
                <a:latin typeface="微软雅黑" panose="020B0503020204020204" pitchFamily="82" charset="2"/>
                <a:ea typeface="微软雅黑" panose="020B0503020204020204" pitchFamily="82" charset="2"/>
                <a:cs typeface="Times New Roman" panose="02020603050405020304" pitchFamily="18" charset="0"/>
              </a:rPr>
              <a:t>活跃事务列表</a:t>
            </a:r>
            <a:endParaRPr lang="en-US" altLang="zh-CN" sz="2000" dirty="0">
              <a:latin typeface="微软雅黑" panose="020B0503020204020204" pitchFamily="82" charset="2"/>
              <a:ea typeface="微软雅黑" panose="020B0503020204020204" pitchFamily="82" charset="2"/>
              <a:cs typeface="Times New Roman" panose="02020603050405020304" pitchFamily="18" charset="0"/>
            </a:endParaRPr>
          </a:p>
          <a:p>
            <a:pPr lvl="2"/>
            <a:r>
              <a:rPr lang="zh-CN" altLang="en-US" sz="2000" dirty="0">
                <a:latin typeface="微软雅黑" panose="020B0503020204020204" pitchFamily="82" charset="2"/>
                <a:ea typeface="微软雅黑" panose="020B0503020204020204" pitchFamily="82" charset="2"/>
                <a:cs typeface="Times New Roman" panose="02020603050405020304" pitchFamily="18" charset="0"/>
              </a:rPr>
              <a:t>将该事务加入活跃事务列表</a:t>
            </a:r>
            <a:r>
              <a:rPr kumimoji="1" lang="en-US" altLang="zh-CN" sz="2000" b="1" i="0" u="none" strike="noStrike" kern="0" cap="none" spc="0" normalizeH="0" baseline="0" noProof="0" dirty="0">
                <a:ln>
                  <a:noFill/>
                </a:ln>
                <a:solidFill>
                  <a:srgbClr val="701988"/>
                </a:solidFill>
                <a:effectLst/>
                <a:uLnTx/>
                <a:uFillTx/>
                <a:latin typeface="微软雅黑" panose="020B0503020204020204" pitchFamily="82" charset="2"/>
                <a:ea typeface="微软雅黑" panose="020B0503020204020204" pitchFamily="82" charset="2"/>
              </a:rPr>
              <a:t>(TID,</a:t>
            </a:r>
            <a:r>
              <a:rPr kumimoji="1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701988"/>
                </a:solidFill>
                <a:effectLst/>
                <a:uLnTx/>
                <a:uFillTx/>
                <a:latin typeface="微软雅黑" panose="020B0503020204020204" pitchFamily="82" charset="2"/>
                <a:ea typeface="微软雅黑" panose="020B0503020204020204" pitchFamily="82" charset="2"/>
              </a:rPr>
              <a:t> </a:t>
            </a:r>
            <a:r>
              <a:rPr kumimoji="1" lang="en-US" altLang="zh-CN" sz="2000" b="1" i="0" u="none" strike="noStrike" kern="0" cap="none" spc="0" normalizeH="0" baseline="0" noProof="0" dirty="0" err="1">
                <a:ln>
                  <a:noFill/>
                </a:ln>
                <a:solidFill>
                  <a:srgbClr val="701988"/>
                </a:solidFill>
                <a:effectLst/>
                <a:uLnTx/>
                <a:uFillTx/>
                <a:latin typeface="微软雅黑" panose="020B0503020204020204" pitchFamily="82" charset="2"/>
                <a:ea typeface="微软雅黑" panose="020B0503020204020204" pitchFamily="82" charset="2"/>
              </a:rPr>
              <a:t>LastLSN</a:t>
            </a:r>
            <a:r>
              <a:rPr kumimoji="1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701988"/>
                </a:solidFill>
                <a:effectLst/>
                <a:uLnTx/>
                <a:uFillTx/>
                <a:latin typeface="微软雅黑" panose="020B0503020204020204" pitchFamily="82" charset="2"/>
                <a:ea typeface="微软雅黑" panose="020B0503020204020204" pitchFamily="82" charset="2"/>
              </a:rPr>
              <a:t> </a:t>
            </a:r>
            <a:r>
              <a:rPr kumimoji="1" lang="en-US" altLang="zh-CN" sz="2000" b="1" i="0" u="none" strike="noStrike" kern="0" cap="none" spc="0" normalizeH="0" baseline="0" noProof="0" dirty="0">
                <a:ln>
                  <a:noFill/>
                </a:ln>
                <a:solidFill>
                  <a:srgbClr val="701988"/>
                </a:solidFill>
                <a:effectLst/>
                <a:uLnTx/>
                <a:uFillTx/>
                <a:latin typeface="微软雅黑" panose="020B0503020204020204" pitchFamily="82" charset="2"/>
                <a:ea typeface="微软雅黑" panose="020B0503020204020204" pitchFamily="82" charset="2"/>
              </a:rPr>
              <a:t>=</a:t>
            </a:r>
            <a:r>
              <a:rPr kumimoji="1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701988"/>
                </a:solidFill>
                <a:effectLst/>
                <a:uLnTx/>
                <a:uFillTx/>
                <a:latin typeface="微软雅黑" panose="020B0503020204020204" pitchFamily="82" charset="2"/>
                <a:ea typeface="微软雅黑" panose="020B0503020204020204" pitchFamily="82" charset="2"/>
              </a:rPr>
              <a:t> </a:t>
            </a:r>
            <a:r>
              <a:rPr kumimoji="1" lang="en-US" altLang="zh-CN" sz="2000" b="1" i="0" u="none" strike="noStrike" kern="0" cap="none" spc="0" normalizeH="0" baseline="0" noProof="0" dirty="0">
                <a:ln>
                  <a:noFill/>
                </a:ln>
                <a:solidFill>
                  <a:srgbClr val="701988"/>
                </a:solidFill>
                <a:effectLst/>
                <a:uLnTx/>
                <a:uFillTx/>
                <a:latin typeface="微软雅黑" panose="020B0503020204020204" pitchFamily="82" charset="2"/>
                <a:ea typeface="微软雅黑" panose="020B0503020204020204" pitchFamily="82" charset="2"/>
              </a:rPr>
              <a:t>LSN)</a:t>
            </a:r>
          </a:p>
          <a:p>
            <a:pPr marL="422041" lvl="1" indent="0">
              <a:buNone/>
            </a:pPr>
            <a:r>
              <a:rPr lang="zh-CN" altLang="en-US" sz="2000" b="1" dirty="0">
                <a:solidFill>
                  <a:srgbClr val="701988"/>
                </a:solidFill>
                <a:latin typeface="微软雅黑" panose="020B0503020204020204" pitchFamily="82" charset="2"/>
                <a:ea typeface="微软雅黑" panose="020B0503020204020204" pitchFamily="82" charset="2"/>
                <a:cs typeface="Times New Roman" panose="02020603050405020304" pitchFamily="18" charset="0"/>
              </a:rPr>
              <a:t>② 更新脏页表</a:t>
            </a:r>
            <a:endParaRPr lang="en-US" altLang="zh-CN" sz="2000" b="1" dirty="0">
              <a:solidFill>
                <a:srgbClr val="701988"/>
              </a:solidFill>
              <a:latin typeface="微软雅黑" panose="020B0503020204020204" pitchFamily="82" charset="2"/>
              <a:ea typeface="微软雅黑" panose="020B0503020204020204" pitchFamily="82" charset="2"/>
              <a:cs typeface="Times New Roman" panose="02020603050405020304" pitchFamily="18" charset="0"/>
            </a:endParaRPr>
          </a:p>
          <a:p>
            <a:pPr lvl="2"/>
            <a:r>
              <a:rPr lang="zh-CN" altLang="en-US" sz="2000" b="1" dirty="0">
                <a:solidFill>
                  <a:srgbClr val="701988"/>
                </a:solidFill>
                <a:latin typeface="微软雅黑" panose="020B0503020204020204" pitchFamily="82" charset="2"/>
                <a:ea typeface="微软雅黑" panose="020B0503020204020204" pitchFamily="82" charset="2"/>
                <a:cs typeface="Times New Roman" panose="02020603050405020304" pitchFamily="18" charset="0"/>
              </a:rPr>
              <a:t>如果</a:t>
            </a:r>
            <a:r>
              <a:rPr lang="en-US" altLang="zh-CN" sz="2000" b="1" dirty="0" err="1">
                <a:solidFill>
                  <a:srgbClr val="701988"/>
                </a:solidFill>
                <a:latin typeface="微软雅黑" panose="020B0503020204020204" pitchFamily="82" charset="2"/>
                <a:ea typeface="微软雅黑" panose="020B0503020204020204" pitchFamily="82" charset="2"/>
                <a:cs typeface="Times New Roman" panose="02020603050405020304" pitchFamily="18" charset="0"/>
              </a:rPr>
              <a:t>PageID</a:t>
            </a:r>
            <a:r>
              <a:rPr lang="zh-CN" altLang="en-US" sz="2000" b="1" dirty="0">
                <a:solidFill>
                  <a:srgbClr val="701988"/>
                </a:solidFill>
                <a:latin typeface="微软雅黑" panose="020B0503020204020204" pitchFamily="82" charset="2"/>
                <a:ea typeface="微软雅黑" panose="020B0503020204020204" pitchFamily="82" charset="2"/>
                <a:cs typeface="Times New Roman" panose="02020603050405020304" pitchFamily="18" charset="0"/>
              </a:rPr>
              <a:t>不在脏页表将</a:t>
            </a:r>
            <a:r>
              <a:rPr kumimoji="1" lang="en-US" altLang="zh-CN" sz="2000" b="1" i="0" u="none" strike="noStrike" kern="0" cap="none" spc="0" normalizeH="0" baseline="0" noProof="0" dirty="0">
                <a:ln>
                  <a:noFill/>
                </a:ln>
                <a:solidFill>
                  <a:srgbClr val="701988"/>
                </a:solidFill>
                <a:effectLst/>
                <a:uLnTx/>
                <a:uFillTx/>
                <a:latin typeface="微软雅黑" panose="020B0503020204020204" pitchFamily="82" charset="2"/>
                <a:ea typeface="微软雅黑" panose="020B0503020204020204" pitchFamily="82" charset="2"/>
              </a:rPr>
              <a:t>(Page,</a:t>
            </a:r>
            <a:r>
              <a:rPr kumimoji="1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701988"/>
                </a:solidFill>
                <a:effectLst/>
                <a:uLnTx/>
                <a:uFillTx/>
                <a:latin typeface="微软雅黑" panose="020B0503020204020204" pitchFamily="82" charset="2"/>
                <a:ea typeface="微软雅黑" panose="020B0503020204020204" pitchFamily="82" charset="2"/>
              </a:rPr>
              <a:t> </a:t>
            </a:r>
            <a:r>
              <a:rPr kumimoji="1" lang="en-US" altLang="zh-CN" sz="2000" b="1" i="0" u="none" strike="noStrike" kern="0" cap="none" spc="0" normalizeH="0" baseline="0" noProof="0" dirty="0" err="1">
                <a:ln>
                  <a:noFill/>
                </a:ln>
                <a:solidFill>
                  <a:srgbClr val="701988"/>
                </a:solidFill>
                <a:effectLst/>
                <a:uLnTx/>
                <a:uFillTx/>
                <a:latin typeface="微软雅黑" panose="020B0503020204020204" pitchFamily="82" charset="2"/>
                <a:ea typeface="微软雅黑" panose="020B0503020204020204" pitchFamily="82" charset="2"/>
              </a:rPr>
              <a:t>recLSN</a:t>
            </a:r>
            <a:r>
              <a:rPr kumimoji="1" lang="en-US" altLang="zh-CN" sz="2000" b="1" i="0" u="none" strike="noStrike" kern="0" cap="none" spc="0" normalizeH="0" baseline="0" noProof="0" dirty="0">
                <a:ln>
                  <a:noFill/>
                </a:ln>
                <a:solidFill>
                  <a:srgbClr val="701988"/>
                </a:solidFill>
                <a:effectLst/>
                <a:uLnTx/>
                <a:uFillTx/>
                <a:latin typeface="微软雅黑" panose="020B0503020204020204" pitchFamily="82" charset="2"/>
                <a:ea typeface="微软雅黑" panose="020B0503020204020204" pitchFamily="82" charset="2"/>
              </a:rPr>
              <a:t>=LSN)</a:t>
            </a:r>
            <a:r>
              <a:rPr kumimoji="1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701988"/>
                </a:solidFill>
                <a:effectLst/>
                <a:uLnTx/>
                <a:uFillTx/>
                <a:latin typeface="微软雅黑" panose="020B0503020204020204" pitchFamily="82" charset="2"/>
                <a:ea typeface="微软雅黑" panose="020B0503020204020204" pitchFamily="82" charset="2"/>
              </a:rPr>
              <a:t>加入脏页表</a:t>
            </a:r>
            <a:endParaRPr lang="en-US" altLang="zh-CN" sz="2000" b="1" dirty="0">
              <a:solidFill>
                <a:srgbClr val="701988"/>
              </a:solidFill>
              <a:latin typeface="微软雅黑" panose="020B0503020204020204" pitchFamily="82" charset="2"/>
              <a:ea typeface="微软雅黑" panose="020B0503020204020204" pitchFamily="82" charset="2"/>
              <a:cs typeface="Times New Roman" panose="02020603050405020304" pitchFamily="18" charset="0"/>
            </a:endParaRPr>
          </a:p>
          <a:p>
            <a:pPr lvl="2"/>
            <a:r>
              <a:rPr lang="zh-CN" altLang="en-US" sz="2000" b="1" dirty="0">
                <a:solidFill>
                  <a:srgbClr val="701988"/>
                </a:solidFill>
                <a:latin typeface="微软雅黑" panose="020B0503020204020204" pitchFamily="82" charset="2"/>
                <a:ea typeface="微软雅黑" panose="020B0503020204020204" pitchFamily="82" charset="2"/>
                <a:cs typeface="Times New Roman" panose="02020603050405020304" pitchFamily="18" charset="0"/>
              </a:rPr>
              <a:t>如果</a:t>
            </a:r>
            <a:r>
              <a:rPr lang="en-US" altLang="zh-CN" sz="2000" b="1" dirty="0" err="1">
                <a:solidFill>
                  <a:srgbClr val="701988"/>
                </a:solidFill>
                <a:latin typeface="微软雅黑" panose="020B0503020204020204" pitchFamily="82" charset="2"/>
                <a:ea typeface="微软雅黑" panose="020B0503020204020204" pitchFamily="82" charset="2"/>
                <a:cs typeface="Times New Roman" panose="02020603050405020304" pitchFamily="18" charset="0"/>
              </a:rPr>
              <a:t>PageID</a:t>
            </a:r>
            <a:r>
              <a:rPr lang="zh-CN" altLang="en-US" sz="2000" b="1" dirty="0">
                <a:solidFill>
                  <a:srgbClr val="701988"/>
                </a:solidFill>
                <a:latin typeface="微软雅黑" panose="020B0503020204020204" pitchFamily="82" charset="2"/>
                <a:ea typeface="微软雅黑" panose="020B0503020204020204" pitchFamily="82" charset="2"/>
                <a:cs typeface="Times New Roman" panose="02020603050405020304" pitchFamily="18" charset="0"/>
              </a:rPr>
              <a:t>在脏页表，跳过不处理（只需记录最早是该页面为脏页的</a:t>
            </a:r>
            <a:r>
              <a:rPr lang="en-US" altLang="zh-CN" sz="2000" b="1" dirty="0">
                <a:solidFill>
                  <a:srgbClr val="701988"/>
                </a:solidFill>
                <a:latin typeface="微软雅黑" panose="020B0503020204020204" pitchFamily="82" charset="2"/>
                <a:ea typeface="微软雅黑" panose="020B0503020204020204" pitchFamily="82" charset="2"/>
                <a:cs typeface="Times New Roman" panose="02020603050405020304" pitchFamily="18" charset="0"/>
              </a:rPr>
              <a:t>LSN</a:t>
            </a:r>
            <a:r>
              <a:rPr lang="zh-CN" altLang="en-US" sz="2000" b="1" dirty="0">
                <a:solidFill>
                  <a:srgbClr val="701988"/>
                </a:solidFill>
                <a:latin typeface="微软雅黑" panose="020B0503020204020204" pitchFamily="82" charset="2"/>
                <a:ea typeface="微软雅黑" panose="020B0503020204020204" pitchFamily="82" charset="2"/>
                <a:cs typeface="Times New Roman" panose="02020603050405020304" pitchFamily="18" charset="0"/>
              </a:rPr>
              <a:t>）</a:t>
            </a:r>
            <a:endParaRPr lang="en-US" altLang="zh-CN" sz="2000" b="1" dirty="0">
              <a:solidFill>
                <a:srgbClr val="701988"/>
              </a:solidFill>
              <a:latin typeface="微软雅黑" panose="020B0503020204020204" pitchFamily="82" charset="2"/>
              <a:ea typeface="微软雅黑" panose="020B0503020204020204" pitchFamily="82" charset="2"/>
              <a:cs typeface="Times New Roman" panose="02020603050405020304" pitchFamily="18" charset="0"/>
            </a:endParaRPr>
          </a:p>
          <a:p>
            <a:pPr lvl="2"/>
            <a:r>
              <a:rPr lang="en-US" altLang="zh-CN" sz="2000" b="1" dirty="0" err="1">
                <a:solidFill>
                  <a:srgbClr val="701988"/>
                </a:solidFill>
                <a:latin typeface="微软雅黑" panose="020B0503020204020204" pitchFamily="82" charset="2"/>
                <a:ea typeface="微软雅黑" panose="020B0503020204020204" pitchFamily="82" charset="2"/>
                <a:cs typeface="Times New Roman" panose="02020603050405020304" pitchFamily="18" charset="0"/>
              </a:rPr>
              <a:t>PageID</a:t>
            </a:r>
            <a:r>
              <a:rPr lang="zh-CN" altLang="en-US" sz="2000" b="1" dirty="0">
                <a:solidFill>
                  <a:srgbClr val="701988"/>
                </a:solidFill>
                <a:latin typeface="微软雅黑" panose="020B0503020204020204" pitchFamily="82" charset="2"/>
                <a:ea typeface="微软雅黑" panose="020B0503020204020204" pitchFamily="82" charset="2"/>
                <a:cs typeface="Times New Roman" panose="02020603050405020304" pitchFamily="18" charset="0"/>
              </a:rPr>
              <a:t>刷盘时，从脏页表将</a:t>
            </a:r>
            <a:r>
              <a:rPr lang="en-US" altLang="zh-CN" sz="2000" b="1" dirty="0" err="1">
                <a:solidFill>
                  <a:srgbClr val="701988"/>
                </a:solidFill>
                <a:latin typeface="微软雅黑" panose="020B0503020204020204" pitchFamily="82" charset="2"/>
                <a:ea typeface="微软雅黑" panose="020B0503020204020204" pitchFamily="82" charset="2"/>
                <a:cs typeface="Times New Roman" panose="02020603050405020304" pitchFamily="18" charset="0"/>
              </a:rPr>
              <a:t>PageID</a:t>
            </a:r>
            <a:r>
              <a:rPr lang="zh-CN" altLang="en-US" sz="2000" b="1" dirty="0">
                <a:solidFill>
                  <a:srgbClr val="701988"/>
                </a:solidFill>
                <a:latin typeface="微软雅黑" panose="020B0503020204020204" pitchFamily="82" charset="2"/>
                <a:ea typeface="微软雅黑" panose="020B0503020204020204" pitchFamily="82" charset="2"/>
                <a:cs typeface="Times New Roman" panose="02020603050405020304" pitchFamily="18" charset="0"/>
              </a:rPr>
              <a:t>删除</a:t>
            </a:r>
            <a:endParaRPr lang="en-US" altLang="zh-CN" sz="2000" b="1" dirty="0">
              <a:solidFill>
                <a:srgbClr val="701988"/>
              </a:solidFill>
              <a:latin typeface="微软雅黑" panose="020B0503020204020204" pitchFamily="82" charset="2"/>
              <a:ea typeface="微软雅黑" panose="020B0503020204020204" pitchFamily="82" charset="2"/>
              <a:cs typeface="Times New Roman" panose="02020603050405020304" pitchFamily="18" charset="0"/>
            </a:endParaRPr>
          </a:p>
          <a:p>
            <a:pPr lvl="2"/>
            <a:endParaRPr lang="en-US" altLang="zh-CN" b="1" dirty="0">
              <a:solidFill>
                <a:srgbClr val="701988"/>
              </a:solidFill>
              <a:latin typeface="微软雅黑" panose="020B0503020204020204" pitchFamily="82" charset="2"/>
              <a:ea typeface="微软雅黑" panose="020B0503020204020204" pitchFamily="82" charset="2"/>
              <a:cs typeface="Times New Roman" panose="02020603050405020304" pitchFamily="18" charset="0"/>
            </a:endParaRPr>
          </a:p>
          <a:p>
            <a:pPr lvl="2"/>
            <a:endParaRPr kumimoji="1" lang="en" altLang="zh-CN" dirty="0">
              <a:latin typeface="微软雅黑" panose="020B0503020204020204" pitchFamily="82" charset="2"/>
              <a:ea typeface="微软雅黑" panose="020B0503020204020204" pitchFamily="82" charset="2"/>
              <a:cs typeface="Times New Roman" panose="02020603050405020304" pitchFamily="18" charset="0"/>
            </a:endParaRPr>
          </a:p>
          <a:p>
            <a:endParaRPr kumimoji="1" lang="zh-CN" altLang="en-US" sz="24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64A634D-578A-385E-C2DD-3F4586AFB9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zh-CN" altLang="en-US">
                <a:latin typeface="微软雅黑" panose="020B0503020204020204" pitchFamily="82" charset="2"/>
                <a:ea typeface="微软雅黑" panose="020B0503020204020204" pitchFamily="82" charset="2"/>
              </a:rPr>
              <a:t>数据库系统</a:t>
            </a:r>
            <a:r>
              <a:rPr lang="en-US" altLang="zh-CN">
                <a:latin typeface="微软雅黑" panose="020B0503020204020204" pitchFamily="82" charset="2"/>
                <a:ea typeface="微软雅黑" panose="020B0503020204020204" pitchFamily="82" charset="2"/>
              </a:rPr>
              <a:t>—</a:t>
            </a:r>
            <a:r>
              <a:rPr lang="zh-CN" altLang="en-US">
                <a:latin typeface="微软雅黑" panose="020B0503020204020204" pitchFamily="82" charset="2"/>
                <a:ea typeface="微软雅黑" panose="020B0503020204020204" pitchFamily="82" charset="2"/>
              </a:rPr>
              <a:t>故障恢复</a:t>
            </a:r>
            <a:endParaRPr lang="en-US" altLang="zh-CN" sz="12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07432147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18">
            <a:extLst>
              <a:ext uri="{FF2B5EF4-FFF2-40B4-BE49-F238E27FC236}">
                <a16:creationId xmlns:a16="http://schemas.microsoft.com/office/drawing/2014/main" id="{3103E389-2C2E-4AD0-91B5-E3CFA7D9D6FC}"/>
              </a:ext>
            </a:extLst>
          </p:cNvPr>
          <p:cNvSpPr/>
          <p:nvPr/>
        </p:nvSpPr>
        <p:spPr>
          <a:xfrm>
            <a:off x="1152151" y="1749884"/>
            <a:ext cx="9786990" cy="3540172"/>
          </a:xfrm>
          <a:prstGeom prst="roundRect">
            <a:avLst>
              <a:gd name="adj" fmla="val 9827"/>
            </a:avLst>
          </a:prstGeom>
          <a:solidFill>
            <a:schemeClr val="bg1"/>
          </a:solidFill>
          <a:ln w="12700" cap="flat">
            <a:gradFill>
              <a:gsLst>
                <a:gs pos="0">
                  <a:srgbClr val="3B20FF">
                    <a:alpha val="16000"/>
                  </a:srgbClr>
                </a:gs>
                <a:gs pos="100000">
                  <a:srgbClr val="6F1787"/>
                </a:gs>
              </a:gsLst>
              <a:lin ang="10800000" scaled="1"/>
            </a:gradFill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endParaRPr lang="zh-CN" altLang="en-US" b="1" dirty="0">
              <a:latin typeface="OPPOSans M" panose="00020600040101010101" pitchFamily="18" charset="-122"/>
              <a:ea typeface="OPPOSans M" panose="00020600040101010101" pitchFamily="18" charset="-122"/>
              <a:sym typeface="+mn-ea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16BEEBB-5689-E64A-9A10-2A11C6A9B87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BBDC00-B9E2-4EFD-9306-2934E87247C6}" type="slidenum">
              <a:rPr lang="zh-CN" altLang="en-US" smtClean="0">
                <a:latin typeface="微软雅黑" panose="020B0503020204020204" pitchFamily="82" charset="2"/>
                <a:ea typeface="微软雅黑" panose="020B0503020204020204" pitchFamily="82" charset="2"/>
              </a:rPr>
              <a:pPr/>
              <a:t>99</a:t>
            </a:fld>
            <a:endParaRPr lang="zh-CN" altLang="en-US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CE75C130-1324-4144-A0CE-603780C3A9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551" y="109584"/>
            <a:ext cx="10280837" cy="678470"/>
          </a:xfrm>
        </p:spPr>
        <p:txBody>
          <a:bodyPr/>
          <a:lstStyle/>
          <a:p>
            <a:r>
              <a:rPr kumimoji="1" lang="zh-CN" altLang="en-US" sz="4400" dirty="0">
                <a:latin typeface="微软雅黑" panose="020B0503020204020204" pitchFamily="82" charset="2"/>
                <a:ea typeface="微软雅黑" panose="020B0503020204020204" pitchFamily="82" charset="2"/>
              </a:rPr>
              <a:t>分析阶段：根据脏页表</a:t>
            </a:r>
            <a:r>
              <a:rPr lang="zh-CN" altLang="en-US" sz="4400" dirty="0">
                <a:latin typeface="微软雅黑" panose="020B0503020204020204" pitchFamily="82" charset="2"/>
                <a:ea typeface="微软雅黑" panose="020B0503020204020204" pitchFamily="82" charset="2"/>
              </a:rPr>
              <a:t>确定重做开始位置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98CC9BC-048E-8E40-A966-8F38A3B390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2915" y="1917846"/>
            <a:ext cx="9309394" cy="5005387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kumimoji="1" lang="zh-CN" altLang="en-US" sz="2400" dirty="0">
                <a:latin typeface="微软雅黑" panose="020B0503020204020204" pitchFamily="82" charset="2"/>
                <a:ea typeface="微软雅黑" panose="020B0503020204020204" pitchFamily="82" charset="2"/>
              </a:rPr>
              <a:t>选择</a:t>
            </a:r>
            <a:r>
              <a:rPr lang="zh-CN" altLang="en-US" sz="2400" b="1" dirty="0">
                <a:solidFill>
                  <a:srgbClr val="701988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脏页表中最小的</a:t>
            </a:r>
            <a:r>
              <a:rPr lang="en-US" altLang="zh-CN" sz="2400" b="1" dirty="0">
                <a:solidFill>
                  <a:srgbClr val="701988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RecLSN</a:t>
            </a:r>
            <a:r>
              <a:rPr lang="zh-CN" altLang="en-US" sz="2400" b="1" dirty="0">
                <a:solidFill>
                  <a:srgbClr val="701988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作为重做阶段开始位置</a:t>
            </a:r>
            <a:endParaRPr kumimoji="1" lang="en-US" altLang="zh-CN" sz="2400" b="1" dirty="0">
              <a:solidFill>
                <a:srgbClr val="701988"/>
              </a:solidFill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pitchFamily="82" charset="2"/>
                <a:ea typeface="微软雅黑" panose="020B0503020204020204" pitchFamily="82" charset="2"/>
              </a:rPr>
              <a:t>如果脏页表为空，重做阶段开始位置为开始检查点记录的位置</a:t>
            </a:r>
            <a:endParaRPr kumimoji="1" lang="en-US" altLang="zh-CN" sz="24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pitchFamily="82" charset="2"/>
                <a:ea typeface="微软雅黑" panose="020B0503020204020204" pitchFamily="82" charset="2"/>
              </a:rPr>
              <a:t>正确性证明：对于任意日志记录，如果它</a:t>
            </a:r>
            <a:r>
              <a:rPr lang="zh-CN" altLang="en-US" sz="2400" b="1" dirty="0">
                <a:solidFill>
                  <a:srgbClr val="0432FF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小于</a:t>
            </a:r>
            <a:r>
              <a:rPr lang="en-US" altLang="zh-CN" sz="2400" b="1" dirty="0">
                <a:solidFill>
                  <a:srgbClr val="0432FF"/>
                </a:solidFill>
                <a:latin typeface="微软雅黑" panose="020B0503020204020204" pitchFamily="82" charset="2"/>
                <a:ea typeface="微软雅黑" panose="020B0503020204020204" pitchFamily="82" charset="2"/>
              </a:rPr>
              <a:t>min(RecLSN)</a:t>
            </a:r>
            <a:r>
              <a:rPr lang="zh-CN" altLang="en-US" sz="2400" dirty="0">
                <a:latin typeface="微软雅黑" panose="020B0503020204020204" pitchFamily="82" charset="2"/>
                <a:ea typeface="微软雅黑" panose="020B0503020204020204" pitchFamily="82" charset="2"/>
              </a:rPr>
              <a:t>，那么说明它对应的页面没有出现在脏页表中，已经被刷回磁盘了，因此不需要被重做</a:t>
            </a:r>
            <a:endParaRPr lang="en-US" altLang="zh-CN" sz="24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  <a:p>
            <a:pPr lvl="1">
              <a:lnSpc>
                <a:spcPct val="150000"/>
              </a:lnSpc>
            </a:pPr>
            <a:endParaRPr kumimoji="1" lang="zh-CN" altLang="en-US" sz="24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1667779-2DEA-A744-8162-4D0B634BD6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zh-CN" altLang="en-US">
                <a:latin typeface="微软雅黑" panose="020B0503020204020204" pitchFamily="82" charset="2"/>
                <a:ea typeface="微软雅黑" panose="020B0503020204020204" pitchFamily="82" charset="2"/>
              </a:rPr>
              <a:t>数据库系统</a:t>
            </a:r>
            <a:r>
              <a:rPr lang="en-US" altLang="zh-CN">
                <a:latin typeface="微软雅黑" panose="020B0503020204020204" pitchFamily="82" charset="2"/>
                <a:ea typeface="微软雅黑" panose="020B0503020204020204" pitchFamily="82" charset="2"/>
              </a:rPr>
              <a:t>—</a:t>
            </a:r>
            <a:r>
              <a:rPr lang="zh-CN" altLang="en-US">
                <a:latin typeface="微软雅黑" panose="020B0503020204020204" pitchFamily="82" charset="2"/>
                <a:ea typeface="微软雅黑" panose="020B0503020204020204" pitchFamily="82" charset="2"/>
              </a:rPr>
              <a:t>故障恢复</a:t>
            </a:r>
            <a:endParaRPr lang="en-US" altLang="zh-CN" sz="1200" dirty="0">
              <a:latin typeface="微软雅黑" panose="020B0503020204020204" pitchFamily="82" charset="2"/>
              <a:ea typeface="微软雅黑" panose="020B0503020204020204" pitchFamily="8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866646059"/>
      </p:ext>
    </p:extLst>
  </p:cSld>
  <p:clrMapOvr>
    <a:masterClrMapping/>
  </p:clrMapOvr>
</p:sld>
</file>

<file path=ppt/theme/theme1.xml><?xml version="1.0" encoding="utf-8"?>
<a:theme xmlns:a="http://schemas.openxmlformats.org/drawingml/2006/main" name="2_973青年-李国良v0.1">
  <a:themeElements>
    <a:clrScheme name="Introductioin to Trec2007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Introductioin to Trec2007">
      <a:majorFont>
        <a:latin typeface="华文楷体"/>
        <a:ea typeface="华文楷体"/>
        <a:cs typeface=""/>
      </a:majorFont>
      <a:minorFont>
        <a:latin typeface="Times New Roman"/>
        <a:ea typeface="华文楷体"/>
        <a:cs typeface="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38100" cap="flat" cmpd="sng" algn="ctr">
          <a:solidFill>
            <a:schemeClr val="accent2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:a14="http://schemas.microsoft.com/office/drawing/2010/main" xmlns="">
              <a:solidFill>
                <a:schemeClr val="accent1"/>
              </a:solidFill>
            </a14:hiddenFill>
          </a:ex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3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华文楷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38100" cap="flat" cmpd="sng" algn="ctr">
          <a:solidFill>
            <a:schemeClr val="accent2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:a14="http://schemas.microsoft.com/office/drawing/2010/main" xmlns="">
              <a:solidFill>
                <a:schemeClr val="accent1"/>
              </a:solidFill>
            </a14:hiddenFill>
          </a:ex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3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华文楷体" pitchFamily="2" charset="-122"/>
          </a:defRPr>
        </a:defPPr>
      </a:lstStyle>
    </a:lnDef>
  </a:objectDefaults>
  <a:extraClrSchemeLst>
    <a:extraClrScheme>
      <a:clrScheme name="Introductioin to Trec2007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ntroductioin to Trec2007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ntroductioin to Trec2007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ntroductioin to Trec2007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ntroductioin to Trec2007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ntroductioin to Trec2007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ntroductioin to Trec2007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30274</TotalTime>
  <Words>15560</Words>
  <Application>Microsoft Macintosh PowerPoint</Application>
  <PresentationFormat>宽屏</PresentationFormat>
  <Paragraphs>3783</Paragraphs>
  <Slides>142</Slides>
  <Notes>48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142</vt:i4>
      </vt:variant>
    </vt:vector>
  </HeadingPairs>
  <TitlesOfParts>
    <vt:vector size="156" baseType="lpstr">
      <vt:lpstr>等线</vt:lpstr>
      <vt:lpstr>SimHei</vt:lpstr>
      <vt:lpstr>华文楷体</vt:lpstr>
      <vt:lpstr>SimSun</vt:lpstr>
      <vt:lpstr>微软雅黑</vt:lpstr>
      <vt:lpstr>OPPOSans M</vt:lpstr>
      <vt:lpstr>SimSong</vt:lpstr>
      <vt:lpstr>Songti SC</vt:lpstr>
      <vt:lpstr>Times</vt:lpstr>
      <vt:lpstr>Arial</vt:lpstr>
      <vt:lpstr>Cambria Math</vt:lpstr>
      <vt:lpstr>Times New Roman</vt:lpstr>
      <vt:lpstr>Wingdings</vt:lpstr>
      <vt:lpstr>2_973青年-李国良v0.1</vt:lpstr>
      <vt:lpstr>PowerPoint 演示文稿</vt:lpstr>
      <vt:lpstr>大纲</vt:lpstr>
      <vt:lpstr>目录</vt:lpstr>
      <vt:lpstr>事务原子性和持久性</vt:lpstr>
      <vt:lpstr>事务原子性和持久性的实现</vt:lpstr>
      <vt:lpstr>数据库故障类别</vt:lpstr>
      <vt:lpstr>目录</vt:lpstr>
      <vt:lpstr>数据库恢复机制架构</vt:lpstr>
      <vt:lpstr>数据库恢复机制架构</vt:lpstr>
      <vt:lpstr>数据库恢复机制架构</vt:lpstr>
      <vt:lpstr>数据库恢复机制对应关系</vt:lpstr>
      <vt:lpstr>高可用指标</vt:lpstr>
      <vt:lpstr>目录</vt:lpstr>
      <vt:lpstr>系统崩溃恢复</vt:lpstr>
      <vt:lpstr>系统崩溃恢复</vt:lpstr>
      <vt:lpstr>系统崩溃下的事务</vt:lpstr>
      <vt:lpstr>崩溃恢复策略设计</vt:lpstr>
      <vt:lpstr>保证持久性和原子性的方案选择</vt:lpstr>
      <vt:lpstr>数据库恢复算法分类</vt:lpstr>
      <vt:lpstr>数据页面写回磁盘时机</vt:lpstr>
      <vt:lpstr>数据库日志</vt:lpstr>
      <vt:lpstr>事务控制日志记录</vt:lpstr>
      <vt:lpstr>Undo回滚日志</vt:lpstr>
      <vt:lpstr>Undo回滚日志</vt:lpstr>
      <vt:lpstr>Redo重做日志</vt:lpstr>
      <vt:lpstr>Redo重做日志</vt:lpstr>
      <vt:lpstr>预写日志WAL</vt:lpstr>
      <vt:lpstr>日志实现方式</vt:lpstr>
      <vt:lpstr>日志记录方案</vt:lpstr>
      <vt:lpstr>逻辑日志</vt:lpstr>
      <vt:lpstr>物理日志</vt:lpstr>
      <vt:lpstr>物理逻辑日志</vt:lpstr>
      <vt:lpstr>三种日志对比</vt:lpstr>
      <vt:lpstr>物理/逻辑日志性质比较</vt:lpstr>
      <vt:lpstr>逻辑日志缺陷</vt:lpstr>
      <vt:lpstr>物理日志缺陷</vt:lpstr>
      <vt:lpstr>日志性质比较及使用场景</vt:lpstr>
      <vt:lpstr>数据库恢复算法概述</vt:lpstr>
      <vt:lpstr>影子拷贝方法</vt:lpstr>
      <vt:lpstr>基于undo日志的恢复</vt:lpstr>
      <vt:lpstr>基于undo日志的恢复</vt:lpstr>
      <vt:lpstr>基于undo日志的恢复</vt:lpstr>
      <vt:lpstr>基于undo日志的恢复流程</vt:lpstr>
      <vt:lpstr>基于undo日志的恢复流程</vt:lpstr>
      <vt:lpstr>基于undo日志的恢复</vt:lpstr>
      <vt:lpstr>基于undo日志的恢复</vt:lpstr>
      <vt:lpstr>基于undo日志的问题</vt:lpstr>
      <vt:lpstr>基于redo日志的恢复</vt:lpstr>
      <vt:lpstr>基于redo日志的恢复</vt:lpstr>
      <vt:lpstr>基于redo日志的恢复</vt:lpstr>
      <vt:lpstr>基于redo日志的恢复流程</vt:lpstr>
      <vt:lpstr>基于redo日志的恢复流程</vt:lpstr>
      <vt:lpstr>基于redo日志的恢复</vt:lpstr>
      <vt:lpstr>基于redo日志的恢复</vt:lpstr>
      <vt:lpstr>基于redo日志的问题</vt:lpstr>
      <vt:lpstr>基于undo/redo日志的恢复</vt:lpstr>
      <vt:lpstr>基于undo/redo日志的恢复</vt:lpstr>
      <vt:lpstr>基于undo/redo日志的恢复</vt:lpstr>
      <vt:lpstr>undo/redo恢复的分析阶段</vt:lpstr>
      <vt:lpstr>undo/redo恢复的重做阶段</vt:lpstr>
      <vt:lpstr>undo/redo恢复的撤销阶段</vt:lpstr>
      <vt:lpstr>基于undo/redo日志的恢复</vt:lpstr>
      <vt:lpstr>基于undo/redo日志的恢复</vt:lpstr>
      <vt:lpstr>基于undo/redo日志的恢复</vt:lpstr>
      <vt:lpstr>检查点机制</vt:lpstr>
      <vt:lpstr>检查点机制</vt:lpstr>
      <vt:lpstr>全量检查点</vt:lpstr>
      <vt:lpstr>目录</vt:lpstr>
      <vt:lpstr>ARIES算法</vt:lpstr>
      <vt:lpstr>基于undo/redo日志的恢复算法缺陷</vt:lpstr>
      <vt:lpstr>ARIES优化策略</vt:lpstr>
      <vt:lpstr>部分redo日志无需重做</vt:lpstr>
      <vt:lpstr>部分redo日志无需重做的解决方法</vt:lpstr>
      <vt:lpstr>部分redo日志无需重做的解决方法</vt:lpstr>
      <vt:lpstr>LSN和PageLSN</vt:lpstr>
      <vt:lpstr>脏页表（Dirty Page Table）</vt:lpstr>
      <vt:lpstr>脏页表的作用</vt:lpstr>
      <vt:lpstr>脏页表的作用</vt:lpstr>
      <vt:lpstr>脏页表</vt:lpstr>
      <vt:lpstr>Undo 操作无需扫描全部日志</vt:lpstr>
      <vt:lpstr>活跃事务表和PrevLSN</vt:lpstr>
      <vt:lpstr>活跃事务表和PrevLSN的作用</vt:lpstr>
      <vt:lpstr>活跃事务表和PrevLSN</vt:lpstr>
      <vt:lpstr>Undo日志恢复期间故障恢复问题 </vt:lpstr>
      <vt:lpstr>UndoNextLSN</vt:lpstr>
      <vt:lpstr>ARIES算法的WAL</vt:lpstr>
      <vt:lpstr>故障恢复执行时间过长 </vt:lpstr>
      <vt:lpstr>数据库检查点</vt:lpstr>
      <vt:lpstr>模糊检查点</vt:lpstr>
      <vt:lpstr>ARIES算法检查点</vt:lpstr>
      <vt:lpstr>模糊检查点</vt:lpstr>
      <vt:lpstr>ARIES算法优化总结</vt:lpstr>
      <vt:lpstr>ARIES算法架构</vt:lpstr>
      <vt:lpstr>ARIES正常流程</vt:lpstr>
      <vt:lpstr>ARIES正常流程</vt:lpstr>
      <vt:lpstr>ARIES恢复算法流程</vt:lpstr>
      <vt:lpstr>分析阶段：流程</vt:lpstr>
      <vt:lpstr>分析阶段：流程</vt:lpstr>
      <vt:lpstr>分析阶段：根据脏页表确定重做开始位置</vt:lpstr>
      <vt:lpstr>分析阶段：构建活跃事务表找出未完成的事务</vt:lpstr>
      <vt:lpstr>重做阶段：流程</vt:lpstr>
      <vt:lpstr>撤销阶段</vt:lpstr>
      <vt:lpstr>撤销阶段：撤销单条日志记录</vt:lpstr>
      <vt:lpstr>案例说明</vt:lpstr>
      <vt:lpstr>案例说明（完整日志记录）</vt:lpstr>
      <vt:lpstr>案例说明</vt:lpstr>
      <vt:lpstr>案例说明（分析阶段）</vt:lpstr>
      <vt:lpstr>案例说明（分析阶段）</vt:lpstr>
      <vt:lpstr>案例说明（分析阶段）</vt:lpstr>
      <vt:lpstr>案例说明（分析阶段）</vt:lpstr>
      <vt:lpstr>案例说明（分析阶段）</vt:lpstr>
      <vt:lpstr>案例说明（重做阶段）</vt:lpstr>
      <vt:lpstr>案例说明（重做阶段）</vt:lpstr>
      <vt:lpstr>案例说明（重做阶段）</vt:lpstr>
      <vt:lpstr>案例说明（重做阶段）</vt:lpstr>
      <vt:lpstr>案例说明（重做阶段）</vt:lpstr>
      <vt:lpstr>案例说明（重做阶段）</vt:lpstr>
      <vt:lpstr>案例说明（重做阶段）</vt:lpstr>
      <vt:lpstr>案例说明（撤销阶段）</vt:lpstr>
      <vt:lpstr>案例说明（撤销阶段）</vt:lpstr>
      <vt:lpstr>案例说明（撤销阶段）</vt:lpstr>
      <vt:lpstr>案例说明（撤销阶段）</vt:lpstr>
      <vt:lpstr>增量检查点</vt:lpstr>
      <vt:lpstr>目录</vt:lpstr>
      <vt:lpstr>数据库备份</vt:lpstr>
      <vt:lpstr>常用备份技术</vt:lpstr>
      <vt:lpstr>增量备份</vt:lpstr>
      <vt:lpstr>增量备份 vs 差异备份</vt:lpstr>
      <vt:lpstr>备份恢复</vt:lpstr>
      <vt:lpstr>基于时间点的恢复</vt:lpstr>
      <vt:lpstr>基于时间点恢复举例</vt:lpstr>
      <vt:lpstr>数据库闪回</vt:lpstr>
      <vt:lpstr>闪回技术实现方法</vt:lpstr>
      <vt:lpstr>数据库闪回实现方法</vt:lpstr>
      <vt:lpstr>数据库闪回实现方法</vt:lpstr>
      <vt:lpstr>目录</vt:lpstr>
      <vt:lpstr>数据库多机恢复概述</vt:lpstr>
      <vt:lpstr>主备模式架构</vt:lpstr>
      <vt:lpstr>两地三中心</vt:lpstr>
      <vt:lpstr>两地三中心</vt:lpstr>
      <vt:lpstr>异地多活</vt:lpstr>
      <vt:lpstr>小结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zhouxuan19@mails.tsinghua.edu.cn</dc:creator>
  <cp:lastModifiedBy>guoliang</cp:lastModifiedBy>
  <cp:revision>2116</cp:revision>
  <dcterms:created xsi:type="dcterms:W3CDTF">2022-04-14T04:30:04Z</dcterms:created>
  <dcterms:modified xsi:type="dcterms:W3CDTF">2023-08-23T10:21:26Z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(3)fJXrUyiSi1fz1MnhgByxuP4FUeoBWch/CDp6M1/31R15q49299Nlqk18cRgOx4W0d0Ce2JOb
CnIptkUBoI9wF1nn57n+xCsoP39P8vj1eKTT8eWKSIOCoSncd3umsZT2mUsDKLkvbzHjBBVQ
3PIKtU05i3B3XQkcTbg0i51v04b0OgSs9CygTLH+vZ9O4aOHvVZjTGIbNhHqd9/BMOrgXRfk
NUkCv/oJnNrgXWUbSB</vt:lpwstr>
  </property>
  <property fmtid="{D5CDD505-2E9C-101B-9397-08002B2CF9AE}" pid="3" name="_2015_ms_pID_7253431">
    <vt:lpwstr>vp7W98KhPRmTNPoQLqqGYLJQJPNJoFG9TvzyEDbfTxkm2I+5uyBNLB
lz3moRtO7ilZ6+VJLCx+/ZLYnyvKQLOzB43n2jvzeMdkB9NwnFmBhiaHHPUrigB02GfNoemJ
hlpXeGk/UA/3I8CkjoAQUcaMshoZVFUHBJ9OhLQJLYHWyNMiSD9xD2+0t1bPUt/wCFaDMzP4
1RTPAGawjmoUDhrgJOvDpCFj1LUYmChltmfw</vt:lpwstr>
  </property>
  <property fmtid="{D5CDD505-2E9C-101B-9397-08002B2CF9AE}" pid="4" name="_2015_ms_pID_7253432">
    <vt:lpwstr>bfbflasnQN6NhhznquMSNZ8=</vt:lpwstr>
  </property>
</Properties>
</file>